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66"/>
    <a:srgbClr val="FFFF99"/>
    <a:srgbClr val="663300"/>
    <a:srgbClr val="996633"/>
    <a:srgbClr val="993300"/>
    <a:srgbClr val="FF0000"/>
    <a:srgbClr val="66FF66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9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png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18" Type="http://schemas.openxmlformats.org/officeDocument/2006/relationships/image" Target="../media/image2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17" Type="http://schemas.openxmlformats.org/officeDocument/2006/relationships/image" Target="../media/image25.wmf"/><Relationship Id="rId2" Type="http://schemas.openxmlformats.org/officeDocument/2006/relationships/image" Target="../media/image10.wmf"/><Relationship Id="rId16" Type="http://schemas.openxmlformats.org/officeDocument/2006/relationships/image" Target="../media/image24.wmf"/><Relationship Id="rId20" Type="http://schemas.openxmlformats.org/officeDocument/2006/relationships/image" Target="../media/image28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10" Type="http://schemas.openxmlformats.org/officeDocument/2006/relationships/image" Target="../media/image18.wmf"/><Relationship Id="rId19" Type="http://schemas.openxmlformats.org/officeDocument/2006/relationships/image" Target="../media/image27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w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e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3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75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75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51D0E-B40B-4863-9C17-120A442A6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DAAE-AACF-4A12-83E8-3A9FE61BB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C61C6-D4AD-43EA-A338-3FB846C35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350EC-EC61-47CF-A24B-DDE841640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87BF-F19F-4108-82E4-976BDE784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8704C-3D04-4BB0-A581-D4E32F3ED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2FD92-21AC-48A1-B1F8-F65D85176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C2F21-00CC-4FAA-A6A3-E6FF6D48E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C9AB0-84ED-4907-A07E-A2CC630C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34EF4-9A8A-4609-91C7-7A2813438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24FD9-B662-4F95-AA94-0103D17F2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453FB-4AAF-43AB-976D-E67108E6F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C6674-99C7-4972-8636-021D3B39E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58D-8B88-4D6C-AD6E-C0CF7EA14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E4829-85EA-4C89-968E-381F8DC40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3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197C5C0-C9E4-4B5F-AF75-16DD6F37D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819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transition spd="med" advTm="3000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4.bin"/><Relationship Id="rId19" Type="http://schemas.openxmlformats.org/officeDocument/2006/relationships/oleObject" Target="../embeddings/oleObject23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43.jpe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49.pn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Урок-игра </a:t>
            </a:r>
            <a:br>
              <a:rPr lang="ru-RU" sz="4000" smtClean="0"/>
            </a:br>
            <a:r>
              <a:rPr lang="ru-RU" sz="4000" smtClean="0"/>
              <a:t>«Математическое ралли»</a:t>
            </a:r>
            <a:endParaRPr lang="ru-RU" sz="36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267200"/>
            <a:ext cx="8380412" cy="2474913"/>
          </a:xfrm>
        </p:spPr>
        <p:txBody>
          <a:bodyPr/>
          <a:lstStyle/>
          <a:p>
            <a:pPr eaLnBrk="1" hangingPunct="1"/>
            <a:r>
              <a:rPr lang="ru-RU" sz="3600" dirty="0" smtClean="0"/>
              <a:t>Тема: Сложение и вычитание дробей с </a:t>
            </a:r>
            <a:r>
              <a:rPr lang="ru-RU" sz="3600" smtClean="0"/>
              <a:t>разными знаменателями.</a:t>
            </a:r>
            <a:endParaRPr lang="ru-RU" sz="3600" dirty="0" smtClean="0"/>
          </a:p>
        </p:txBody>
      </p:sp>
      <p:pic>
        <p:nvPicPr>
          <p:cNvPr id="5159" name="Picture 39" descr="j0212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125538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3716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4-ый этап. Внезапная остановка – авария.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852738"/>
            <a:ext cx="8459787" cy="302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chemeClr val="bg1"/>
                </a:solidFill>
              </a:rPr>
              <a:t>Необходимо устранить неисправность вашего автомобиля.</a:t>
            </a:r>
          </a:p>
        </p:txBody>
      </p:sp>
    </p:spTree>
  </p:cSld>
  <p:clrMapOvr>
    <a:masterClrMapping/>
  </p:clrMapOvr>
  <p:transition spd="med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  <p:bldP spid="1505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0"/>
          <p:cNvGraphicFramePr>
            <a:graphicFrameLocks noChangeAspect="1"/>
          </p:cNvGraphicFramePr>
          <p:nvPr>
            <p:ph sz="quarter" idx="1"/>
          </p:nvPr>
        </p:nvGraphicFramePr>
        <p:xfrm>
          <a:off x="2419350" y="2806700"/>
          <a:ext cx="114300" cy="215900"/>
        </p:xfrm>
        <a:graphic>
          <a:graphicData uri="http://schemas.openxmlformats.org/presentationml/2006/ole">
            <p:oleObj spid="_x0000_s7170" name="Формула" r:id="rId3" imgW="114151" imgH="215619" progId="Equation.3">
              <p:embed/>
            </p:oleObj>
          </a:graphicData>
        </a:graphic>
      </p:graphicFrame>
      <p:graphicFrame>
        <p:nvGraphicFramePr>
          <p:cNvPr id="152692" name="Group 116"/>
          <p:cNvGraphicFramePr>
            <a:graphicFrameLocks noGrp="1"/>
          </p:cNvGraphicFramePr>
          <p:nvPr>
            <p:ph sz="quarter" idx="2"/>
          </p:nvPr>
        </p:nvGraphicFramePr>
        <p:xfrm>
          <a:off x="3419475" y="404813"/>
          <a:ext cx="5724525" cy="6165852"/>
        </p:xfrm>
        <a:graphic>
          <a:graphicData uri="http://schemas.openxmlformats.org/drawingml/2006/table">
            <a:tbl>
              <a:tblPr/>
              <a:tblGrid>
                <a:gridCol w="406400"/>
                <a:gridCol w="5318125"/>
              </a:tblGrid>
              <a:tr h="123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1" name="Object 99"/>
          <p:cNvGraphicFramePr>
            <a:graphicFrameLocks noChangeAspect="1"/>
          </p:cNvGraphicFramePr>
          <p:nvPr>
            <p:ph sz="quarter" idx="3"/>
          </p:nvPr>
        </p:nvGraphicFramePr>
        <p:xfrm>
          <a:off x="4140200" y="476250"/>
          <a:ext cx="4483100" cy="1079500"/>
        </p:xfrm>
        <a:graphic>
          <a:graphicData uri="http://schemas.openxmlformats.org/presentationml/2006/ole">
            <p:oleObj spid="_x0000_s7171" name="Формула" r:id="rId4" imgW="2590800" imgH="685800" progId="Equation.3">
              <p:embed/>
            </p:oleObj>
          </a:graphicData>
        </a:graphic>
      </p:graphicFrame>
      <p:graphicFrame>
        <p:nvGraphicFramePr>
          <p:cNvPr id="7172" name="Object 108"/>
          <p:cNvGraphicFramePr>
            <a:graphicFrameLocks noChangeAspect="1"/>
          </p:cNvGraphicFramePr>
          <p:nvPr>
            <p:ph sz="quarter" idx="4"/>
          </p:nvPr>
        </p:nvGraphicFramePr>
        <p:xfrm>
          <a:off x="4140200" y="1773238"/>
          <a:ext cx="4608513" cy="1079500"/>
        </p:xfrm>
        <a:graphic>
          <a:graphicData uri="http://schemas.openxmlformats.org/presentationml/2006/ole">
            <p:oleObj spid="_x0000_s7172" name="Формула" r:id="rId5" imgW="2921000" imgH="711200" progId="Equation.3">
              <p:embed/>
            </p:oleObj>
          </a:graphicData>
        </a:graphic>
      </p:graphicFrame>
      <p:graphicFrame>
        <p:nvGraphicFramePr>
          <p:cNvPr id="7173" name="Object 112"/>
          <p:cNvGraphicFramePr>
            <a:graphicFrameLocks noChangeAspect="1"/>
          </p:cNvGraphicFramePr>
          <p:nvPr/>
        </p:nvGraphicFramePr>
        <p:xfrm>
          <a:off x="4284663" y="2924175"/>
          <a:ext cx="4383087" cy="1079500"/>
        </p:xfrm>
        <a:graphic>
          <a:graphicData uri="http://schemas.openxmlformats.org/presentationml/2006/ole">
            <p:oleObj spid="_x0000_s7173" name="Формула" r:id="rId6" imgW="2679700" imgH="685800" progId="Equation.3">
              <p:embed/>
            </p:oleObj>
          </a:graphicData>
        </a:graphic>
      </p:graphicFrame>
      <p:graphicFrame>
        <p:nvGraphicFramePr>
          <p:cNvPr id="7174" name="Object 1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74" name="Формула" r:id="rId7" imgW="114151" imgH="215619" progId="Equation.3">
              <p:embed/>
            </p:oleObj>
          </a:graphicData>
        </a:graphic>
      </p:graphicFrame>
      <p:graphicFrame>
        <p:nvGraphicFramePr>
          <p:cNvPr id="7175" name="Object 114"/>
          <p:cNvGraphicFramePr>
            <a:graphicFrameLocks noChangeAspect="1"/>
          </p:cNvGraphicFramePr>
          <p:nvPr/>
        </p:nvGraphicFramePr>
        <p:xfrm>
          <a:off x="4211638" y="4221163"/>
          <a:ext cx="4392612" cy="1008062"/>
        </p:xfrm>
        <a:graphic>
          <a:graphicData uri="http://schemas.openxmlformats.org/presentationml/2006/ole">
            <p:oleObj spid="_x0000_s7175" name="Формула" r:id="rId8" imgW="2463800" imgH="685800" progId="Equation.3">
              <p:embed/>
            </p:oleObj>
          </a:graphicData>
        </a:graphic>
      </p:graphicFrame>
      <p:graphicFrame>
        <p:nvGraphicFramePr>
          <p:cNvPr id="7176" name="Object 115"/>
          <p:cNvGraphicFramePr>
            <a:graphicFrameLocks noChangeAspect="1"/>
          </p:cNvGraphicFramePr>
          <p:nvPr/>
        </p:nvGraphicFramePr>
        <p:xfrm>
          <a:off x="4211638" y="5445125"/>
          <a:ext cx="4464050" cy="1008063"/>
        </p:xfrm>
        <a:graphic>
          <a:graphicData uri="http://schemas.openxmlformats.org/presentationml/2006/ole">
            <p:oleObj spid="_x0000_s7176" name="Формула" r:id="rId9" imgW="2552700" imgH="685800" progId="Equation.3">
              <p:embed/>
            </p:oleObj>
          </a:graphicData>
        </a:graphic>
      </p:graphicFrame>
      <p:sp>
        <p:nvSpPr>
          <p:cNvPr id="152693" name="Text Box 117"/>
          <p:cNvSpPr txBox="1">
            <a:spLocks noChangeArrowheads="1"/>
          </p:cNvSpPr>
          <p:nvPr/>
        </p:nvSpPr>
        <p:spPr bwMode="auto">
          <a:xfrm>
            <a:off x="539750" y="765175"/>
            <a:ext cx="2444750" cy="556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400"/>
              <a:t>Для каждого экипажа</a:t>
            </a:r>
          </a:p>
          <a:p>
            <a:r>
              <a:rPr lang="ru-RU" sz="2400"/>
              <a:t>приведены решения</a:t>
            </a:r>
          </a:p>
          <a:p>
            <a:r>
              <a:rPr lang="ru-RU" sz="2400"/>
              <a:t>четырёх примеров,</a:t>
            </a:r>
          </a:p>
          <a:p>
            <a:r>
              <a:rPr lang="ru-RU" sz="2400"/>
              <a:t>но в них допущены</a:t>
            </a:r>
          </a:p>
          <a:p>
            <a:r>
              <a:rPr lang="ru-RU" sz="2400"/>
              <a:t>ошибки. Найдите эти</a:t>
            </a:r>
          </a:p>
          <a:p>
            <a:r>
              <a:rPr lang="ru-RU" sz="2400"/>
              <a:t>ошибки и объясните,</a:t>
            </a:r>
          </a:p>
          <a:p>
            <a:r>
              <a:rPr lang="ru-RU" sz="2400"/>
              <a:t>почему они были </a:t>
            </a:r>
          </a:p>
          <a:p>
            <a:r>
              <a:rPr lang="ru-RU" sz="2400"/>
              <a:t>допущены.</a:t>
            </a:r>
          </a:p>
        </p:txBody>
      </p:sp>
    </p:spTree>
  </p:cSld>
  <p:clrMapOvr>
    <a:masterClrMapping/>
  </p:clrMapOvr>
  <p:transition spd="med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52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52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5-ый этап.                 Привал</a:t>
            </a:r>
          </a:p>
        </p:txBody>
      </p:sp>
      <p:pic>
        <p:nvPicPr>
          <p:cNvPr id="14339" name="Содержимое 3" descr="065_Desktop Wallpapers  HD Part (162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7600" y="1981200"/>
            <a:ext cx="6908800" cy="3886200"/>
          </a:xfrm>
        </p:spPr>
      </p:pic>
    </p:spTree>
  </p:cSld>
  <p:clrMapOvr>
    <a:masterClrMapping/>
  </p:clrMapOvr>
  <p:transition spd="med" advTm="3000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9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Задания одинаковые, но вот только первоначальная дробь разная.</a:t>
            </a:r>
          </a:p>
        </p:txBody>
      </p:sp>
      <p:sp>
        <p:nvSpPr>
          <p:cNvPr id="12" name="Текст 11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457200" y="1981200"/>
            <a:ext cx="3538736" cy="4400128"/>
          </a:xfrm>
          <a:blipFill rotWithShape="1">
            <a:blip r:embed="rId2"/>
            <a:stretch>
              <a:fillRect l="-2238" r="-3959"/>
            </a:stretch>
          </a:blipFill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20" name="Объект 1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2276475"/>
            <a:ext cx="4546600" cy="3889375"/>
          </a:xfrm>
          <a:ln>
            <a:solidFill>
              <a:schemeClr val="tx1">
                <a:alpha val="87057"/>
              </a:schemeClr>
            </a:solidFill>
          </a:ln>
        </p:spPr>
      </p:pic>
      <p:sp>
        <p:nvSpPr>
          <p:cNvPr id="15365" name="Овал 6"/>
          <p:cNvSpPr>
            <a:spLocks noChangeArrowheads="1"/>
          </p:cNvSpPr>
          <p:nvPr/>
        </p:nvSpPr>
        <p:spPr bwMode="auto">
          <a:xfrm>
            <a:off x="6588125" y="3573463"/>
            <a:ext cx="504825" cy="4318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15366" name="Овал 7"/>
          <p:cNvSpPr>
            <a:spLocks noChangeArrowheads="1"/>
          </p:cNvSpPr>
          <p:nvPr/>
        </p:nvSpPr>
        <p:spPr bwMode="auto">
          <a:xfrm>
            <a:off x="5940425" y="3573463"/>
            <a:ext cx="287338" cy="2873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15367" name="Овал 8"/>
          <p:cNvSpPr>
            <a:spLocks noChangeArrowheads="1"/>
          </p:cNvSpPr>
          <p:nvPr/>
        </p:nvSpPr>
        <p:spPr bwMode="auto">
          <a:xfrm>
            <a:off x="6084888" y="3573463"/>
            <a:ext cx="358775" cy="2873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15368" name="Овал 9"/>
          <p:cNvSpPr>
            <a:spLocks noChangeArrowheads="1"/>
          </p:cNvSpPr>
          <p:nvPr/>
        </p:nvSpPr>
        <p:spPr bwMode="auto">
          <a:xfrm rot="3876095">
            <a:off x="5939632" y="3212306"/>
            <a:ext cx="323850" cy="36036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15369" name="Овал 12"/>
          <p:cNvSpPr>
            <a:spLocks noChangeArrowheads="1"/>
          </p:cNvSpPr>
          <p:nvPr/>
        </p:nvSpPr>
        <p:spPr bwMode="auto">
          <a:xfrm>
            <a:off x="6588125" y="3392488"/>
            <a:ext cx="252413" cy="3968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Отдохнули?</a:t>
            </a:r>
            <a:br>
              <a:rPr lang="ru-RU" sz="4000" smtClean="0"/>
            </a:br>
            <a:r>
              <a:rPr lang="ru-RU" sz="4000" smtClean="0"/>
              <a:t> С заданием справились?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Молодцы!</a:t>
            </a: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FF00"/>
                </a:solidFill>
              </a:rPr>
              <a:t>6-й этап. Финиш.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3538538" cy="3886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Чтобы успешно пресечь линию финиша, каждому экипажу нужно решить пример</a:t>
            </a:r>
            <a:r>
              <a:rPr lang="ru-RU" sz="3600" dirty="0" smtClean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356100" y="1981200"/>
          <a:ext cx="4330700" cy="389607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68028"/>
                <a:gridCol w="2962672"/>
              </a:tblGrid>
              <a:tr h="77921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1-й экипаж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blipFill rotWithShape="1">
                      <a:blip r:embed="rId3"/>
                      <a:stretch>
                        <a:fillRect l="-46296" t="-3906" b="-400000"/>
                      </a:stretch>
                    </a:blipFill>
                  </a:tcPr>
                </a:tc>
              </a:tr>
              <a:tr h="77921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2-й экипаж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blipFill rotWithShape="1">
                      <a:blip r:embed="rId3"/>
                      <a:stretch>
                        <a:fillRect l="-46296" t="-103906" b="-300000"/>
                      </a:stretch>
                    </a:blipFill>
                  </a:tcPr>
                </a:tc>
              </a:tr>
              <a:tr h="77921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3-й экипаж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blipFill rotWithShape="1">
                      <a:blip r:embed="rId3"/>
                      <a:stretch>
                        <a:fillRect l="-46296" t="-205512" b="-202362"/>
                      </a:stretch>
                    </a:blipFill>
                  </a:tcPr>
                </a:tc>
              </a:tr>
              <a:tr h="77921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4-й экипаж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blipFill rotWithShape="1">
                      <a:blip r:embed="rId3"/>
                      <a:stretch>
                        <a:fillRect l="-46296" t="-303125" b="-100781"/>
                      </a:stretch>
                    </a:blipFill>
                  </a:tcPr>
                </a:tc>
              </a:tr>
              <a:tr h="77921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5-й экипаж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blipFill rotWithShape="1">
                      <a:blip r:embed="rId3"/>
                      <a:stretch>
                        <a:fillRect l="-46296" t="-403125" b="-781"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Ответы!</a:t>
            </a:r>
          </a:p>
        </p:txBody>
      </p:sp>
      <p:sp>
        <p:nvSpPr>
          <p:cNvPr id="8" name="Объект 7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16832"/>
            <a:ext cx="8229600" cy="4248472"/>
          </a:xfrm>
          <a:blipFill rotWithShape="1">
            <a:blip r:embed="rId2"/>
            <a:stretch>
              <a:fillRect/>
            </a:stretch>
          </a:blipFill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slow" advTm="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458912"/>
          </a:xfrm>
        </p:spPr>
        <p:txBody>
          <a:bodyPr/>
          <a:lstStyle/>
          <a:p>
            <a:pPr algn="ctr"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7-й этап. Подведение итогов.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844675"/>
            <a:ext cx="7704137" cy="4608513"/>
          </a:xfrm>
        </p:spPr>
      </p:pic>
    </p:spTree>
  </p:cSld>
  <p:clrMapOvr>
    <a:masterClrMapping/>
  </p:clrMapOvr>
  <p:transition spd="slow" advTm="3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333399"/>
                </a:solidFill>
              </a:rPr>
              <a:t>ОЦЕНКИ</a:t>
            </a:r>
          </a:p>
        </p:txBody>
      </p:sp>
      <p:graphicFrame>
        <p:nvGraphicFramePr>
          <p:cNvPr id="6171" name="Group 27"/>
          <p:cNvGraphicFramePr>
            <a:graphicFrameLocks noGrp="1"/>
          </p:cNvGraphicFramePr>
          <p:nvPr>
            <p:ph type="tbl" idx="1"/>
          </p:nvPr>
        </p:nvGraphicFramePr>
        <p:xfrm>
          <a:off x="468313" y="1989138"/>
          <a:ext cx="8229600" cy="3886200"/>
        </p:xfrm>
        <a:graphic>
          <a:graphicData uri="http://schemas.openxmlformats.org/drawingml/2006/table">
            <a:tbl>
              <a:tblPr/>
              <a:tblGrid>
                <a:gridCol w="1644650"/>
                <a:gridCol w="1646237"/>
                <a:gridCol w="1647825"/>
                <a:gridCol w="1646238"/>
                <a:gridCol w="1644650"/>
              </a:tblGrid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балл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балла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балла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балла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балла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11281" name="Rectangle 20"/>
          <p:cNvSpPr>
            <a:spLocks noChangeArrowheads="1"/>
          </p:cNvSpPr>
          <p:nvPr/>
        </p:nvSpPr>
        <p:spPr bwMode="auto">
          <a:xfrm>
            <a:off x="3937000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1-ый этап. Проверим местность.</a:t>
            </a:r>
            <a:br>
              <a:rPr lang="ru-RU" sz="3200" smtClean="0"/>
            </a:br>
            <a:endParaRPr lang="ru-RU" sz="4000" smtClean="0">
              <a:solidFill>
                <a:srgbClr val="333399"/>
              </a:solidFill>
            </a:endParaRP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</p:txBody>
      </p:sp>
      <p:graphicFrame>
        <p:nvGraphicFramePr>
          <p:cNvPr id="9256" name="Group 40"/>
          <p:cNvGraphicFramePr>
            <a:graphicFrameLocks noGrp="1"/>
          </p:cNvGraphicFramePr>
          <p:nvPr>
            <p:ph sz="quarter" idx="2"/>
          </p:nvPr>
        </p:nvGraphicFramePr>
        <p:xfrm>
          <a:off x="755650" y="2492375"/>
          <a:ext cx="7200900" cy="4184650"/>
        </p:xfrm>
        <a:graphic>
          <a:graphicData uri="http://schemas.openxmlformats.org/drawingml/2006/table">
            <a:tbl>
              <a:tblPr/>
              <a:tblGrid>
                <a:gridCol w="1441450"/>
                <a:gridCol w="1533525"/>
                <a:gridCol w="1346200"/>
                <a:gridCol w="1438275"/>
                <a:gridCol w="1441450"/>
              </a:tblGrid>
              <a:tr h="418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7277100" y="0"/>
          <a:ext cx="1866900" cy="1866900"/>
        </p:xfrm>
        <a:graphic>
          <a:graphicData uri="http://schemas.openxmlformats.org/presentationml/2006/ole">
            <p:oleObj spid="_x0000_s1026" name="Точечный рисунок" r:id="rId3" imgW="1190476" imgH="1190476" progId="PBrush">
              <p:embed/>
            </p:oleObj>
          </a:graphicData>
        </a:graphic>
      </p:graphicFrame>
      <p:graphicFrame>
        <p:nvGraphicFramePr>
          <p:cNvPr id="1027" name="Object 38"/>
          <p:cNvGraphicFramePr>
            <a:graphicFrameLocks noChangeAspect="1"/>
          </p:cNvGraphicFramePr>
          <p:nvPr/>
        </p:nvGraphicFramePr>
        <p:xfrm>
          <a:off x="900113" y="2924175"/>
          <a:ext cx="804862" cy="2881313"/>
        </p:xfrm>
        <a:graphic>
          <a:graphicData uri="http://schemas.openxmlformats.org/presentationml/2006/ole">
            <p:oleObj spid="_x0000_s1027" name="Формула" r:id="rId4" imgW="419100" imgH="1308100" progId="Equation.3">
              <p:embed/>
            </p:oleObj>
          </a:graphicData>
        </a:graphic>
      </p:graphicFrame>
      <p:graphicFrame>
        <p:nvGraphicFramePr>
          <p:cNvPr id="1028" name="Object 39"/>
          <p:cNvGraphicFramePr>
            <a:graphicFrameLocks noChangeAspect="1"/>
          </p:cNvGraphicFramePr>
          <p:nvPr/>
        </p:nvGraphicFramePr>
        <p:xfrm>
          <a:off x="2411413" y="2976563"/>
          <a:ext cx="795337" cy="2828925"/>
        </p:xfrm>
        <a:graphic>
          <a:graphicData uri="http://schemas.openxmlformats.org/presentationml/2006/ole">
            <p:oleObj spid="_x0000_s1028" name="Формула" r:id="rId5" imgW="419100" imgH="1308100" progId="Equation.3">
              <p:embed/>
            </p:oleObj>
          </a:graphicData>
        </a:graphic>
      </p:graphicFrame>
      <p:graphicFrame>
        <p:nvGraphicFramePr>
          <p:cNvPr id="1029" name="Object 41"/>
          <p:cNvGraphicFramePr>
            <a:graphicFrameLocks noChangeAspect="1"/>
          </p:cNvGraphicFramePr>
          <p:nvPr/>
        </p:nvGraphicFramePr>
        <p:xfrm>
          <a:off x="3924300" y="2997200"/>
          <a:ext cx="720725" cy="2859088"/>
        </p:xfrm>
        <a:graphic>
          <a:graphicData uri="http://schemas.openxmlformats.org/presentationml/2006/ole">
            <p:oleObj spid="_x0000_s1029" name="Формула" r:id="rId6" imgW="381000" imgH="1308100" progId="Equation.3">
              <p:embed/>
            </p:oleObj>
          </a:graphicData>
        </a:graphic>
      </p:graphicFrame>
      <p:graphicFrame>
        <p:nvGraphicFramePr>
          <p:cNvPr id="1030" name="Object 42"/>
          <p:cNvGraphicFramePr>
            <a:graphicFrameLocks noChangeAspect="1"/>
          </p:cNvGraphicFramePr>
          <p:nvPr/>
        </p:nvGraphicFramePr>
        <p:xfrm>
          <a:off x="5292725" y="3068638"/>
          <a:ext cx="792163" cy="2673350"/>
        </p:xfrm>
        <a:graphic>
          <a:graphicData uri="http://schemas.openxmlformats.org/presentationml/2006/ole">
            <p:oleObj spid="_x0000_s1030" name="Формула" r:id="rId7" imgW="444307" imgH="1307532" progId="Equation.3">
              <p:embed/>
            </p:oleObj>
          </a:graphicData>
        </a:graphic>
      </p:graphicFrame>
      <p:graphicFrame>
        <p:nvGraphicFramePr>
          <p:cNvPr id="1031" name="Object 43"/>
          <p:cNvGraphicFramePr>
            <a:graphicFrameLocks noChangeAspect="1"/>
          </p:cNvGraphicFramePr>
          <p:nvPr/>
        </p:nvGraphicFramePr>
        <p:xfrm>
          <a:off x="6732588" y="3068638"/>
          <a:ext cx="792162" cy="2592387"/>
        </p:xfrm>
        <a:graphic>
          <a:graphicData uri="http://schemas.openxmlformats.org/presentationml/2006/ole">
            <p:oleObj spid="_x0000_s1031" name="Формула" r:id="rId8" imgW="381000" imgH="1308100" progId="Equation.3">
              <p:embed/>
            </p:oleObj>
          </a:graphicData>
        </a:graphic>
      </p:graphicFrame>
      <p:pic>
        <p:nvPicPr>
          <p:cNvPr id="9263" name="Picture 47" descr="Хаммер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59563" y="188913"/>
            <a:ext cx="24844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4" name="Rectangle 48"/>
          <p:cNvSpPr>
            <a:spLocks noChangeArrowheads="1"/>
          </p:cNvSpPr>
          <p:nvPr/>
        </p:nvSpPr>
        <p:spPr bwMode="auto">
          <a:xfrm>
            <a:off x="323850" y="1803400"/>
            <a:ext cx="6192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600">
                <a:solidFill>
                  <a:srgbClr val="333399"/>
                </a:solidFill>
              </a:rPr>
              <a:t>Решить примеры.</a:t>
            </a:r>
          </a:p>
        </p:txBody>
      </p:sp>
    </p:spTree>
  </p:cSld>
  <p:clrMapOvr>
    <a:masterClrMapping/>
  </p:clrMapOvr>
  <p:transition spd="med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1" name="Rectangle 29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333399"/>
                </a:solidFill>
              </a:rPr>
              <a:t>Найти среди ответов, записанных на доске под определённым номером, свои ответы.</a:t>
            </a:r>
          </a:p>
        </p:txBody>
      </p:sp>
      <p:graphicFrame>
        <p:nvGraphicFramePr>
          <p:cNvPr id="64528" name="Object 16"/>
          <p:cNvGraphicFramePr>
            <a:graphicFrameLocks noChangeAspect="1"/>
          </p:cNvGraphicFramePr>
          <p:nvPr>
            <p:ph sz="quarter" idx="1"/>
          </p:nvPr>
        </p:nvGraphicFramePr>
        <p:xfrm>
          <a:off x="2266950" y="2274888"/>
          <a:ext cx="790575" cy="720725"/>
        </p:xfrm>
        <a:graphic>
          <a:graphicData uri="http://schemas.openxmlformats.org/presentationml/2006/ole">
            <p:oleObj spid="_x0000_s2050" name="Формула" r:id="rId3" imgW="393529" imgH="368140" progId="Equation.3">
              <p:embed/>
            </p:oleObj>
          </a:graphicData>
        </a:graphic>
      </p:graphicFrame>
      <p:graphicFrame>
        <p:nvGraphicFramePr>
          <p:cNvPr id="64534" name="Object 22"/>
          <p:cNvGraphicFramePr>
            <a:graphicFrameLocks noChangeAspect="1"/>
          </p:cNvGraphicFramePr>
          <p:nvPr>
            <p:ph sz="quarter" idx="2"/>
          </p:nvPr>
        </p:nvGraphicFramePr>
        <p:xfrm>
          <a:off x="3130550" y="2274888"/>
          <a:ext cx="795338" cy="720725"/>
        </p:xfrm>
        <a:graphic>
          <a:graphicData uri="http://schemas.openxmlformats.org/presentationml/2006/ole">
            <p:oleObj spid="_x0000_s2051" name="Формула" r:id="rId4" imgW="469900" imgH="368300" progId="Equation.3">
              <p:embed/>
            </p:oleObj>
          </a:graphicData>
        </a:graphic>
      </p:graphicFrame>
      <p:graphicFrame>
        <p:nvGraphicFramePr>
          <p:cNvPr id="64537" name="Object 25"/>
          <p:cNvGraphicFramePr>
            <a:graphicFrameLocks noChangeAspect="1"/>
          </p:cNvGraphicFramePr>
          <p:nvPr>
            <p:ph sz="quarter" idx="3"/>
          </p:nvPr>
        </p:nvGraphicFramePr>
        <p:xfrm>
          <a:off x="4067175" y="2274888"/>
          <a:ext cx="795338" cy="720725"/>
        </p:xfrm>
        <a:graphic>
          <a:graphicData uri="http://schemas.openxmlformats.org/presentationml/2006/ole">
            <p:oleObj spid="_x0000_s2052" name="Формула" r:id="rId5" imgW="406224" imgH="368140" progId="Equation.3">
              <p:embed/>
            </p:oleObj>
          </a:graphicData>
        </a:graphic>
      </p:graphicFrame>
      <p:graphicFrame>
        <p:nvGraphicFramePr>
          <p:cNvPr id="64543" name="Object 31"/>
          <p:cNvGraphicFramePr>
            <a:graphicFrameLocks noChangeAspect="1"/>
          </p:cNvGraphicFramePr>
          <p:nvPr/>
        </p:nvGraphicFramePr>
        <p:xfrm>
          <a:off x="5795963" y="2205038"/>
          <a:ext cx="792162" cy="790575"/>
        </p:xfrm>
        <a:graphic>
          <a:graphicData uri="http://schemas.openxmlformats.org/presentationml/2006/ole">
            <p:oleObj spid="_x0000_s2053" name="Формула" r:id="rId6" imgW="419100" imgH="368300" progId="Equation.3">
              <p:embed/>
            </p:oleObj>
          </a:graphicData>
        </a:graphic>
      </p:graphicFrame>
      <p:graphicFrame>
        <p:nvGraphicFramePr>
          <p:cNvPr id="64544" name="Object 32"/>
          <p:cNvGraphicFramePr>
            <a:graphicFrameLocks noChangeAspect="1"/>
          </p:cNvGraphicFramePr>
          <p:nvPr/>
        </p:nvGraphicFramePr>
        <p:xfrm>
          <a:off x="2195513" y="3141663"/>
          <a:ext cx="865187" cy="719137"/>
        </p:xfrm>
        <a:graphic>
          <a:graphicData uri="http://schemas.openxmlformats.org/presentationml/2006/ole">
            <p:oleObj spid="_x0000_s2054" name="Формула" r:id="rId7" imgW="457200" imgH="368300" progId="Equation.3">
              <p:embed/>
            </p:oleObj>
          </a:graphicData>
        </a:graphic>
      </p:graphicFrame>
      <p:graphicFrame>
        <p:nvGraphicFramePr>
          <p:cNvPr id="64546" name="Object 34"/>
          <p:cNvGraphicFramePr>
            <a:graphicFrameLocks noChangeAspect="1"/>
          </p:cNvGraphicFramePr>
          <p:nvPr>
            <p:ph sz="quarter" idx="4"/>
          </p:nvPr>
        </p:nvGraphicFramePr>
        <p:xfrm>
          <a:off x="5003800" y="2274888"/>
          <a:ext cx="719138" cy="795337"/>
        </p:xfrm>
        <a:graphic>
          <a:graphicData uri="http://schemas.openxmlformats.org/presentationml/2006/ole">
            <p:oleObj spid="_x0000_s2055" name="Формула" r:id="rId8" imgW="393529" imgH="368140" progId="Equation.3">
              <p:embed/>
            </p:oleObj>
          </a:graphicData>
        </a:graphic>
      </p:graphicFrame>
      <p:graphicFrame>
        <p:nvGraphicFramePr>
          <p:cNvPr id="64548" name="Object 36"/>
          <p:cNvGraphicFramePr>
            <a:graphicFrameLocks noChangeAspect="1"/>
          </p:cNvGraphicFramePr>
          <p:nvPr/>
        </p:nvGraphicFramePr>
        <p:xfrm>
          <a:off x="3203575" y="3141663"/>
          <a:ext cx="719138" cy="719137"/>
        </p:xfrm>
        <a:graphic>
          <a:graphicData uri="http://schemas.openxmlformats.org/presentationml/2006/ole">
            <p:oleObj spid="_x0000_s2056" name="Формула" r:id="rId9" imgW="406224" imgH="368140" progId="Equation.3">
              <p:embed/>
            </p:oleObj>
          </a:graphicData>
        </a:graphic>
      </p:graphicFrame>
      <p:graphicFrame>
        <p:nvGraphicFramePr>
          <p:cNvPr id="64549" name="Object 37"/>
          <p:cNvGraphicFramePr>
            <a:graphicFrameLocks noChangeAspect="1"/>
          </p:cNvGraphicFramePr>
          <p:nvPr/>
        </p:nvGraphicFramePr>
        <p:xfrm>
          <a:off x="3995738" y="3141663"/>
          <a:ext cx="865187" cy="719137"/>
        </p:xfrm>
        <a:graphic>
          <a:graphicData uri="http://schemas.openxmlformats.org/presentationml/2006/ole">
            <p:oleObj spid="_x0000_s2057" name="Формула" r:id="rId10" imgW="469900" imgH="368300" progId="Equation.3">
              <p:embed/>
            </p:oleObj>
          </a:graphicData>
        </a:graphic>
      </p:graphicFrame>
      <p:graphicFrame>
        <p:nvGraphicFramePr>
          <p:cNvPr id="64550" name="Object 38"/>
          <p:cNvGraphicFramePr>
            <a:graphicFrameLocks noChangeAspect="1"/>
          </p:cNvGraphicFramePr>
          <p:nvPr/>
        </p:nvGraphicFramePr>
        <p:xfrm>
          <a:off x="5003800" y="3141663"/>
          <a:ext cx="719138" cy="792162"/>
        </p:xfrm>
        <a:graphic>
          <a:graphicData uri="http://schemas.openxmlformats.org/presentationml/2006/ole">
            <p:oleObj spid="_x0000_s2058" name="Формула" r:id="rId11" imgW="342751" imgH="368140" progId="Equation.3">
              <p:embed/>
            </p:oleObj>
          </a:graphicData>
        </a:graphic>
      </p:graphicFrame>
      <p:graphicFrame>
        <p:nvGraphicFramePr>
          <p:cNvPr id="64551" name="Object 39"/>
          <p:cNvGraphicFramePr>
            <a:graphicFrameLocks noChangeAspect="1"/>
          </p:cNvGraphicFramePr>
          <p:nvPr/>
        </p:nvGraphicFramePr>
        <p:xfrm>
          <a:off x="5795963" y="3068638"/>
          <a:ext cx="935037" cy="863600"/>
        </p:xfrm>
        <a:graphic>
          <a:graphicData uri="http://schemas.openxmlformats.org/presentationml/2006/ole">
            <p:oleObj spid="_x0000_s2059" name="Формула" r:id="rId12" imgW="393529" imgH="368140" progId="Equation.3">
              <p:embed/>
            </p:oleObj>
          </a:graphicData>
        </a:graphic>
      </p:graphicFrame>
      <p:graphicFrame>
        <p:nvGraphicFramePr>
          <p:cNvPr id="64552" name="Object 40"/>
          <p:cNvGraphicFramePr>
            <a:graphicFrameLocks noChangeAspect="1"/>
          </p:cNvGraphicFramePr>
          <p:nvPr/>
        </p:nvGraphicFramePr>
        <p:xfrm>
          <a:off x="2124075" y="4005263"/>
          <a:ext cx="1008063" cy="792162"/>
        </p:xfrm>
        <a:graphic>
          <a:graphicData uri="http://schemas.openxmlformats.org/presentationml/2006/ole">
            <p:oleObj spid="_x0000_s2060" name="Формула" r:id="rId13" imgW="457200" imgH="368300" progId="Equation.3">
              <p:embed/>
            </p:oleObj>
          </a:graphicData>
        </a:graphic>
      </p:graphicFrame>
      <p:graphicFrame>
        <p:nvGraphicFramePr>
          <p:cNvPr id="64554" name="Object 42"/>
          <p:cNvGraphicFramePr>
            <a:graphicFrameLocks noChangeAspect="1"/>
          </p:cNvGraphicFramePr>
          <p:nvPr/>
        </p:nvGraphicFramePr>
        <p:xfrm>
          <a:off x="3132138" y="4221163"/>
          <a:ext cx="936625" cy="431800"/>
        </p:xfrm>
        <a:graphic>
          <a:graphicData uri="http://schemas.openxmlformats.org/presentationml/2006/ole">
            <p:oleObj spid="_x0000_s2061" name="Формула" r:id="rId14" imgW="355292" imgH="203024" progId="Equation.3">
              <p:embed/>
            </p:oleObj>
          </a:graphicData>
        </a:graphic>
      </p:graphicFrame>
      <p:graphicFrame>
        <p:nvGraphicFramePr>
          <p:cNvPr id="64555" name="Object 43"/>
          <p:cNvGraphicFramePr>
            <a:graphicFrameLocks noChangeAspect="1"/>
          </p:cNvGraphicFramePr>
          <p:nvPr/>
        </p:nvGraphicFramePr>
        <p:xfrm>
          <a:off x="4068763" y="4078288"/>
          <a:ext cx="1081087" cy="719137"/>
        </p:xfrm>
        <a:graphic>
          <a:graphicData uri="http://schemas.openxmlformats.org/presentationml/2006/ole">
            <p:oleObj spid="_x0000_s2062" name="Формула" r:id="rId15" imgW="482391" imgH="368140" progId="Equation.3">
              <p:embed/>
            </p:oleObj>
          </a:graphicData>
        </a:graphic>
      </p:graphicFrame>
      <p:graphicFrame>
        <p:nvGraphicFramePr>
          <p:cNvPr id="64556" name="Object 44"/>
          <p:cNvGraphicFramePr>
            <a:graphicFrameLocks noChangeAspect="1"/>
          </p:cNvGraphicFramePr>
          <p:nvPr/>
        </p:nvGraphicFramePr>
        <p:xfrm>
          <a:off x="5076825" y="4005263"/>
          <a:ext cx="865188" cy="792162"/>
        </p:xfrm>
        <a:graphic>
          <a:graphicData uri="http://schemas.openxmlformats.org/presentationml/2006/ole">
            <p:oleObj spid="_x0000_s2063" name="Формула" r:id="rId16" imgW="406224" imgH="368140" progId="Equation.3">
              <p:embed/>
            </p:oleObj>
          </a:graphicData>
        </a:graphic>
      </p:graphicFrame>
      <p:graphicFrame>
        <p:nvGraphicFramePr>
          <p:cNvPr id="64557" name="Object 45"/>
          <p:cNvGraphicFramePr>
            <a:graphicFrameLocks noChangeAspect="1"/>
          </p:cNvGraphicFramePr>
          <p:nvPr/>
        </p:nvGraphicFramePr>
        <p:xfrm>
          <a:off x="5940425" y="3933825"/>
          <a:ext cx="1079500" cy="865188"/>
        </p:xfrm>
        <a:graphic>
          <a:graphicData uri="http://schemas.openxmlformats.org/presentationml/2006/ole">
            <p:oleObj spid="_x0000_s2064" name="Формула" r:id="rId17" imgW="469900" imgH="368300" progId="Equation.3">
              <p:embed/>
            </p:oleObj>
          </a:graphicData>
        </a:graphic>
      </p:graphicFrame>
      <p:graphicFrame>
        <p:nvGraphicFramePr>
          <p:cNvPr id="64558" name="Object 46"/>
          <p:cNvGraphicFramePr>
            <a:graphicFrameLocks noChangeAspect="1"/>
          </p:cNvGraphicFramePr>
          <p:nvPr/>
        </p:nvGraphicFramePr>
        <p:xfrm>
          <a:off x="2124075" y="5013325"/>
          <a:ext cx="863600" cy="727075"/>
        </p:xfrm>
        <a:graphic>
          <a:graphicData uri="http://schemas.openxmlformats.org/presentationml/2006/ole">
            <p:oleObj spid="_x0000_s2065" name="Формула" r:id="rId18" imgW="393529" imgH="368140" progId="Equation.3">
              <p:embed/>
            </p:oleObj>
          </a:graphicData>
        </a:graphic>
      </p:graphicFrame>
      <p:graphicFrame>
        <p:nvGraphicFramePr>
          <p:cNvPr id="64559" name="Object 47"/>
          <p:cNvGraphicFramePr>
            <a:graphicFrameLocks noChangeAspect="1"/>
          </p:cNvGraphicFramePr>
          <p:nvPr/>
        </p:nvGraphicFramePr>
        <p:xfrm>
          <a:off x="2987675" y="5013325"/>
          <a:ext cx="863600" cy="792163"/>
        </p:xfrm>
        <a:graphic>
          <a:graphicData uri="http://schemas.openxmlformats.org/presentationml/2006/ole">
            <p:oleObj spid="_x0000_s2066" name="Формула" r:id="rId19" imgW="406224" imgH="368140" progId="Equation.3">
              <p:embed/>
            </p:oleObj>
          </a:graphicData>
        </a:graphic>
      </p:graphicFrame>
      <p:graphicFrame>
        <p:nvGraphicFramePr>
          <p:cNvPr id="64560" name="Object 48"/>
          <p:cNvGraphicFramePr>
            <a:graphicFrameLocks noChangeAspect="1"/>
          </p:cNvGraphicFramePr>
          <p:nvPr/>
        </p:nvGraphicFramePr>
        <p:xfrm>
          <a:off x="3995738" y="5013325"/>
          <a:ext cx="1008062" cy="720725"/>
        </p:xfrm>
        <a:graphic>
          <a:graphicData uri="http://schemas.openxmlformats.org/presentationml/2006/ole">
            <p:oleObj spid="_x0000_s2067" name="Формула" r:id="rId20" imgW="545863" imgH="368140" progId="Equation.3">
              <p:embed/>
            </p:oleObj>
          </a:graphicData>
        </a:graphic>
      </p:graphicFrame>
      <p:graphicFrame>
        <p:nvGraphicFramePr>
          <p:cNvPr id="64561" name="Object 49"/>
          <p:cNvGraphicFramePr>
            <a:graphicFrameLocks noChangeAspect="1"/>
          </p:cNvGraphicFramePr>
          <p:nvPr/>
        </p:nvGraphicFramePr>
        <p:xfrm>
          <a:off x="5076825" y="4941888"/>
          <a:ext cx="863600" cy="792162"/>
        </p:xfrm>
        <a:graphic>
          <a:graphicData uri="http://schemas.openxmlformats.org/presentationml/2006/ole">
            <p:oleObj spid="_x0000_s2068" name="Формула" r:id="rId21" imgW="457200" imgH="368300" progId="Equation.3">
              <p:embed/>
            </p:oleObj>
          </a:graphicData>
        </a:graphic>
      </p:graphicFrame>
      <p:graphicFrame>
        <p:nvGraphicFramePr>
          <p:cNvPr id="64562" name="Object 50"/>
          <p:cNvGraphicFramePr>
            <a:graphicFrameLocks noChangeAspect="1"/>
          </p:cNvGraphicFramePr>
          <p:nvPr/>
        </p:nvGraphicFramePr>
        <p:xfrm>
          <a:off x="6011863" y="4941888"/>
          <a:ext cx="936625" cy="792162"/>
        </p:xfrm>
        <a:graphic>
          <a:graphicData uri="http://schemas.openxmlformats.org/presentationml/2006/ole">
            <p:oleObj spid="_x0000_s2069" name="Формула" r:id="rId22" imgW="469900" imgH="368300" progId="Equation.3">
              <p:embed/>
            </p:oleObj>
          </a:graphicData>
        </a:graphic>
      </p:graphicFrame>
    </p:spTree>
  </p:cSld>
  <p:clrMapOvr>
    <a:masterClrMapping/>
  </p:clrMapOvr>
  <p:transition spd="med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5400" smtClean="0"/>
              <a:t>Проверьте себя!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4194175" cy="4422775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Правильные ОТВЕТЫ:</a:t>
            </a:r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1 экипаж:  5, 16, 8</a:t>
            </a:r>
          </a:p>
          <a:p>
            <a:pPr eaLnBrk="1" hangingPunct="1"/>
            <a:r>
              <a:rPr lang="ru-RU" sz="2800" smtClean="0"/>
              <a:t>2 экипаж:  2, 13, 18</a:t>
            </a:r>
          </a:p>
          <a:p>
            <a:pPr eaLnBrk="1" hangingPunct="1"/>
            <a:r>
              <a:rPr lang="ru-RU" sz="2800" smtClean="0"/>
              <a:t>3 экипаж:  4, 10, 4</a:t>
            </a:r>
          </a:p>
          <a:p>
            <a:pPr eaLnBrk="1" hangingPunct="1"/>
            <a:r>
              <a:rPr lang="ru-RU" sz="2800" smtClean="0"/>
              <a:t>4 экипаж:  6, 11, 15</a:t>
            </a:r>
          </a:p>
          <a:p>
            <a:pPr eaLnBrk="1" hangingPunct="1"/>
            <a:r>
              <a:rPr lang="ru-RU" sz="2800" smtClean="0"/>
              <a:t>5 экипаж:  3, 9, 20</a:t>
            </a:r>
          </a:p>
        </p:txBody>
      </p:sp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5003800" y="2349500"/>
            <a:ext cx="3671888" cy="26638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Молодцы!!!</a:t>
            </a:r>
          </a:p>
        </p:txBody>
      </p:sp>
    </p:spTree>
  </p:cSld>
  <p:clrMapOvr>
    <a:masterClrMapping/>
  </p:clrMapOvr>
  <p:transition spd="med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052513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Решить примеры, найти среди разрезанных карточек с ответами свой ответ и сложить открытку. </a:t>
            </a:r>
          </a:p>
        </p:txBody>
      </p:sp>
      <p:graphicFrame>
        <p:nvGraphicFramePr>
          <p:cNvPr id="50192" name="Object 16"/>
          <p:cNvGraphicFramePr>
            <a:graphicFrameLocks noChangeAspect="1"/>
          </p:cNvGraphicFramePr>
          <p:nvPr>
            <p:ph sz="quarter" idx="1"/>
          </p:nvPr>
        </p:nvGraphicFramePr>
        <p:xfrm>
          <a:off x="900113" y="2422525"/>
          <a:ext cx="1368425" cy="792163"/>
        </p:xfrm>
        <a:graphic>
          <a:graphicData uri="http://schemas.openxmlformats.org/presentationml/2006/ole">
            <p:oleObj spid="_x0000_s3074" name="Формула" r:id="rId3" imgW="609600" imgH="368300" progId="Equation.3">
              <p:embed/>
            </p:oleObj>
          </a:graphicData>
        </a:graphic>
      </p:graphicFrame>
      <p:graphicFrame>
        <p:nvGraphicFramePr>
          <p:cNvPr id="50194" name="Object 18"/>
          <p:cNvGraphicFramePr>
            <a:graphicFrameLocks noChangeAspect="1"/>
          </p:cNvGraphicFramePr>
          <p:nvPr>
            <p:ph sz="quarter" idx="3"/>
          </p:nvPr>
        </p:nvGraphicFramePr>
        <p:xfrm>
          <a:off x="900113" y="3357563"/>
          <a:ext cx="1368425" cy="728662"/>
        </p:xfrm>
        <a:graphic>
          <a:graphicData uri="http://schemas.openxmlformats.org/presentationml/2006/ole">
            <p:oleObj spid="_x0000_s3075" name="Формула" r:id="rId4" imgW="838200" imgH="368300" progId="Equation.3">
              <p:embed/>
            </p:oleObj>
          </a:graphicData>
        </a:graphic>
      </p:graphicFrame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468313" y="508000"/>
            <a:ext cx="81359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2-й этап. Составим карту гонки.</a:t>
            </a:r>
          </a:p>
        </p:txBody>
      </p:sp>
      <p:graphicFrame>
        <p:nvGraphicFramePr>
          <p:cNvPr id="50196" name="Object 20"/>
          <p:cNvGraphicFramePr>
            <a:graphicFrameLocks noChangeAspect="1"/>
          </p:cNvGraphicFramePr>
          <p:nvPr>
            <p:ph sz="quarter" idx="4"/>
          </p:nvPr>
        </p:nvGraphicFramePr>
        <p:xfrm>
          <a:off x="900113" y="4222750"/>
          <a:ext cx="1366837" cy="895350"/>
        </p:xfrm>
        <a:graphic>
          <a:graphicData uri="http://schemas.openxmlformats.org/presentationml/2006/ole">
            <p:oleObj spid="_x0000_s3076" name="Формула" r:id="rId5" imgW="736600" imgH="368300" progId="Equation.3">
              <p:embed/>
            </p:oleObj>
          </a:graphicData>
        </a:graphic>
      </p:graphicFrame>
      <p:graphicFrame>
        <p:nvGraphicFramePr>
          <p:cNvPr id="50198" name="Object 22"/>
          <p:cNvGraphicFramePr>
            <a:graphicFrameLocks noChangeAspect="1"/>
          </p:cNvGraphicFramePr>
          <p:nvPr/>
        </p:nvGraphicFramePr>
        <p:xfrm>
          <a:off x="2339975" y="2422525"/>
          <a:ext cx="1296988" cy="792163"/>
        </p:xfrm>
        <a:graphic>
          <a:graphicData uri="http://schemas.openxmlformats.org/presentationml/2006/ole">
            <p:oleObj spid="_x0000_s3077" name="Формула" r:id="rId6" imgW="571500" imgH="368300" progId="Equation.3">
              <p:embed/>
            </p:oleObj>
          </a:graphicData>
        </a:graphic>
      </p:graphicFrame>
      <p:graphicFrame>
        <p:nvGraphicFramePr>
          <p:cNvPr id="50199" name="Object 23"/>
          <p:cNvGraphicFramePr>
            <a:graphicFrameLocks noChangeAspect="1"/>
          </p:cNvGraphicFramePr>
          <p:nvPr/>
        </p:nvGraphicFramePr>
        <p:xfrm>
          <a:off x="2339975" y="3357563"/>
          <a:ext cx="1368425" cy="720725"/>
        </p:xfrm>
        <a:graphic>
          <a:graphicData uri="http://schemas.openxmlformats.org/presentationml/2006/ole">
            <p:oleObj spid="_x0000_s3078" name="Формула" r:id="rId7" imgW="787400" imgH="368300" progId="Equation.3">
              <p:embed/>
            </p:oleObj>
          </a:graphicData>
        </a:graphic>
      </p:graphicFrame>
      <p:graphicFrame>
        <p:nvGraphicFramePr>
          <p:cNvPr id="50200" name="Object 24"/>
          <p:cNvGraphicFramePr>
            <a:graphicFrameLocks noChangeAspect="1"/>
          </p:cNvGraphicFramePr>
          <p:nvPr/>
        </p:nvGraphicFramePr>
        <p:xfrm>
          <a:off x="2411413" y="4222750"/>
          <a:ext cx="1225550" cy="863600"/>
        </p:xfrm>
        <a:graphic>
          <a:graphicData uri="http://schemas.openxmlformats.org/presentationml/2006/ole">
            <p:oleObj spid="_x0000_s3079" name="Формула" r:id="rId8" imgW="634725" imgH="368140" progId="Equation.3">
              <p:embed/>
            </p:oleObj>
          </a:graphicData>
        </a:graphic>
      </p:graphicFrame>
      <p:pic>
        <p:nvPicPr>
          <p:cNvPr id="3083" name="Содержимое 11" descr="s1200.jpg"/>
          <p:cNvPicPr>
            <a:picLocks noGrp="1" noChangeAspect="1"/>
          </p:cNvPicPr>
          <p:nvPr>
            <p:ph sz="quarter" idx="2"/>
          </p:nvPr>
        </p:nvPicPr>
        <p:blipFill>
          <a:blip r:embed="rId9"/>
          <a:srcRect/>
          <a:stretch>
            <a:fillRect/>
          </a:stretch>
        </p:blipFill>
        <p:spPr>
          <a:xfrm>
            <a:off x="4648200" y="2582863"/>
            <a:ext cx="4038600" cy="2692400"/>
          </a:xfrm>
        </p:spPr>
      </p:pic>
    </p:spTree>
  </p:cSld>
  <p:clrMapOvr>
    <a:masterClrMapping/>
  </p:clrMapOvr>
  <p:transition spd="med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  <p:bldP spid="501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13" name="Rectangle 6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333399"/>
                </a:solidFill>
              </a:rPr>
              <a:t>У вас получилось:</a:t>
            </a:r>
          </a:p>
        </p:txBody>
      </p:sp>
      <p:pic>
        <p:nvPicPr>
          <p:cNvPr id="130090" name="Picture 42" descr="Фиолетовый цвето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2133600"/>
            <a:ext cx="6911975" cy="4098925"/>
          </a:xfrm>
        </p:spPr>
      </p:pic>
      <p:graphicFrame>
        <p:nvGraphicFramePr>
          <p:cNvPr id="130166" name="Group 118"/>
          <p:cNvGraphicFramePr>
            <a:graphicFrameLocks noGrp="1"/>
          </p:cNvGraphicFramePr>
          <p:nvPr>
            <p:ph sz="quarter" idx="2"/>
          </p:nvPr>
        </p:nvGraphicFramePr>
        <p:xfrm>
          <a:off x="1116013" y="2133600"/>
          <a:ext cx="6911975" cy="4103688"/>
        </p:xfrm>
        <a:graphic>
          <a:graphicData uri="http://schemas.openxmlformats.org/drawingml/2006/table">
            <a:tbl>
              <a:tblPr/>
              <a:tblGrid>
                <a:gridCol w="2303462"/>
                <a:gridCol w="2305050"/>
                <a:gridCol w="2303463"/>
              </a:tblGrid>
              <a:tr h="205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8" name="Object 64"/>
          <p:cNvGraphicFramePr>
            <a:graphicFrameLocks noChangeAspect="1"/>
          </p:cNvGraphicFramePr>
          <p:nvPr>
            <p:ph sz="quarter" idx="4"/>
          </p:nvPr>
        </p:nvGraphicFramePr>
        <p:xfrm>
          <a:off x="6172200" y="4000500"/>
          <a:ext cx="989013" cy="1866900"/>
        </p:xfrm>
        <a:graphic>
          <a:graphicData uri="http://schemas.openxmlformats.org/presentationml/2006/ole">
            <p:oleObj spid="_x0000_s4098" name="Формула" r:id="rId4" imgW="114151" imgH="215619" progId="Equation.3">
              <p:embed/>
            </p:oleObj>
          </a:graphicData>
        </a:graphic>
      </p:graphicFrame>
      <p:graphicFrame>
        <p:nvGraphicFramePr>
          <p:cNvPr id="130139" name="Object 91"/>
          <p:cNvGraphicFramePr>
            <a:graphicFrameLocks noChangeAspect="1"/>
          </p:cNvGraphicFramePr>
          <p:nvPr>
            <p:ph sz="quarter" idx="3"/>
          </p:nvPr>
        </p:nvGraphicFramePr>
        <p:xfrm>
          <a:off x="1692275" y="2565400"/>
          <a:ext cx="1079500" cy="1212850"/>
        </p:xfrm>
        <a:graphic>
          <a:graphicData uri="http://schemas.openxmlformats.org/presentationml/2006/ole">
            <p:oleObj spid="_x0000_s4099" name="Формула" r:id="rId5" imgW="368280" imgH="470160" progId="Equation.3">
              <p:embed/>
            </p:oleObj>
          </a:graphicData>
        </a:graphic>
      </p:graphicFrame>
      <p:graphicFrame>
        <p:nvGraphicFramePr>
          <p:cNvPr id="130141" name="Object 93"/>
          <p:cNvGraphicFramePr>
            <a:graphicFrameLocks noChangeAspect="1"/>
          </p:cNvGraphicFramePr>
          <p:nvPr/>
        </p:nvGraphicFramePr>
        <p:xfrm>
          <a:off x="4211638" y="2565400"/>
          <a:ext cx="792162" cy="1152525"/>
        </p:xfrm>
        <a:graphic>
          <a:graphicData uri="http://schemas.openxmlformats.org/presentationml/2006/ole">
            <p:oleObj spid="_x0000_s4100" name="Формула" r:id="rId6" imgW="266760" imgH="470160" progId="Equation.3">
              <p:embed/>
            </p:oleObj>
          </a:graphicData>
        </a:graphic>
      </p:graphicFrame>
      <p:graphicFrame>
        <p:nvGraphicFramePr>
          <p:cNvPr id="130142" name="Object 94"/>
          <p:cNvGraphicFramePr>
            <a:graphicFrameLocks noChangeAspect="1"/>
          </p:cNvGraphicFramePr>
          <p:nvPr/>
        </p:nvGraphicFramePr>
        <p:xfrm>
          <a:off x="6372225" y="2636838"/>
          <a:ext cx="1152525" cy="1079500"/>
        </p:xfrm>
        <a:graphic>
          <a:graphicData uri="http://schemas.openxmlformats.org/presentationml/2006/ole">
            <p:oleObj spid="_x0000_s4101" name="Формула" r:id="rId7" imgW="393840" imgH="470160" progId="Equation.3">
              <p:embed/>
            </p:oleObj>
          </a:graphicData>
        </a:graphic>
      </p:graphicFrame>
      <p:graphicFrame>
        <p:nvGraphicFramePr>
          <p:cNvPr id="130143" name="Object 95"/>
          <p:cNvGraphicFramePr>
            <a:graphicFrameLocks noChangeAspect="1"/>
          </p:cNvGraphicFramePr>
          <p:nvPr/>
        </p:nvGraphicFramePr>
        <p:xfrm>
          <a:off x="1692275" y="4581525"/>
          <a:ext cx="1079500" cy="1160463"/>
        </p:xfrm>
        <a:graphic>
          <a:graphicData uri="http://schemas.openxmlformats.org/presentationml/2006/ole">
            <p:oleObj spid="_x0000_s4102" name="Формула" r:id="rId8" imgW="266760" imgH="470160" progId="Equation.3">
              <p:embed/>
            </p:oleObj>
          </a:graphicData>
        </a:graphic>
      </p:graphicFrame>
      <p:graphicFrame>
        <p:nvGraphicFramePr>
          <p:cNvPr id="130144" name="Object 96"/>
          <p:cNvGraphicFramePr>
            <a:graphicFrameLocks noChangeAspect="1"/>
          </p:cNvGraphicFramePr>
          <p:nvPr/>
        </p:nvGraphicFramePr>
        <p:xfrm>
          <a:off x="4211638" y="4652963"/>
          <a:ext cx="792162" cy="1081087"/>
        </p:xfrm>
        <a:graphic>
          <a:graphicData uri="http://schemas.openxmlformats.org/presentationml/2006/ole">
            <p:oleObj spid="_x0000_s4103" name="Формула" r:id="rId9" imgW="279360" imgH="470160" progId="Equation.3">
              <p:embed/>
            </p:oleObj>
          </a:graphicData>
        </a:graphic>
      </p:graphicFrame>
      <p:graphicFrame>
        <p:nvGraphicFramePr>
          <p:cNvPr id="130145" name="Object 97"/>
          <p:cNvGraphicFramePr>
            <a:graphicFrameLocks noChangeAspect="1"/>
          </p:cNvGraphicFramePr>
          <p:nvPr/>
        </p:nvGraphicFramePr>
        <p:xfrm>
          <a:off x="6516688" y="4652963"/>
          <a:ext cx="720725" cy="1079500"/>
        </p:xfrm>
        <a:graphic>
          <a:graphicData uri="http://schemas.openxmlformats.org/presentationml/2006/ole">
            <p:oleObj spid="_x0000_s4104" name="Формула" r:id="rId10" imgW="165240" imgH="470160" progId="Equation.3">
              <p:embed/>
            </p:oleObj>
          </a:graphicData>
        </a:graphic>
      </p:graphicFrame>
    </p:spTree>
  </p:cSld>
  <p:clrMapOvr>
    <a:masterClrMapping/>
  </p:clrMapOvr>
  <p:transition spd="med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0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3-й этап. Гонка по пересеченной местности.</a:t>
            </a:r>
          </a:p>
        </p:txBody>
      </p:sp>
      <p:sp>
        <p:nvSpPr>
          <p:cNvPr id="14030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7993063" cy="1512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Членам каждого экипажа по очереди, решая пример,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записать ответ в пустую клетку.  Необходимо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правильно и как можно быстрее выполнить это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задание.</a:t>
            </a:r>
          </a:p>
        </p:txBody>
      </p:sp>
      <p:pic>
        <p:nvPicPr>
          <p:cNvPr id="5129" name="Picture 21" descr="ропорнг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13881" t="15993" r="80112" b="73564"/>
          <a:stretch>
            <a:fillRect/>
          </a:stretch>
        </p:blipFill>
        <p:spPr>
          <a:xfrm>
            <a:off x="5148263" y="3284538"/>
            <a:ext cx="974725" cy="1152525"/>
          </a:xfrm>
          <a:noFill/>
        </p:spPr>
      </p:pic>
      <p:pic>
        <p:nvPicPr>
          <p:cNvPr id="5130" name="Picture 23" descr="ропорнг"/>
          <p:cNvPicPr>
            <a:picLocks noChangeAspect="1" noChangeArrowheads="1"/>
          </p:cNvPicPr>
          <p:nvPr/>
        </p:nvPicPr>
        <p:blipFill>
          <a:blip r:embed="rId3"/>
          <a:srcRect l="13881" t="15993" r="80112" b="73564"/>
          <a:stretch>
            <a:fillRect/>
          </a:stretch>
        </p:blipFill>
        <p:spPr bwMode="auto">
          <a:xfrm>
            <a:off x="2627313" y="3284538"/>
            <a:ext cx="9413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4" descr="ропорнг"/>
          <p:cNvPicPr>
            <a:picLocks noChangeAspect="1" noChangeArrowheads="1"/>
          </p:cNvPicPr>
          <p:nvPr/>
        </p:nvPicPr>
        <p:blipFill>
          <a:blip r:embed="rId3"/>
          <a:srcRect l="13881" t="15993" r="80112" b="73564"/>
          <a:stretch>
            <a:fillRect/>
          </a:stretch>
        </p:blipFill>
        <p:spPr bwMode="auto">
          <a:xfrm>
            <a:off x="6732588" y="3213100"/>
            <a:ext cx="10080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5" descr="ропорнг"/>
          <p:cNvPicPr>
            <a:picLocks noChangeAspect="1" noChangeArrowheads="1"/>
          </p:cNvPicPr>
          <p:nvPr/>
        </p:nvPicPr>
        <p:blipFill>
          <a:blip r:embed="rId3"/>
          <a:srcRect l="13881" t="15993" r="80112" b="73564"/>
          <a:stretch>
            <a:fillRect/>
          </a:stretch>
        </p:blipFill>
        <p:spPr bwMode="auto">
          <a:xfrm>
            <a:off x="4140200" y="3284538"/>
            <a:ext cx="9413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6" descr="ропорнг"/>
          <p:cNvPicPr>
            <a:picLocks noChangeAspect="1" noChangeArrowheads="1"/>
          </p:cNvPicPr>
          <p:nvPr/>
        </p:nvPicPr>
        <p:blipFill>
          <a:blip r:embed="rId3"/>
          <a:srcRect l="13881" t="15993" r="80112" b="73564"/>
          <a:stretch>
            <a:fillRect/>
          </a:stretch>
        </p:blipFill>
        <p:spPr bwMode="auto">
          <a:xfrm>
            <a:off x="1547813" y="3284538"/>
            <a:ext cx="9413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0315" name="Object 27"/>
          <p:cNvGraphicFramePr>
            <a:graphicFrameLocks noChangeAspect="1"/>
          </p:cNvGraphicFramePr>
          <p:nvPr>
            <p:ph sz="quarter" idx="3"/>
          </p:nvPr>
        </p:nvGraphicFramePr>
        <p:xfrm>
          <a:off x="468313" y="3357563"/>
          <a:ext cx="1479550" cy="1038225"/>
        </p:xfrm>
        <a:graphic>
          <a:graphicData uri="http://schemas.openxmlformats.org/presentationml/2006/ole">
            <p:oleObj spid="_x0000_s5122" name="Формула" r:id="rId4" imgW="622030" imgH="368140" progId="Equation.3">
              <p:embed/>
            </p:oleObj>
          </a:graphicData>
        </a:graphic>
      </p:graphicFrame>
      <p:graphicFrame>
        <p:nvGraphicFramePr>
          <p:cNvPr id="140318" name="Object 30"/>
          <p:cNvGraphicFramePr>
            <a:graphicFrameLocks noChangeAspect="1"/>
          </p:cNvGraphicFramePr>
          <p:nvPr/>
        </p:nvGraphicFramePr>
        <p:xfrm>
          <a:off x="2555875" y="3357563"/>
          <a:ext cx="2016125" cy="936625"/>
        </p:xfrm>
        <a:graphic>
          <a:graphicData uri="http://schemas.openxmlformats.org/presentationml/2006/ole">
            <p:oleObj spid="_x0000_s5123" name="Формула" r:id="rId5" imgW="749300" imgH="368300" progId="Equation.3">
              <p:embed/>
            </p:oleObj>
          </a:graphicData>
        </a:graphic>
      </p:graphicFrame>
      <p:pic>
        <p:nvPicPr>
          <p:cNvPr id="5134" name="Picture 31" descr="ропорнг"/>
          <p:cNvPicPr>
            <a:picLocks noChangeAspect="1" noChangeArrowheads="1"/>
          </p:cNvPicPr>
          <p:nvPr/>
        </p:nvPicPr>
        <p:blipFill>
          <a:blip r:embed="rId3"/>
          <a:srcRect l="13881" t="15993" r="80112" b="73564"/>
          <a:stretch>
            <a:fillRect/>
          </a:stretch>
        </p:blipFill>
        <p:spPr bwMode="auto">
          <a:xfrm>
            <a:off x="468313" y="4365625"/>
            <a:ext cx="9413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0320" name="Object 32"/>
          <p:cNvGraphicFramePr>
            <a:graphicFrameLocks noChangeAspect="1"/>
          </p:cNvGraphicFramePr>
          <p:nvPr/>
        </p:nvGraphicFramePr>
        <p:xfrm>
          <a:off x="5219700" y="3357563"/>
          <a:ext cx="1944688" cy="1008062"/>
        </p:xfrm>
        <a:graphic>
          <a:graphicData uri="http://schemas.openxmlformats.org/presentationml/2006/ole">
            <p:oleObj spid="_x0000_s5124" name="Формула" r:id="rId6" imgW="825500" imgH="368300" progId="Equation.3">
              <p:embed/>
            </p:oleObj>
          </a:graphicData>
        </a:graphic>
      </p:graphicFrame>
      <p:graphicFrame>
        <p:nvGraphicFramePr>
          <p:cNvPr id="140321" name="Object 33"/>
          <p:cNvGraphicFramePr>
            <a:graphicFrameLocks noChangeAspect="1"/>
          </p:cNvGraphicFramePr>
          <p:nvPr/>
        </p:nvGraphicFramePr>
        <p:xfrm>
          <a:off x="395288" y="4508500"/>
          <a:ext cx="2016125" cy="944563"/>
        </p:xfrm>
        <a:graphic>
          <a:graphicData uri="http://schemas.openxmlformats.org/presentationml/2006/ole">
            <p:oleObj spid="_x0000_s5125" name="Формула" r:id="rId7" imgW="787400" imgH="368300" progId="Equation.3">
              <p:embed/>
            </p:oleObj>
          </a:graphicData>
        </a:graphic>
      </p:graphicFrame>
      <p:graphicFrame>
        <p:nvGraphicFramePr>
          <p:cNvPr id="140322" name="Object 34"/>
          <p:cNvGraphicFramePr>
            <a:graphicFrameLocks noChangeAspect="1"/>
          </p:cNvGraphicFramePr>
          <p:nvPr/>
        </p:nvGraphicFramePr>
        <p:xfrm>
          <a:off x="2843213" y="4508500"/>
          <a:ext cx="2016125" cy="935038"/>
        </p:xfrm>
        <a:graphic>
          <a:graphicData uri="http://schemas.openxmlformats.org/presentationml/2006/ole">
            <p:oleObj spid="_x0000_s5126" name="Формула" r:id="rId8" imgW="850900" imgH="368300" progId="Equation.3">
              <p:embed/>
            </p:oleObj>
          </a:graphicData>
        </a:graphic>
      </p:graphicFrame>
      <p:pic>
        <p:nvPicPr>
          <p:cNvPr id="5135" name="Picture 36" descr="ропорнг"/>
          <p:cNvPicPr>
            <a:picLocks noChangeAspect="1" noChangeArrowheads="1"/>
          </p:cNvPicPr>
          <p:nvPr/>
        </p:nvPicPr>
        <p:blipFill>
          <a:blip r:embed="rId3"/>
          <a:srcRect l="15863" t="15993" r="80905" b="73564"/>
          <a:stretch>
            <a:fillRect/>
          </a:stretch>
        </p:blipFill>
        <p:spPr bwMode="auto">
          <a:xfrm>
            <a:off x="4787900" y="4437063"/>
            <a:ext cx="54451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37" descr="ропорнг"/>
          <p:cNvPicPr>
            <a:picLocks noChangeAspect="1" noChangeArrowheads="1"/>
          </p:cNvPicPr>
          <p:nvPr/>
        </p:nvPicPr>
        <p:blipFill>
          <a:blip r:embed="rId3"/>
          <a:srcRect l="15863" t="15993" r="80905" b="73564"/>
          <a:stretch>
            <a:fillRect/>
          </a:stretch>
        </p:blipFill>
        <p:spPr bwMode="auto">
          <a:xfrm>
            <a:off x="2268538" y="4365625"/>
            <a:ext cx="54451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39" descr="ропорнг"/>
          <p:cNvPicPr>
            <a:picLocks noChangeAspect="1" noChangeArrowheads="1"/>
          </p:cNvPicPr>
          <p:nvPr/>
        </p:nvPicPr>
        <p:blipFill>
          <a:blip r:embed="rId3"/>
          <a:srcRect l="16260" t="15993" r="81302" b="73564"/>
          <a:stretch>
            <a:fillRect/>
          </a:stretch>
        </p:blipFill>
        <p:spPr bwMode="auto">
          <a:xfrm>
            <a:off x="3203575" y="4437063"/>
            <a:ext cx="4111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31" name="Picture 43" descr="R1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4163" y="4365625"/>
            <a:ext cx="37798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0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0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0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0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0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Проверьте себя!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4038600" cy="3886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Правильные ОТВЕТЫ:</a:t>
            </a:r>
          </a:p>
          <a:p>
            <a:pPr eaLnBrk="1" hangingPunct="1"/>
            <a:endParaRPr lang="ru-RU" sz="2800" smtClean="0"/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547813" y="2708275"/>
          <a:ext cx="936625" cy="720725"/>
        </p:xfrm>
        <a:graphic>
          <a:graphicData uri="http://schemas.openxmlformats.org/presentationml/2006/ole">
            <p:oleObj spid="_x0000_s6146" name="Формула" r:id="rId3" imgW="381000" imgH="368300" progId="Equation.3">
              <p:embed/>
            </p:oleObj>
          </a:graphicData>
        </a:graphic>
      </p:graphicFrame>
      <p:graphicFrame>
        <p:nvGraphicFramePr>
          <p:cNvPr id="14643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1547813" y="3573463"/>
          <a:ext cx="1006475" cy="792162"/>
        </p:xfrm>
        <a:graphic>
          <a:graphicData uri="http://schemas.openxmlformats.org/presentationml/2006/ole">
            <p:oleObj spid="_x0000_s6147" name="Формула" r:id="rId4" imgW="457200" imgH="368300" progId="Equation.3">
              <p:embed/>
            </p:oleObj>
          </a:graphicData>
        </a:graphic>
      </p:graphicFrame>
      <p:graphicFrame>
        <p:nvGraphicFramePr>
          <p:cNvPr id="146440" name="Object 8"/>
          <p:cNvGraphicFramePr>
            <a:graphicFrameLocks noChangeAspect="1"/>
          </p:cNvGraphicFramePr>
          <p:nvPr/>
        </p:nvGraphicFramePr>
        <p:xfrm>
          <a:off x="1547813" y="4508500"/>
          <a:ext cx="1008062" cy="865188"/>
        </p:xfrm>
        <a:graphic>
          <a:graphicData uri="http://schemas.openxmlformats.org/presentationml/2006/ole">
            <p:oleObj spid="_x0000_s6148" name="Формула" r:id="rId5" imgW="419100" imgH="368300" progId="Equation.3">
              <p:embed/>
            </p:oleObj>
          </a:graphicData>
        </a:graphic>
      </p:graphicFrame>
      <p:graphicFrame>
        <p:nvGraphicFramePr>
          <p:cNvPr id="146441" name="Object 9"/>
          <p:cNvGraphicFramePr>
            <a:graphicFrameLocks noChangeAspect="1"/>
          </p:cNvGraphicFramePr>
          <p:nvPr/>
        </p:nvGraphicFramePr>
        <p:xfrm>
          <a:off x="1619250" y="5589588"/>
          <a:ext cx="792163" cy="719137"/>
        </p:xfrm>
        <a:graphic>
          <a:graphicData uri="http://schemas.openxmlformats.org/presentationml/2006/ole">
            <p:oleObj spid="_x0000_s6149" name="Формула" r:id="rId6" imgW="431613" imgH="368140" progId="Equation.3">
              <p:embed/>
            </p:oleObj>
          </a:graphicData>
        </a:graphic>
      </p:graphicFrame>
      <p:graphicFrame>
        <p:nvGraphicFramePr>
          <p:cNvPr id="146442" name="Object 10"/>
          <p:cNvGraphicFramePr>
            <a:graphicFrameLocks noChangeAspect="1"/>
          </p:cNvGraphicFramePr>
          <p:nvPr/>
        </p:nvGraphicFramePr>
        <p:xfrm>
          <a:off x="3059113" y="3500438"/>
          <a:ext cx="936625" cy="720725"/>
        </p:xfrm>
        <a:graphic>
          <a:graphicData uri="http://schemas.openxmlformats.org/presentationml/2006/ole">
            <p:oleObj spid="_x0000_s6150" name="Формула" r:id="rId7" imgW="343080" imgH="241200" progId="Equation.3">
              <p:embed/>
            </p:oleObj>
          </a:graphicData>
        </a:graphic>
      </p:graphicFrame>
      <p:sp>
        <p:nvSpPr>
          <p:cNvPr id="146443" name="WordArt 11"/>
          <p:cNvSpPr>
            <a:spLocks noChangeArrowheads="1" noChangeShapeType="1" noTextEdit="1"/>
          </p:cNvSpPr>
          <p:nvPr/>
        </p:nvSpPr>
        <p:spPr bwMode="auto">
          <a:xfrm>
            <a:off x="5003800" y="2349500"/>
            <a:ext cx="3671888" cy="26638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Impact"/>
              </a:rPr>
              <a:t>Молодцы!!!</a:t>
            </a:r>
          </a:p>
        </p:txBody>
      </p:sp>
    </p:spTree>
  </p:cSld>
  <p:clrMapOvr>
    <a:masterClrMapping/>
  </p:clrMapOvr>
  <p:transition spd="med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  <p:bldP spid="146443" grpId="0" animBg="1"/>
    </p:bld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840</TotalTime>
  <Words>261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Пиксел</vt:lpstr>
      <vt:lpstr>Точечный рисунок</vt:lpstr>
      <vt:lpstr>Формула</vt:lpstr>
      <vt:lpstr>Урок-игра  «Математическое ралли»</vt:lpstr>
      <vt:lpstr>ОЦЕНКИ</vt:lpstr>
      <vt:lpstr>1-ый этап. Проверим местность. </vt:lpstr>
      <vt:lpstr>Найти среди ответов, записанных на доске под определённым номером, свои ответы.</vt:lpstr>
      <vt:lpstr> Проверьте себя! </vt:lpstr>
      <vt:lpstr>Решить примеры, найти среди разрезанных карточек с ответами свой ответ и сложить открытку. </vt:lpstr>
      <vt:lpstr>У вас получилось:</vt:lpstr>
      <vt:lpstr>3-й этап. Гонка по пересеченной местности.</vt:lpstr>
      <vt:lpstr>Проверьте себя! </vt:lpstr>
      <vt:lpstr>4-ый этап. Внезапная остановка – авария.</vt:lpstr>
      <vt:lpstr>Слайд 11</vt:lpstr>
      <vt:lpstr>5-ый этап.                 Привал</vt:lpstr>
      <vt:lpstr>Задания одинаковые, но вот только первоначальная дробь разная.</vt:lpstr>
      <vt:lpstr>Отдохнули?  С заданием справились?</vt:lpstr>
      <vt:lpstr>6-й этап. Финиш.</vt:lpstr>
      <vt:lpstr>Ответы!</vt:lpstr>
      <vt:lpstr> 7-й этап. Подведение итогов.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40</cp:revision>
  <dcterms:created xsi:type="dcterms:W3CDTF">1601-01-01T00:00:00Z</dcterms:created>
  <dcterms:modified xsi:type="dcterms:W3CDTF">2024-02-12T12:04:53Z</dcterms:modified>
</cp:coreProperties>
</file>