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6" r:id="rId1"/>
  </p:sldMasterIdLst>
  <p:notesMasterIdLst>
    <p:notesMasterId r:id="rId42"/>
  </p:notesMasterIdLst>
  <p:sldIdLst>
    <p:sldId id="305" r:id="rId2"/>
    <p:sldId id="306" r:id="rId3"/>
    <p:sldId id="307" r:id="rId4"/>
    <p:sldId id="308" r:id="rId5"/>
    <p:sldId id="304" r:id="rId6"/>
    <p:sldId id="256" r:id="rId7"/>
    <p:sldId id="257" r:id="rId8"/>
    <p:sldId id="293" r:id="rId9"/>
    <p:sldId id="258" r:id="rId10"/>
    <p:sldId id="259" r:id="rId11"/>
    <p:sldId id="294" r:id="rId12"/>
    <p:sldId id="260" r:id="rId13"/>
    <p:sldId id="261" r:id="rId14"/>
    <p:sldId id="295" r:id="rId15"/>
    <p:sldId id="262" r:id="rId16"/>
    <p:sldId id="278" r:id="rId17"/>
    <p:sldId id="296" r:id="rId18"/>
    <p:sldId id="279" r:id="rId19"/>
    <p:sldId id="280" r:id="rId20"/>
    <p:sldId id="297" r:id="rId21"/>
    <p:sldId id="281" r:id="rId22"/>
    <p:sldId id="282" r:id="rId23"/>
    <p:sldId id="298" r:id="rId24"/>
    <p:sldId id="283" r:id="rId25"/>
    <p:sldId id="284" r:id="rId26"/>
    <p:sldId id="299" r:id="rId27"/>
    <p:sldId id="285" r:id="rId28"/>
    <p:sldId id="286" r:id="rId29"/>
    <p:sldId id="300" r:id="rId30"/>
    <p:sldId id="287" r:id="rId31"/>
    <p:sldId id="288" r:id="rId32"/>
    <p:sldId id="301" r:id="rId33"/>
    <p:sldId id="289" r:id="rId34"/>
    <p:sldId id="290" r:id="rId35"/>
    <p:sldId id="302" r:id="rId36"/>
    <p:sldId id="291" r:id="rId37"/>
    <p:sldId id="292" r:id="rId38"/>
    <p:sldId id="303" r:id="rId39"/>
    <p:sldId id="309" r:id="rId40"/>
    <p:sldId id="310" r:id="rId41"/>
  </p:sldIdLst>
  <p:sldSz cx="12192000" cy="6858000"/>
  <p:notesSz cx="6858000" cy="9144000"/>
  <p:defaultTextStyle>
    <a:defPPr>
      <a:defRPr lang="ru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612F"/>
    <a:srgbClr val="FFE4DB"/>
    <a:srgbClr val="7769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38"/>
    <p:restoredTop sz="94650"/>
  </p:normalViewPr>
  <p:slideViewPr>
    <p:cSldViewPr snapToGrid="0" snapToObjects="1">
      <p:cViewPr>
        <p:scale>
          <a:sx n="70" d="100"/>
          <a:sy n="70" d="100"/>
        </p:scale>
        <p:origin x="560" y="1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PL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42E8D-8418-A04D-8705-48DC54D92CED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PL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PL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PL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1F253-79EA-3C48-A9F4-8660872F3ADB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313674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P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1F253-79EA-3C48-A9F4-8660872F3ADB}" type="slidenum">
              <a:rPr lang="ru-PL" smtClean="0"/>
              <a:t>11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931592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P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1F253-79EA-3C48-A9F4-8660872F3ADB}" type="slidenum">
              <a:rPr lang="ru-PL" smtClean="0"/>
              <a:t>17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2797726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P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1F253-79EA-3C48-A9F4-8660872F3ADB}" type="slidenum">
              <a:rPr lang="ru-PL" smtClean="0"/>
              <a:t>38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1560556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A72C8-CFA3-A74E-BE66-D13814EF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PL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3E46CC-03F6-C64E-8292-BC56A46E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P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D3179A-3C8B-1045-BAE0-8DF5FDCA4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2E1F-F88F-2249-AB0C-B9D0B9FF35B4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1EAE4E-EDA8-9342-858E-B20E5BB7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P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21765C-B5C0-C54B-A7A4-EFB566C39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CB79-F54B-974B-B8E2-32D2F916DCC5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537502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FB77EA-54BB-6A4E-BE18-63373DA26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PL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EF8E3B-CAFC-1F4B-82A6-7F4E43666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P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119492-7EBF-B34D-8056-990A05A1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2E1F-F88F-2249-AB0C-B9D0B9FF35B4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BDE07-8BE1-2E41-9FF9-4757B06E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P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0EE5BD-C2BF-344A-92F2-465B1126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CB79-F54B-974B-B8E2-32D2F916DCC5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152556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302C9D-41E9-6A41-B359-B1B992673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PL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2D9545-7116-B442-AE3E-B6CA66D0A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P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390E73-E25C-D847-85BF-63C6D9F3C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2E1F-F88F-2249-AB0C-B9D0B9FF35B4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86A49E-2AD3-CE45-93D8-0B06A308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P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490F39-69DB-584C-A752-EBC12DBB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CB79-F54B-974B-B8E2-32D2F916DCC5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205848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DB973-9038-D84E-8395-3690F66C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PL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5DE592-75CF-3C4F-872D-3D63B1E6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P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622DC6-17B8-C34E-8BAE-ED636C01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2E1F-F88F-2249-AB0C-B9D0B9FF35B4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741D61-EF38-2243-9164-99B2DB85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P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2EEDFE-5943-BE45-AAEE-75A7238E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CB79-F54B-974B-B8E2-32D2F916DCC5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34099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A2051-ECE9-6145-8E87-4C941B1C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P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CEF98D-833D-E44D-839E-3D5A561B1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0DA5C1-5993-474A-BCD1-47753CF5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2E1F-F88F-2249-AB0C-B9D0B9FF35B4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900C8B-08C2-8745-BFD9-215607A25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P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F69654-4C75-FE43-BBBF-EE116AB7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CB79-F54B-974B-B8E2-32D2F916DCC5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42139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C3522-0845-2D49-987A-7FC685D11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PL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C6215E-A4D1-AB4B-8BFA-EBF34AC85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PL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57EF06-2407-2E45-B8DD-0246D9D56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PL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01D768-4420-444B-AFC1-A98834A5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2E1F-F88F-2249-AB0C-B9D0B9FF35B4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AEA46D-AE44-6C4A-9482-FF4030E2F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PL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BE697F-1DF2-624A-BE27-9742BB3C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CB79-F54B-974B-B8E2-32D2F916DCC5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419843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E7A67-A2D2-874F-8C67-B2208054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P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32ABA9-4CFC-204F-B05D-2979655EF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D9267-E651-2245-ADF8-91FAA8AB8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PL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97DB25-B0B1-344F-B2B4-C353407D1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49BFF9-0C04-D849-BF73-508EFCE11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PL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576B47-6F48-FA40-8FEE-40F3EBA9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2E1F-F88F-2249-AB0C-B9D0B9FF35B4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332A4C-E419-4D49-BD5F-66DBE097F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PL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D7EF5D-72AB-594C-B9CD-850A2F74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CB79-F54B-974B-B8E2-32D2F916DCC5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261819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7977C-FC3C-A349-8464-0380BF60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PL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4741-E563-2947-916D-44F91A34F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2E1F-F88F-2249-AB0C-B9D0B9FF35B4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D6A7EC-B25F-644E-929B-5B81757B0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PL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6E4867-6763-DF4D-BC33-6FB4F8382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CB79-F54B-974B-B8E2-32D2F916DCC5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166670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E1510B-5F4D-1B4E-A07E-499329F0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2E1F-F88F-2249-AB0C-B9D0B9FF35B4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B3CA88E-3BAA-C94A-93E8-A650363E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PL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1EE496-66D9-3247-8ED6-7B792AA16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CB79-F54B-974B-B8E2-32D2F916DCC5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4280502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D7DB5-5E81-4240-A0E0-BB28C4842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PL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71C124-CCD7-7F41-BFCE-91F55F1A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PL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937C2B-4894-784B-996E-1210E22CB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7243C1-2E02-CD4C-B4F1-10CCA1B6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2E1F-F88F-2249-AB0C-B9D0B9FF35B4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C8DC8E-91D7-844A-9EDA-FE59EDF3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PL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F86B5D-5C16-884E-A596-70161CA5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CB79-F54B-974B-B8E2-32D2F916DCC5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317778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7F74F-1DFB-5C49-9A03-53C9C8A1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PL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6A7E0C-F424-C347-A0ED-9FF610352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PL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BF155A-CF9A-7644-8184-396F44727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9A1E83-58FA-294B-9839-D82DB398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2E1F-F88F-2249-AB0C-B9D0B9FF35B4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4158D6-E65F-AA42-8D1D-37D080145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PL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0B5FA9-0EC1-274C-990E-51B2A0DB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2CB79-F54B-974B-B8E2-32D2F916DCC5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200773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DB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56FCA-8B4A-174B-B892-9864211A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P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2D03B4-4C50-2D42-8D59-465B30ED7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P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0AE0D-D0C5-9F48-81C7-A141B64BA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02E1F-F88F-2249-AB0C-B9D0B9FF35B4}" type="datetimeFigureOut">
              <a:rPr lang="ru-PL" smtClean="0"/>
              <a:t>5.03.2024</a:t>
            </a:fld>
            <a:endParaRPr lang="ru-P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AAD550-D5E1-C544-9AFE-B4F1EED0B1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P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88C65D-9947-1448-A331-0AE003A92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2CB79-F54B-974B-B8E2-32D2F916DCC5}" type="slidenum">
              <a:rPr lang="ru-PL" smtClean="0"/>
              <a:t>‹#›</a:t>
            </a:fld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315066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4.jpeg"/><Relationship Id="rId3" Type="http://schemas.openxmlformats.org/officeDocument/2006/relationships/image" Target="../media/image2.svg"/><Relationship Id="rId21" Type="http://schemas.openxmlformats.org/officeDocument/2006/relationships/image" Target="../media/image27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8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20.jpeg"/><Relationship Id="rId19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9.jpeg"/><Relationship Id="rId1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jpg"/><Relationship Id="rId7" Type="http://schemas.openxmlformats.org/officeDocument/2006/relationships/image" Target="../media/image6.sv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2418891" y="-1826558"/>
            <a:ext cx="5024717" cy="4837958"/>
          </a:xfrm>
          <a:custGeom>
            <a:avLst/>
            <a:gdLst/>
            <a:ahLst/>
            <a:cxnLst/>
            <a:rect l="l" t="t" r="r" b="b"/>
            <a:pathLst>
              <a:path w="7537076" h="7256937">
                <a:moveTo>
                  <a:pt x="0" y="0"/>
                </a:moveTo>
                <a:lnTo>
                  <a:pt x="7537076" y="0"/>
                </a:lnTo>
                <a:lnTo>
                  <a:pt x="7537076" y="7256937"/>
                </a:lnTo>
                <a:lnTo>
                  <a:pt x="0" y="7256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9773022" y="3843130"/>
            <a:ext cx="4837958" cy="4658140"/>
          </a:xfrm>
          <a:custGeom>
            <a:avLst/>
            <a:gdLst/>
            <a:ahLst/>
            <a:cxnLst/>
            <a:rect l="l" t="t" r="r" b="b"/>
            <a:pathLst>
              <a:path w="7256937" h="6987210">
                <a:moveTo>
                  <a:pt x="0" y="0"/>
                </a:moveTo>
                <a:lnTo>
                  <a:pt x="7256936" y="0"/>
                </a:lnTo>
                <a:lnTo>
                  <a:pt x="7256936" y="6987210"/>
                </a:lnTo>
                <a:lnTo>
                  <a:pt x="0" y="69872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022590" y="1771960"/>
            <a:ext cx="8024357" cy="3472566"/>
            <a:chOff x="0" y="302091"/>
            <a:chExt cx="16048713" cy="6945133"/>
          </a:xfrm>
        </p:grpSpPr>
        <p:sp>
          <p:nvSpPr>
            <p:cNvPr id="5" name="TextBox 5"/>
            <p:cNvSpPr txBox="1"/>
            <p:nvPr/>
          </p:nvSpPr>
          <p:spPr>
            <a:xfrm>
              <a:off x="0" y="302091"/>
              <a:ext cx="16048713" cy="5524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67"/>
                </a:lnSpc>
              </a:pPr>
              <a:r>
                <a:rPr lang="en-US" sz="10667" dirty="0">
                  <a:solidFill>
                    <a:srgbClr val="91612F"/>
                  </a:solidFill>
                  <a:latin typeface="Linux Biolinum"/>
                </a:rPr>
                <a:t>Minsk is worth visiting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549468"/>
              <a:ext cx="16048713" cy="697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3"/>
                </a:lnSpc>
              </a:pPr>
              <a:r>
                <a:rPr lang="en-US" sz="2067" spc="186">
                  <a:solidFill>
                    <a:srgbClr val="D4813E"/>
                  </a:solidFill>
                  <a:latin typeface="Noto Sans Light"/>
                </a:rPr>
                <a:t>BY MARINA FEDOSOVA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-10800000" flipH="1">
            <a:off x="-441679" y="3104779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35896" y="4994691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506201" y="668079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31633" y="-907141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5"/>
                </a:lnTo>
                <a:lnTo>
                  <a:pt x="0" y="44986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807DCAA6-18E4-BD4D-ADFA-C83F15954FE8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E287478-C4DC-C846-BC83-1D6DCF8E9D51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041806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2. It was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built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in 1905 in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memory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of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Minsk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landlord's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children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.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This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church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called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the … Church.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FCA5C52-9328-8E42-9F7D-A7E4CC7C9F5D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692D48A-C352-B246-A794-BE423E24789E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15C1ADB-128E-AC49-B2A9-56C61A32861B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4C1FA57-331B-1645-AB6F-595CC11120CC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5977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21A18F-09A3-1F4F-8A0E-486B42F5B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214313"/>
            <a:ext cx="6096000" cy="4064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049ED9-6EAA-3142-87C0-718F4915C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0947"/>
            <a:ext cx="6096000" cy="4064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9FA8B-7829-EB46-AC0C-1A3E5EE7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313"/>
            <a:ext cx="12192000" cy="1596177"/>
          </a:xfrm>
          <a:gradFill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  <a:alpha val="67810"/>
                </a:schemeClr>
              </a:gs>
              <a:gs pos="100000">
                <a:schemeClr val="bg1">
                  <a:alpha val="0"/>
                  <a:lumMod val="40000"/>
                  <a:lumOff val="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The Red Church</a:t>
            </a:r>
            <a:endParaRPr lang="ru-PL" sz="4000" dirty="0">
              <a:solidFill>
                <a:srgbClr val="FFE4DB"/>
              </a:solidFill>
              <a:latin typeface="Noto Sans Light"/>
              <a:ea typeface="+mn-ea"/>
              <a:cs typeface="+mn-cs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1729AF-5CD4-7042-BE41-F870115ED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-1" b="14285"/>
          <a:stretch/>
        </p:blipFill>
        <p:spPr>
          <a:xfrm>
            <a:off x="0" y="3429001"/>
            <a:ext cx="6096000" cy="3429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573D5F-F874-DD4E-94E7-4D30B489E7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67" b="12057"/>
          <a:stretch/>
        </p:blipFill>
        <p:spPr>
          <a:xfrm>
            <a:off x="6096000" y="3428999"/>
            <a:ext cx="60960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09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10EE8861-60B8-9844-9219-28D85B4117E6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FEA558E-6CCD-3540-A4C0-825EF5FC5A83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597041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3. 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Today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has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plants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from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all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around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the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world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. </a:t>
            </a:r>
            <a:endParaRPr lang="ru-RU" sz="2000" dirty="0">
              <a:solidFill>
                <a:srgbClr val="91612F"/>
              </a:solidFill>
              <a:latin typeface="Noto Sans Light"/>
            </a:endParaRPr>
          </a:p>
          <a:p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a … Garden.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4AA0B77-8088-574A-A5B2-8B7F3EE16198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516517E-4F7F-5F42-B336-D530212B590A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9B577DC9-8850-5D4D-B9C1-65FCBDF7AED5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F0C97C5-82DE-7840-BCC0-362363CBB034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11334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CD2B373C-CCBF-544D-BE6C-98D98B00FDFC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507FCD3-9A3A-174F-8D65-9F0E823DDAE5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777455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3. 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Today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has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plants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from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all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around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the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world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. </a:t>
            </a:r>
            <a:endParaRPr lang="ru-RU" sz="2000" dirty="0">
              <a:solidFill>
                <a:srgbClr val="91612F"/>
              </a:solidFill>
              <a:latin typeface="Noto Sans Light"/>
            </a:endParaRPr>
          </a:p>
          <a:p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a … Garden.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88A80E4-3E1D-DF47-852D-B82DF29FC0B2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1450D62-3670-8E45-A61A-76411EFC5D57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631C175-08A6-274C-999A-8F465D1ECD6A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5E92995-FFBC-2C4C-8983-8D0E607C5D9B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84610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02C2A5E-9AF7-334E-9F75-003B5FD49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18" b="1918"/>
          <a:stretch/>
        </p:blipFill>
        <p:spPr>
          <a:xfrm>
            <a:off x="-2" y="0"/>
            <a:ext cx="5862829" cy="351769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204B35-C39D-0245-96F4-52281E24039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4679" r="2623" b="7682"/>
          <a:stretch/>
        </p:blipFill>
        <p:spPr>
          <a:xfrm>
            <a:off x="5862826" y="0"/>
            <a:ext cx="6329174" cy="35433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745D2C-C099-9B44-9EC4-F2DCF82EF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63" b="4963"/>
          <a:stretch/>
        </p:blipFill>
        <p:spPr>
          <a:xfrm>
            <a:off x="-3" y="3517698"/>
            <a:ext cx="5862829" cy="35176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F8969F-A6AE-DE4C-8E32-BC871F5841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4" r="3704"/>
          <a:stretch/>
        </p:blipFill>
        <p:spPr>
          <a:xfrm>
            <a:off x="5862825" y="3543300"/>
            <a:ext cx="6329174" cy="34664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2EFFD-D0D4-C743-BEF9-C5B67A14F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602"/>
            <a:ext cx="12191999" cy="1596177"/>
          </a:xfrm>
          <a:gradFill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  <a:alpha val="67810"/>
                </a:schemeClr>
              </a:gs>
              <a:gs pos="100000">
                <a:schemeClr val="bg1">
                  <a:alpha val="0"/>
                  <a:lumMod val="40000"/>
                  <a:lumOff val="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The Botanical Garden</a:t>
            </a:r>
            <a:endParaRPr lang="ru-PL" sz="4000" dirty="0">
              <a:solidFill>
                <a:srgbClr val="FFE4DB"/>
              </a:solidFill>
              <a:latin typeface="Noto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459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C692A9DB-FF36-8F4F-8585-BD0092AF0B9E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33CBDD9-ECAB-0049-AAC7-B5DA22619D2B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530647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4. 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situated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next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to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Gorky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Park.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D9308C98-9989-854E-9FBC-336717736D23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187AC32-7974-F94A-BB1F-0DB4B39FCAB6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6239CD8-C631-F04B-B5BE-9F2A417D05F6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99284D-B356-1446-91F4-28E5581528D1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2007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3FD20803-98E9-9F47-B520-6305F0A5555E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10C4883-9EB8-2449-A5A4-EF57A4C9BCE5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710730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4. 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situated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next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to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Gorky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Park.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E69B2BD-F617-BA48-9A67-E112FDADAA1D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2CB74423-BBB2-EC48-8330-4F79A264C49E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672B5597-22C4-DF42-B415-A4D915585936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C46FF6F-9AA3-AD40-B815-719DAD99960C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0319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21C295-B3D6-DB46-9990-D151FDF97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" t="19898" r="10528" b="7281"/>
          <a:stretch/>
        </p:blipFill>
        <p:spPr>
          <a:xfrm>
            <a:off x="6095998" y="80155"/>
            <a:ext cx="6096002" cy="33755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EEF368-7279-CD44-99A8-B8A91DE603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25" t="13128" b="10167"/>
          <a:stretch/>
        </p:blipFill>
        <p:spPr>
          <a:xfrm>
            <a:off x="-111761" y="0"/>
            <a:ext cx="6207761" cy="3428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E82BE-401E-D24E-AB53-92EDA2D9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96177"/>
          </a:xfrm>
          <a:gradFill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  <a:alpha val="67810"/>
                </a:schemeClr>
              </a:gs>
              <a:gs pos="100000">
                <a:schemeClr val="bg1">
                  <a:alpha val="0"/>
                  <a:lumMod val="40000"/>
                  <a:lumOff val="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The Belarusian State Circus</a:t>
            </a:r>
            <a:endParaRPr lang="ru-PL" sz="4000" dirty="0">
              <a:solidFill>
                <a:srgbClr val="FFE4DB"/>
              </a:solidFill>
              <a:latin typeface="Noto Sans Light"/>
              <a:ea typeface="+mn-ea"/>
              <a:cs typeface="+mn-cs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377764-D8AB-1346-8220-CB3A99BCB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835" t="11520" r="3835" b="9677"/>
          <a:stretch/>
        </p:blipFill>
        <p:spPr>
          <a:xfrm>
            <a:off x="6095997" y="3428999"/>
            <a:ext cx="6096003" cy="3429002"/>
          </a:xfrm>
          <a:scene3d>
            <a:camera prst="orthographicFront">
              <a:rot lat="300000" lon="0" rev="0"/>
            </a:camera>
            <a:lightRig rig="threePt" dir="t"/>
          </a:scene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E66767-D977-EC41-AFFE-2D04694C1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762" y="3428998"/>
            <a:ext cx="620776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20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2BA04CEA-7732-8846-9A8A-45DBD74C1F3A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9033052-6930-5C47-BA3D-9E00DFD3508A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554850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5. 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This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museum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contains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more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than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40.000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Wartime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photos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.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called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the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Museum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of the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History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of the Great … War.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D8AE982B-A8F2-A64D-84C1-BF03D5E1D251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5C6F567-05C1-4140-A2BE-85E86F82FE32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28C31A7-CCC2-F146-811B-B979E8923D1D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CB219BC-5449-E546-9CA7-5A10D4BFB26C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27793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3985438A-C6C4-2149-9673-67501040CDEC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8399F37-9E1C-7A4B-9F60-98769E94D51C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716491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5. 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This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museum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contains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more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than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40.000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Wartime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photos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.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called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the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Museum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of the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History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of the Great … War.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EF19845-0B2E-DE4B-9D2E-2E8F9769F976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32BA631-B7EC-2A43-BBB8-CE460E9188C6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EDE27CC-6D2A-B244-A519-A6D91B1740DE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84E0684-5F2F-0246-A695-7B28A83A35A2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0675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08107" y="1248456"/>
            <a:ext cx="8989392" cy="4024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Dear Marina, </a:t>
            </a:r>
          </a:p>
          <a:p>
            <a:pPr algn="ctr">
              <a:lnSpc>
                <a:spcPts val="2147"/>
              </a:lnSpc>
            </a:pPr>
            <a:endParaRPr lang="en-US" sz="1533">
              <a:solidFill>
                <a:srgbClr val="91612F"/>
              </a:solidFill>
              <a:latin typeface="Noto Sans Light"/>
            </a:endParaRPr>
          </a:p>
          <a:p>
            <a:pPr algn="ctr">
              <a:lnSpc>
                <a:spcPts val="2147"/>
              </a:lnSpc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I hope this message finds you well. I am planning a trip to Minsk and I would greatly appreciate your advice on which sights and attractions are must-visit in the city. As someone who knows the area well, I trust your recommendations and would love to hear about any hidden gems or popular landmarks that I shouldn't miss. </a:t>
            </a:r>
          </a:p>
          <a:p>
            <a:pPr algn="ctr">
              <a:lnSpc>
                <a:spcPts val="2147"/>
              </a:lnSpc>
            </a:pPr>
            <a:endParaRPr lang="en-US" sz="1533">
              <a:solidFill>
                <a:srgbClr val="91612F"/>
              </a:solidFill>
              <a:latin typeface="Noto Sans Light"/>
            </a:endParaRPr>
          </a:p>
          <a:p>
            <a:pPr algn="ctr">
              <a:lnSpc>
                <a:spcPts val="2147"/>
              </a:lnSpc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I am particularly interested in historical sites, cultural attractions, and any local experiences that will give me a true sense of the city. Your insights and suggestions would be invaluable in helping me plan a memorable visit to Minsk. </a:t>
            </a:r>
          </a:p>
          <a:p>
            <a:pPr algn="ctr">
              <a:lnSpc>
                <a:spcPts val="2147"/>
              </a:lnSpc>
            </a:pPr>
            <a:endParaRPr lang="en-US" sz="1533">
              <a:solidFill>
                <a:srgbClr val="91612F"/>
              </a:solidFill>
              <a:latin typeface="Noto Sans Light"/>
            </a:endParaRPr>
          </a:p>
          <a:p>
            <a:pPr algn="ctr">
              <a:lnSpc>
                <a:spcPts val="2147"/>
              </a:lnSpc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Thank you in advance for your time and assistance. I look forward to hearing from you soon. </a:t>
            </a:r>
          </a:p>
          <a:p>
            <a:pPr algn="ctr">
              <a:lnSpc>
                <a:spcPts val="2147"/>
              </a:lnSpc>
            </a:pPr>
            <a:endParaRPr lang="en-US" sz="1533">
              <a:solidFill>
                <a:srgbClr val="91612F"/>
              </a:solidFill>
              <a:latin typeface="Noto Sans Light"/>
            </a:endParaRPr>
          </a:p>
          <a:p>
            <a:pPr algn="ctr">
              <a:lnSpc>
                <a:spcPts val="2147"/>
              </a:lnSpc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Warm regards,</a:t>
            </a:r>
          </a:p>
          <a:p>
            <a:pPr algn="ctr">
              <a:lnSpc>
                <a:spcPts val="2147"/>
              </a:lnSpc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Sophie Clark.</a:t>
            </a:r>
          </a:p>
          <a:p>
            <a:pPr algn="ctr">
              <a:lnSpc>
                <a:spcPts val="2147"/>
              </a:lnSpc>
            </a:pPr>
            <a:endParaRPr lang="en-US" sz="1533">
              <a:solidFill>
                <a:srgbClr val="91612F"/>
              </a:solidFill>
              <a:latin typeface="Noto Sans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09A722-390B-3244-80C8-FFD211B49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096000" cy="4000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9D2AFC-25BD-454E-B3F5-3FAFF3461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5" t="-4736" b="25922"/>
          <a:stretch/>
        </p:blipFill>
        <p:spPr>
          <a:xfrm>
            <a:off x="6095998" y="-142895"/>
            <a:ext cx="6096001" cy="36882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6AB63-3C41-1744-952C-0EB81348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596177"/>
          </a:xfrm>
          <a:gradFill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  <a:alpha val="67810"/>
                </a:schemeClr>
              </a:gs>
              <a:gs pos="100000">
                <a:schemeClr val="bg1">
                  <a:alpha val="0"/>
                  <a:lumMod val="40000"/>
                  <a:lumOff val="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The </a:t>
            </a:r>
            <a:r>
              <a:rPr lang="pl-PL" sz="4000" dirty="0" err="1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Museum</a:t>
            </a:r>
            <a:r>
              <a:rPr lang="pl-PL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 of the </a:t>
            </a:r>
            <a:r>
              <a:rPr lang="pl-PL" sz="4000" dirty="0" err="1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History</a:t>
            </a:r>
            <a:r>
              <a:rPr lang="pl-PL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 of the Great </a:t>
            </a:r>
            <a:r>
              <a:rPr lang="pl-PL" sz="4000" dirty="0" err="1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Patriotic</a:t>
            </a:r>
            <a:r>
              <a:rPr lang="pl-PL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 War</a:t>
            </a:r>
            <a:endParaRPr lang="ru-PL" sz="4000" dirty="0">
              <a:solidFill>
                <a:srgbClr val="FFE4DB"/>
              </a:solidFill>
              <a:latin typeface="Noto Sans Light"/>
              <a:ea typeface="+mn-ea"/>
              <a:cs typeface="+mn-cs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D08EB3-C220-0B4B-80AB-04DDBA048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5945" b="2020"/>
          <a:stretch/>
        </p:blipFill>
        <p:spPr>
          <a:xfrm>
            <a:off x="0" y="3545307"/>
            <a:ext cx="6096000" cy="3312694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7069A8-1987-644E-87F6-8295C21752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0" t="1259" r="10538" b="29291"/>
          <a:stretch/>
        </p:blipFill>
        <p:spPr>
          <a:xfrm>
            <a:off x="6095996" y="3545307"/>
            <a:ext cx="6096002" cy="331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45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31E88A10-6DB1-9248-8F4B-F88C2AD57ECD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E2A461E-D5F1-644A-9955-84F0226D0857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047618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6. 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in the form of a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diamond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.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E178A956-EB08-4F44-A84A-1288DC7B85D9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039FAFF-7727-E041-B393-EEC00D860945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428B352-FADB-7E44-A90D-AADAA5E295F7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6038F78-C6F8-8C4F-9B32-18FFCBB091DA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4645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4AB5DC17-B149-C64C-B73C-52A8E8567E3C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681BD12-790B-2847-B9CA-BE3888467212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44899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6. 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in the form of a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diamond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.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89E066F-FD61-4F4F-B072-C195553832B5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031FD5F5-230F-D34B-A877-DA1C760ACD8A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3A04B0E0-BA06-2140-B05D-6779EC1E5160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49D7C08-7107-584C-8DB8-3870025576AE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72938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99CE1E-CD65-CA4A-8493-FE3F1C794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552" b="15239"/>
          <a:stretch/>
        </p:blipFill>
        <p:spPr>
          <a:xfrm>
            <a:off x="0" y="-172706"/>
            <a:ext cx="6095999" cy="36478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0CBDC2-4AA0-684C-94B3-AD6A01E16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27"/>
          <a:stretch/>
        </p:blipFill>
        <p:spPr>
          <a:xfrm>
            <a:off x="6096000" y="224589"/>
            <a:ext cx="6096000" cy="32044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9DA84-7CCE-F640-BC5D-357C7724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96177"/>
          </a:xfrm>
          <a:gradFill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  <a:alpha val="67810"/>
                </a:schemeClr>
              </a:gs>
              <a:gs pos="100000">
                <a:schemeClr val="bg1">
                  <a:alpha val="0"/>
                  <a:lumMod val="40000"/>
                  <a:lumOff val="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The </a:t>
            </a:r>
            <a:r>
              <a:rPr lang="pl-PL" sz="4000" dirty="0" err="1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National</a:t>
            </a:r>
            <a:r>
              <a:rPr lang="pl-PL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 Library</a:t>
            </a:r>
            <a:br>
              <a:rPr lang="pl-PL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</a:br>
            <a:endParaRPr lang="ru-PL" sz="4000" dirty="0">
              <a:solidFill>
                <a:srgbClr val="FFE4DB"/>
              </a:solidFill>
              <a:latin typeface="Noto Sans Light"/>
              <a:ea typeface="+mn-ea"/>
              <a:cs typeface="+mn-cs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BE8F72-221D-1549-84B0-E5B92FDBF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923" b="4923"/>
          <a:stretch/>
        </p:blipFill>
        <p:spPr>
          <a:xfrm>
            <a:off x="0" y="3429000"/>
            <a:ext cx="6096000" cy="3429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61DB02-EC82-B94B-96E6-1821B5BDD9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45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6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43F154D3-C686-3C4D-8717-AB1D8CA1D087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B8D5685-E75B-7347-8BE7-C925E0CD2774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769084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7. The monument with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an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eternal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fire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located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in …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Square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. 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992012C-9DE7-1D43-B63F-AAF94DF45776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2ECBC03-BE53-B443-938C-1D32FA2F17F9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CC9777C-496A-D34B-9B1E-FC0FF1B03028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7876239-0FBB-F44D-8C55-6A71241D92B0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10846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E16E0E7E-FBA6-564D-94B9-D046D98606B3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425CCB7-6333-5E48-B8F5-645A5C06638B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014045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7. The monument with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an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eternal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fire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located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in …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Square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. 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F4CE171-5CD9-2B47-990E-DF0ADEF1B01E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C2BBF969-DA01-5D40-829F-79620EFA85E3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39189DF9-B2FE-D749-8E70-4587A5A4688E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52AB925-CBFC-0042-8A37-473D5564D181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48903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DBD341E7-2C84-5546-AF9F-8FBC91A6A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46" r="24638"/>
          <a:stretch/>
        </p:blipFill>
        <p:spPr>
          <a:xfrm>
            <a:off x="0" y="117864"/>
            <a:ext cx="5375898" cy="6738123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27D5C0-319D-D245-983D-20F0C0955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9" r="21774" b="12917"/>
          <a:stretch/>
        </p:blipFill>
        <p:spPr>
          <a:xfrm>
            <a:off x="5375896" y="117864"/>
            <a:ext cx="6816104" cy="67381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C6A19-D4B7-9249-B24C-E37C3E8DF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96177"/>
          </a:xfrm>
          <a:gradFill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  <a:alpha val="90000"/>
                </a:schemeClr>
              </a:gs>
              <a:gs pos="100000">
                <a:schemeClr val="bg1">
                  <a:lumMod val="40000"/>
                  <a:lumOff val="60000"/>
                  <a:alpha val="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V</a:t>
            </a:r>
            <a:r>
              <a:rPr lang="pl-PL" sz="4000" dirty="0" err="1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ictory</a:t>
            </a:r>
            <a:r>
              <a:rPr lang="pl-PL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 </a:t>
            </a:r>
            <a:r>
              <a:rPr lang="pl-PL" sz="4000" dirty="0" err="1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Square</a:t>
            </a:r>
            <a:endParaRPr lang="ru-PL" sz="4000" dirty="0">
              <a:solidFill>
                <a:srgbClr val="FFE4DB"/>
              </a:solidFill>
              <a:latin typeface="Noto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372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C3BCCCA1-886F-8242-B8C5-7C1CAAF6500D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4F4A25B-46E7-F749-9CEB-7B5F0B246626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67258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8. 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one of the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biggest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ice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arenas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. … Arena.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BAFBB59D-95C2-3B4E-9FEC-2D3779328F09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F432157D-7888-7548-9E34-E690053F7763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22AF00E6-612C-E24C-A1C5-55AC86ED7470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B4E1CD9-ABB1-6C4D-A396-F9942A229F85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3018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BBB59196-C0C0-FF41-B2C8-7197B4EE1B9D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BB519F1-2F2E-E642-A433-341BBAABB7CA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399402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11096"/>
            <a:ext cx="5984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8. 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one of the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biggest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ice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arenas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. … Arena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PL" sz="2400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1BFD5A3-DEDD-D14A-BE04-9DD57794B4A4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21B225A8-2BEB-7A40-BBAD-27D2B3233EE9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E42C54CE-0A09-5743-9855-40FB5E38B7D3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C2AE6CE-2E7D-AE40-A577-9764EC75288B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34049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F3ABFE-E17C-E945-AB21-8AECF3946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90"/>
          <a:stretch/>
        </p:blipFill>
        <p:spPr>
          <a:xfrm>
            <a:off x="6095998" y="-42725"/>
            <a:ext cx="6096000" cy="3471725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90C468-4F59-8244-A2D4-9D0B4D160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63" r="4766" b="8670"/>
          <a:stretch/>
        </p:blipFill>
        <p:spPr>
          <a:xfrm>
            <a:off x="1" y="0"/>
            <a:ext cx="6096000" cy="3429000"/>
          </a:xfrm>
          <a:gradFill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  <a:alpha val="90000"/>
                </a:schemeClr>
              </a:gs>
              <a:gs pos="100000">
                <a:schemeClr val="bg1">
                  <a:lumMod val="40000"/>
                  <a:lumOff val="60000"/>
                  <a:alpha val="0"/>
                </a:schemeClr>
              </a:gs>
            </a:gsLst>
            <a:lin ang="5400000" scaled="0"/>
          </a:gradFill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C7274C-D9C2-844E-9A76-3F4DEB62D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25" r="2062" b="6532"/>
          <a:stretch/>
        </p:blipFill>
        <p:spPr>
          <a:xfrm>
            <a:off x="-2" y="3429000"/>
            <a:ext cx="609600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EF0EB5-AB7F-A84E-9522-33F69B3F94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9" t="17089"/>
          <a:stretch/>
        </p:blipFill>
        <p:spPr>
          <a:xfrm>
            <a:off x="6095998" y="3429000"/>
            <a:ext cx="6096000" cy="3429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33BB3-4998-AE43-876E-A3718E7C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596177"/>
          </a:xfrm>
          <a:gradFill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  <a:alpha val="90000"/>
                </a:schemeClr>
              </a:gs>
              <a:gs pos="100000">
                <a:schemeClr val="bg1">
                  <a:lumMod val="40000"/>
                  <a:lumOff val="60000"/>
                  <a:alpha val="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Minsk Arena</a:t>
            </a:r>
            <a:endParaRPr lang="ru-PL" sz="4000" dirty="0">
              <a:solidFill>
                <a:srgbClr val="FFE4DB"/>
              </a:solidFill>
              <a:latin typeface="Noto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099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384833" y="4748903"/>
            <a:ext cx="4837958" cy="4658140"/>
          </a:xfrm>
          <a:custGeom>
            <a:avLst/>
            <a:gdLst/>
            <a:ahLst/>
            <a:cxnLst/>
            <a:rect l="l" t="t" r="r" b="b"/>
            <a:pathLst>
              <a:path w="7256937" h="6987210">
                <a:moveTo>
                  <a:pt x="0" y="0"/>
                </a:moveTo>
                <a:lnTo>
                  <a:pt x="7256936" y="0"/>
                </a:lnTo>
                <a:lnTo>
                  <a:pt x="7256936" y="6987210"/>
                </a:lnTo>
                <a:lnTo>
                  <a:pt x="0" y="6987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506201" y="59242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31633" y="-907141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5"/>
                </a:lnTo>
                <a:lnTo>
                  <a:pt x="0" y="4498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1762" y="1079905"/>
            <a:ext cx="5076388" cy="5141829"/>
          </a:xfrm>
          <a:custGeom>
            <a:avLst/>
            <a:gdLst/>
            <a:ahLst/>
            <a:cxnLst/>
            <a:rect l="l" t="t" r="r" b="b"/>
            <a:pathLst>
              <a:path w="7614582" h="7712744">
                <a:moveTo>
                  <a:pt x="0" y="0"/>
                </a:moveTo>
                <a:lnTo>
                  <a:pt x="7614582" y="0"/>
                </a:lnTo>
                <a:lnTo>
                  <a:pt x="7614582" y="7712744"/>
                </a:lnTo>
                <a:lnTo>
                  <a:pt x="0" y="7712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6187" y="685800"/>
            <a:ext cx="1086086" cy="1045718"/>
          </a:xfrm>
          <a:custGeom>
            <a:avLst/>
            <a:gdLst/>
            <a:ahLst/>
            <a:cxnLst/>
            <a:rect l="l" t="t" r="r" b="b"/>
            <a:pathLst>
              <a:path w="1629129" h="1568577">
                <a:moveTo>
                  <a:pt x="0" y="0"/>
                </a:moveTo>
                <a:lnTo>
                  <a:pt x="1629128" y="0"/>
                </a:lnTo>
                <a:lnTo>
                  <a:pt x="1629128" y="1568577"/>
                </a:lnTo>
                <a:lnTo>
                  <a:pt x="0" y="156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92650" y="1752704"/>
            <a:ext cx="3919950" cy="39199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 rot="366000">
              <a:off x="-40885" y="-40885"/>
              <a:ext cx="894569" cy="894569"/>
            </a:xfrm>
            <a:custGeom>
              <a:avLst/>
              <a:gdLst/>
              <a:ahLst/>
              <a:cxnLst/>
              <a:rect l="l" t="t" r="r" b="b"/>
              <a:pathLst>
                <a:path w="894569" h="894569">
                  <a:moveTo>
                    <a:pt x="0" y="86372"/>
                  </a:moveTo>
                  <a:lnTo>
                    <a:pt x="808198" y="0"/>
                  </a:lnTo>
                  <a:lnTo>
                    <a:pt x="894570" y="808198"/>
                  </a:lnTo>
                  <a:lnTo>
                    <a:pt x="86372" y="894570"/>
                  </a:lnTo>
                  <a:close/>
                </a:path>
              </a:pathLst>
            </a:custGeom>
            <a:blipFill>
              <a:blip r:embed="rId12"/>
              <a:stretch>
                <a:fillRect l="-18122" t="-29623" r="-7631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620125" y="2904763"/>
            <a:ext cx="321154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dirty="0">
                <a:solidFill>
                  <a:srgbClr val="91612F"/>
                </a:solidFill>
                <a:latin typeface="Noto Sans Light"/>
              </a:rPr>
              <a:t>Minsk is a beautiful green city with wide streets and modern architecture.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5B4358C8-A792-E142-873E-824D7B814691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1CCB4F6-086A-3C46-B445-AFBA57D04564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700224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9. The Opera and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Ballet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House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also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called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… Theater.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8252642-87A4-C74A-A87A-5C2C26042FAE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2FCECC39-1A2D-5F48-827A-D765EEA8D715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6E42BA25-8E25-2C48-BBAB-C3064EC2C1BF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EB05F58-AF91-0F46-8D17-14A193A72102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18131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8CEA9E76-F31B-314C-BC98-B88FC679A762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F3873B6-F32D-5A4C-9A20-0FA109BD96B0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245923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9. The Opera and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Ballet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House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also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called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… Theater.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4306A5D2-CBC6-9341-B34A-A2FF2A1FE5D4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0270BF80-EFD3-4F40-8A66-20035B5DA294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8CB13716-FDC3-0249-A836-34ACE7463F17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6198624-C502-DF4B-AE85-4A71337DB252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565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862678-2899-0D4D-B4D7-4A2F48CF1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3770722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2B609E07-2214-584A-A8C8-4A07CB2F3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190" b="8969"/>
          <a:stretch/>
        </p:blipFill>
        <p:spPr>
          <a:xfrm>
            <a:off x="0" y="1"/>
            <a:ext cx="6096000" cy="3429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5634D5-0A81-A948-9A74-CF0D7DCD2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45" b="1755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DB564C-95CC-A640-BE3B-E1A99A23A8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37" b="3937"/>
          <a:stretch/>
        </p:blipFill>
        <p:spPr>
          <a:xfrm>
            <a:off x="0" y="3429000"/>
            <a:ext cx="6095999" cy="3428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66AB5-5471-DD4B-8B20-5052F063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96177"/>
          </a:xfrm>
          <a:gradFill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  <a:alpha val="90000"/>
                </a:schemeClr>
              </a:gs>
              <a:gs pos="100000">
                <a:schemeClr val="bg1">
                  <a:lumMod val="40000"/>
                  <a:lumOff val="60000"/>
                  <a:alpha val="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The National </a:t>
            </a:r>
            <a:r>
              <a:rPr lang="pl-PL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Opera and </a:t>
            </a:r>
            <a:r>
              <a:rPr lang="pl-PL" sz="4000" dirty="0" err="1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Ballet</a:t>
            </a:r>
            <a:r>
              <a:rPr lang="pl-PL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House</a:t>
            </a:r>
            <a:endParaRPr lang="ru-PL" sz="4000" dirty="0">
              <a:solidFill>
                <a:srgbClr val="FFE4DB"/>
              </a:solidFill>
              <a:latin typeface="Noto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2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49B607D0-958E-E94E-9DB2-6ED90B9CF93F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CBE5B3D-1A73-BB45-B8B7-8541C998E503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425029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10. 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all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children's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favorite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… Park. 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88331C2-05D2-8543-898D-9F41C8022C04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CCE7D2A-8D8D-8D4A-B5BF-764665D3E176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C8759C03-C1AB-2C4C-80EB-109DE10988C6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6A6C0D4-46C2-B347-A4E0-49DD323C4C8A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7669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F5697198-F828-6244-8E09-FC7FD9AAD8E6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4A3B870-F2FC-4F4B-A676-6798CFFA8186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082498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10. 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all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children's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favorite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… Park. 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70A2387-0F98-D74E-8A8D-1791B21F81FE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C5D5D81F-5666-3B47-9AE9-A055CCD80DE1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975194DC-3D8E-0444-A52D-EE1FE5FA758F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CD18603-B1E0-0240-9328-A6FC5EC6AFA1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94115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29451F-670F-2E4F-B498-6278DBD61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993" y="131174"/>
            <a:ext cx="6124993" cy="374729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A28E2B-9A4D-2B43-826B-82FEA434C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85" b="28329"/>
          <a:stretch/>
        </p:blipFill>
        <p:spPr>
          <a:xfrm>
            <a:off x="-28992" y="3569929"/>
            <a:ext cx="6677530" cy="32880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A94222-3B72-5E4D-BB95-775A92B4F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935" y="0"/>
            <a:ext cx="6186065" cy="37652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45C355-72CC-BD4F-95C6-8E1C1B872D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588" b="35836"/>
          <a:stretch/>
        </p:blipFill>
        <p:spPr>
          <a:xfrm>
            <a:off x="6005934" y="3569929"/>
            <a:ext cx="6186065" cy="32880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B5066-D28B-0347-833C-989BF4B7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96177"/>
          </a:xfrm>
          <a:gradFill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  <a:alpha val="67000"/>
                </a:schemeClr>
              </a:gs>
              <a:gs pos="100000">
                <a:schemeClr val="bg1">
                  <a:lumMod val="40000"/>
                  <a:lumOff val="60000"/>
                  <a:alpha val="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Gorky Park</a:t>
            </a:r>
            <a:endParaRPr lang="ru-PL" sz="4000" dirty="0">
              <a:solidFill>
                <a:srgbClr val="FFE4DB"/>
              </a:solidFill>
              <a:latin typeface="Noto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38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2203B483-E3AC-4641-9802-6552A7C655E2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B8DD471-6C15-5F4F-9AAA-79AA804C1C48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771814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11. 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This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modern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building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was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built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in 2001. 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23702D8-2DEB-B44F-A63B-20A851F5B52D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DCDD738E-FA6E-A64E-AB51-B831FEBCF645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4663A832-4767-5C42-B860-172F3981C0FB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427062E-BE51-8A4E-9DEF-5EF01EDEAEBA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56578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F9C16385-77DF-104E-88F1-C8924C6AA7E5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B807372-76D3-8E4A-A02F-12778FCFF1BD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577932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15160"/>
            <a:ext cx="5984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11. 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This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modern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building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was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built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in 2001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  </a:t>
            </a:r>
            <a:endParaRPr lang="ru-PL" sz="2400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0ED7F872-97D2-DA4B-B3D9-7264C3D86051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3E39591-8817-4A48-BB28-AB4AF20228C8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E2FAFF5-61F3-814F-8AB3-016580518DB2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9C4D8C6-2380-C94E-A681-34BAE6F39F7A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54987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353053-3E72-D243-B56F-3467F5261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44" r="4244" b="11531"/>
          <a:stretch/>
        </p:blipFill>
        <p:spPr>
          <a:xfrm>
            <a:off x="-1" y="190500"/>
            <a:ext cx="12192001" cy="7664434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EB9B4-4B01-0044-BDBB-1AD465AB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96177"/>
          </a:xfrm>
          <a:gradFill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  <a:alpha val="90000"/>
                </a:schemeClr>
              </a:gs>
              <a:gs pos="100000">
                <a:schemeClr val="bg1">
                  <a:lumMod val="40000"/>
                  <a:lumOff val="60000"/>
                  <a:alpha val="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The Railway Station</a:t>
            </a:r>
            <a:endParaRPr lang="ru-PL" sz="4000" dirty="0">
              <a:solidFill>
                <a:srgbClr val="FFE4DB"/>
              </a:solidFill>
              <a:latin typeface="Noto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461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extLst>
              <a:ext uri="{FF2B5EF4-FFF2-40B4-BE49-F238E27FC236}">
                <a16:creationId xmlns:a16="http://schemas.microsoft.com/office/drawing/2014/main" id="{BA6E7017-60BB-4C40-B8CF-50AE65559659}"/>
              </a:ext>
            </a:extLst>
          </p:cNvPr>
          <p:cNvSpPr/>
          <p:nvPr/>
        </p:nvSpPr>
        <p:spPr>
          <a:xfrm>
            <a:off x="2537673" y="2722418"/>
            <a:ext cx="8082532" cy="5907236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2" name="Freeform 2"/>
          <p:cNvSpPr/>
          <p:nvPr/>
        </p:nvSpPr>
        <p:spPr>
          <a:xfrm rot="-3518030">
            <a:off x="5136297" y="-2966055"/>
            <a:ext cx="4837958" cy="4658140"/>
          </a:xfrm>
          <a:custGeom>
            <a:avLst/>
            <a:gdLst/>
            <a:ahLst/>
            <a:cxnLst/>
            <a:rect l="l" t="t" r="r" b="b"/>
            <a:pathLst>
              <a:path w="7256937" h="6987210">
                <a:moveTo>
                  <a:pt x="0" y="0"/>
                </a:moveTo>
                <a:lnTo>
                  <a:pt x="7256936" y="0"/>
                </a:lnTo>
                <a:lnTo>
                  <a:pt x="7256936" y="6987210"/>
                </a:lnTo>
                <a:lnTo>
                  <a:pt x="0" y="6987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-148086" y="-165394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653" y="-779699"/>
            <a:ext cx="2388851" cy="2354104"/>
          </a:xfrm>
          <a:custGeom>
            <a:avLst/>
            <a:gdLst/>
            <a:ahLst/>
            <a:cxnLst/>
            <a:rect l="l" t="t" r="r" b="b"/>
            <a:pathLst>
              <a:path w="3583276" h="3531156">
                <a:moveTo>
                  <a:pt x="0" y="0"/>
                </a:moveTo>
                <a:lnTo>
                  <a:pt x="3583277" y="0"/>
                </a:lnTo>
                <a:lnTo>
                  <a:pt x="3583277" y="3531156"/>
                </a:lnTo>
                <a:lnTo>
                  <a:pt x="0" y="35311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37914" y="1422379"/>
            <a:ext cx="4441025" cy="24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0"/>
              </a:lnSpc>
            </a:pPr>
            <a:r>
              <a:rPr lang="en-US" sz="1870" spc="93">
                <a:solidFill>
                  <a:srgbClr val="91612F"/>
                </a:solidFill>
                <a:latin typeface="Linux Biolinum Bold"/>
              </a:rPr>
              <a:t>TEAM WORK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37914" y="1806068"/>
            <a:ext cx="5226681" cy="48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0"/>
              </a:lnSpc>
            </a:pPr>
            <a:r>
              <a:rPr lang="en-US" sz="1870" spc="93">
                <a:solidFill>
                  <a:srgbClr val="91612F"/>
                </a:solidFill>
                <a:latin typeface="Linux Biolinum Bold"/>
              </a:rPr>
              <a:t>CREATE ONE DAY TOUR </a:t>
            </a:r>
          </a:p>
          <a:p>
            <a:pPr>
              <a:lnSpc>
                <a:spcPts val="1870"/>
              </a:lnSpc>
            </a:pPr>
            <a:r>
              <a:rPr lang="en-US" sz="1870" spc="93">
                <a:solidFill>
                  <a:srgbClr val="91612F"/>
                </a:solidFill>
                <a:latin typeface="Linux Biolinum Bold"/>
              </a:rPr>
              <a:t>AROUND MINSK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7914" y="2609024"/>
            <a:ext cx="8218117" cy="367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7"/>
              </a:lnSpc>
            </a:pPr>
            <a:r>
              <a:rPr lang="en-US" sz="1747">
                <a:solidFill>
                  <a:srgbClr val="91612F"/>
                </a:solidFill>
                <a:latin typeface="Noto Sans Light"/>
              </a:rPr>
              <a:t>Follow the steps below:</a:t>
            </a:r>
          </a:p>
          <a:p>
            <a:pPr>
              <a:lnSpc>
                <a:spcPts val="2447"/>
              </a:lnSpc>
            </a:pPr>
            <a:endParaRPr lang="en-US" sz="1747">
              <a:solidFill>
                <a:srgbClr val="91612F"/>
              </a:solidFill>
              <a:latin typeface="Noto Sans Light"/>
            </a:endParaRPr>
          </a:p>
          <a:p>
            <a:pPr>
              <a:lnSpc>
                <a:spcPts val="2447"/>
              </a:lnSpc>
            </a:pPr>
            <a:r>
              <a:rPr lang="en-US" sz="1747">
                <a:solidFill>
                  <a:srgbClr val="91612F"/>
                </a:solidFill>
                <a:latin typeface="Noto Sans Light"/>
              </a:rPr>
              <a:t>1. Choose the main sights which will be interesting for tourists.</a:t>
            </a:r>
          </a:p>
          <a:p>
            <a:pPr>
              <a:lnSpc>
                <a:spcPts val="2447"/>
              </a:lnSpc>
            </a:pPr>
            <a:r>
              <a:rPr lang="en-US" sz="1747">
                <a:solidFill>
                  <a:srgbClr val="91612F"/>
                </a:solidFill>
                <a:latin typeface="Noto Sans Light"/>
              </a:rPr>
              <a:t>2. Do some research and find some information about the sights.</a:t>
            </a:r>
          </a:p>
          <a:p>
            <a:pPr>
              <a:lnSpc>
                <a:spcPts val="2447"/>
              </a:lnSpc>
            </a:pPr>
            <a:r>
              <a:rPr lang="en-US" sz="1747">
                <a:solidFill>
                  <a:srgbClr val="91612F"/>
                </a:solidFill>
                <a:latin typeface="Noto Sans Light"/>
              </a:rPr>
              <a:t>3. Write a short description of each place.</a:t>
            </a:r>
          </a:p>
          <a:p>
            <a:pPr>
              <a:lnSpc>
                <a:spcPts val="2447"/>
              </a:lnSpc>
            </a:pPr>
            <a:r>
              <a:rPr lang="en-US" sz="1747">
                <a:solidFill>
                  <a:srgbClr val="91612F"/>
                </a:solidFill>
                <a:latin typeface="Noto Sans Light"/>
              </a:rPr>
              <a:t>4. Create an advertisement for your guided tour.</a:t>
            </a:r>
          </a:p>
          <a:p>
            <a:pPr>
              <a:lnSpc>
                <a:spcPts val="2447"/>
              </a:lnSpc>
            </a:pPr>
            <a:r>
              <a:rPr lang="en-US" sz="1747">
                <a:solidFill>
                  <a:srgbClr val="91612F"/>
                </a:solidFill>
                <a:latin typeface="Noto Sans Light"/>
              </a:rPr>
              <a:t>5. Draw the route of your tour on the Ziteboard.</a:t>
            </a:r>
          </a:p>
          <a:p>
            <a:pPr>
              <a:lnSpc>
                <a:spcPts val="2447"/>
              </a:lnSpc>
            </a:pPr>
            <a:r>
              <a:rPr lang="en-US" sz="1747">
                <a:solidFill>
                  <a:srgbClr val="91612F"/>
                </a:solidFill>
                <a:latin typeface="Noto Sans Light"/>
              </a:rPr>
              <a:t>6. Use the expressions from the help box.</a:t>
            </a:r>
          </a:p>
          <a:p>
            <a:pPr>
              <a:lnSpc>
                <a:spcPts val="2447"/>
              </a:lnSpc>
            </a:pPr>
            <a:r>
              <a:rPr lang="en-US" sz="1747">
                <a:solidFill>
                  <a:srgbClr val="91612F"/>
                </a:solidFill>
                <a:latin typeface="Noto Sans Light"/>
              </a:rPr>
              <a:t>7. Place the names of the sights around the classroom.</a:t>
            </a:r>
          </a:p>
          <a:p>
            <a:pPr>
              <a:lnSpc>
                <a:spcPts val="2447"/>
              </a:lnSpc>
            </a:pPr>
            <a:r>
              <a:rPr lang="en-US" sz="1747">
                <a:solidFill>
                  <a:srgbClr val="91612F"/>
                </a:solidFill>
                <a:latin typeface="Noto Sans Light"/>
              </a:rPr>
              <a:t>8. Take your classmates on your guided tour. Use the phrases from the box.</a:t>
            </a:r>
          </a:p>
          <a:p>
            <a:pPr>
              <a:lnSpc>
                <a:spcPts val="2447"/>
              </a:lnSpc>
            </a:pPr>
            <a:endParaRPr lang="en-US" sz="1747">
              <a:solidFill>
                <a:srgbClr val="91612F"/>
              </a:solidFill>
              <a:latin typeface="Noto Sans Light"/>
            </a:endParaRPr>
          </a:p>
          <a:p>
            <a:pPr>
              <a:lnSpc>
                <a:spcPts val="2447"/>
              </a:lnSpc>
            </a:pPr>
            <a:endParaRPr lang="en-US" sz="1747">
              <a:solidFill>
                <a:srgbClr val="91612F"/>
              </a:solidFill>
              <a:latin typeface="Noto Sa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2418891" y="-1826558"/>
            <a:ext cx="5024717" cy="4837958"/>
          </a:xfrm>
          <a:custGeom>
            <a:avLst/>
            <a:gdLst/>
            <a:ahLst/>
            <a:cxnLst/>
            <a:rect l="l" t="t" r="r" b="b"/>
            <a:pathLst>
              <a:path w="7537076" h="7256937">
                <a:moveTo>
                  <a:pt x="0" y="0"/>
                </a:moveTo>
                <a:lnTo>
                  <a:pt x="7537076" y="0"/>
                </a:lnTo>
                <a:lnTo>
                  <a:pt x="7537076" y="7256937"/>
                </a:lnTo>
                <a:lnTo>
                  <a:pt x="0" y="7256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-441679" y="3104779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41317" y="1104174"/>
            <a:ext cx="1993991" cy="199399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6566" b="-4324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946884" y="1104174"/>
            <a:ext cx="1993991" cy="199399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152451" y="1104174"/>
            <a:ext cx="1993991" cy="199399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l="-13043" t="-1" r="-16025" b="-11443"/>
              </a:stretch>
            </a:blipFill>
          </p:spPr>
          <p:txBody>
            <a:bodyPr/>
            <a:lstStyle/>
            <a:p>
              <a:endParaRPr lang="ru-PL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58017" y="1104174"/>
            <a:ext cx="1993991" cy="199399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l="-34462" r="-3446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741317" y="3936274"/>
            <a:ext cx="1993991" cy="199399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-9790" r="-9790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2946884" y="3936274"/>
            <a:ext cx="1993991" cy="199399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1"/>
              <a:stretch>
                <a:fillRect l="-57565" r="-38796" b="-969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5152451" y="3936274"/>
            <a:ext cx="1993991" cy="199399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2"/>
              <a:stretch>
                <a:fillRect l="-35596" t="-4104" r="-38496" b="-12073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7358017" y="3936274"/>
            <a:ext cx="1993991" cy="199399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3"/>
              <a:stretch>
                <a:fillRect l="-26077" r="-26077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flipH="1">
            <a:off x="11506201" y="59242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131633" y="-907141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5"/>
                </a:lnTo>
                <a:lnTo>
                  <a:pt x="0" y="4498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574258" y="1104174"/>
            <a:ext cx="1993991" cy="199399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8"/>
              <a:stretch>
                <a:fillRect l="-24962" r="-24962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11053808" y="5420433"/>
            <a:ext cx="2520315" cy="2743200"/>
          </a:xfrm>
          <a:custGeom>
            <a:avLst/>
            <a:gdLst/>
            <a:ahLst/>
            <a:cxnLst/>
            <a:rect l="l" t="t" r="r" b="b"/>
            <a:pathLst>
              <a:path w="3780472" h="4114800">
                <a:moveTo>
                  <a:pt x="0" y="0"/>
                </a:moveTo>
                <a:lnTo>
                  <a:pt x="3780472" y="0"/>
                </a:lnTo>
                <a:lnTo>
                  <a:pt x="3780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9574258" y="3936274"/>
            <a:ext cx="1993991" cy="199399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1"/>
              <a:stretch>
                <a:fillRect l="-30136" r="-30136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116957" y="490246"/>
            <a:ext cx="3958087" cy="27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6"/>
              </a:lnSpc>
            </a:pPr>
            <a:r>
              <a:rPr lang="en-US" sz="2066" spc="103" dirty="0">
                <a:solidFill>
                  <a:srgbClr val="91612F"/>
                </a:solidFill>
                <a:latin typeface="Linux Biolinum Bold"/>
              </a:rPr>
              <a:t>MINSK SIGHTS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45787" y="3189255"/>
            <a:ext cx="1985051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The National Library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51354" y="3189255"/>
            <a:ext cx="1985051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The Railway Station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152451" y="3169782"/>
            <a:ext cx="1985051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 dirty="0">
                <a:solidFill>
                  <a:srgbClr val="91612F"/>
                </a:solidFill>
                <a:latin typeface="Noto Sans Light"/>
              </a:rPr>
              <a:t>The Red Church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373307" y="3169782"/>
            <a:ext cx="1985051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The National Opera and Ballet House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5787" y="6026573"/>
            <a:ext cx="1985051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Victory Square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951354" y="6026573"/>
            <a:ext cx="1985051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Minsk Arena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152451" y="6026573"/>
            <a:ext cx="1985051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Lebyazhy Aqua Park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373307" y="5974366"/>
            <a:ext cx="1985051" cy="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The Museum of the History of the Great Patriotic War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578729" y="3169782"/>
            <a:ext cx="1985051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The Belarusian State Circus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583198" y="6026573"/>
            <a:ext cx="1985051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33">
                <a:solidFill>
                  <a:srgbClr val="91612F"/>
                </a:solidFill>
                <a:latin typeface="Noto Sans Light"/>
              </a:rPr>
              <a:t>The Botanical Garden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extLst>
              <a:ext uri="{FF2B5EF4-FFF2-40B4-BE49-F238E27FC236}">
                <a16:creationId xmlns:a16="http://schemas.microsoft.com/office/drawing/2014/main" id="{C50C4FC1-B93D-554D-AC9C-299687D1E970}"/>
              </a:ext>
            </a:extLst>
          </p:cNvPr>
          <p:cNvSpPr/>
          <p:nvPr/>
        </p:nvSpPr>
        <p:spPr>
          <a:xfrm>
            <a:off x="5727126" y="2425113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2" name="Freeform 2"/>
          <p:cNvSpPr/>
          <p:nvPr/>
        </p:nvSpPr>
        <p:spPr>
          <a:xfrm rot="-5400000">
            <a:off x="-1034674" y="4926632"/>
            <a:ext cx="3440947" cy="3313053"/>
          </a:xfrm>
          <a:custGeom>
            <a:avLst/>
            <a:gdLst/>
            <a:ahLst/>
            <a:cxnLst/>
            <a:rect l="l" t="t" r="r" b="b"/>
            <a:pathLst>
              <a:path w="5161420" h="4969580">
                <a:moveTo>
                  <a:pt x="0" y="0"/>
                </a:moveTo>
                <a:lnTo>
                  <a:pt x="5161420" y="0"/>
                </a:lnTo>
                <a:lnTo>
                  <a:pt x="5161420" y="4969580"/>
                </a:lnTo>
                <a:lnTo>
                  <a:pt x="0" y="4969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991127" y="-850284"/>
            <a:ext cx="2805129" cy="2764327"/>
          </a:xfrm>
          <a:custGeom>
            <a:avLst/>
            <a:gdLst/>
            <a:ahLst/>
            <a:cxnLst/>
            <a:rect l="l" t="t" r="r" b="b"/>
            <a:pathLst>
              <a:path w="4207694" h="4146491">
                <a:moveTo>
                  <a:pt x="0" y="0"/>
                </a:moveTo>
                <a:lnTo>
                  <a:pt x="4207694" y="0"/>
                </a:lnTo>
                <a:lnTo>
                  <a:pt x="4207694" y="4146491"/>
                </a:lnTo>
                <a:lnTo>
                  <a:pt x="0" y="4146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 flipH="1">
            <a:off x="10315037" y="-1276738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86942" y="3071900"/>
            <a:ext cx="5226681" cy="24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0"/>
              </a:lnSpc>
            </a:pPr>
            <a:r>
              <a:rPr lang="en-US" sz="1870" spc="93">
                <a:solidFill>
                  <a:srgbClr val="91612F"/>
                </a:solidFill>
                <a:latin typeface="Linux Biolinum Bold"/>
              </a:rPr>
              <a:t>HOMEWORK: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86942" y="3502022"/>
            <a:ext cx="8218117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7"/>
              </a:lnSpc>
            </a:pPr>
            <a:r>
              <a:rPr lang="en-US" sz="1747">
                <a:solidFill>
                  <a:srgbClr val="91612F"/>
                </a:solidFill>
                <a:latin typeface="Noto Sans Light"/>
              </a:rPr>
              <a:t>Write a letter in response to Sophie's letter with advice on what attractions are worth visiting in Minsk. (20 sentences )</a:t>
            </a:r>
          </a:p>
          <a:p>
            <a:pPr>
              <a:lnSpc>
                <a:spcPts val="2447"/>
              </a:lnSpc>
            </a:pPr>
            <a:endParaRPr lang="en-US" sz="1747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86942" y="2255585"/>
            <a:ext cx="5226681" cy="31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3"/>
              </a:lnSpc>
            </a:pPr>
            <a:r>
              <a:rPr lang="en-US" sz="2403" spc="120">
                <a:solidFill>
                  <a:srgbClr val="91612F"/>
                </a:solidFill>
                <a:latin typeface="Linux Biolinum Bold"/>
              </a:rPr>
              <a:t>THANKS FOR YOUR WORK!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9451AFE9-D07A-FE4E-8F43-6E56E4E4FDB2}"/>
              </a:ext>
            </a:extLst>
          </p:cNvPr>
          <p:cNvSpPr/>
          <p:nvPr/>
        </p:nvSpPr>
        <p:spPr>
          <a:xfrm>
            <a:off x="7689075" y="3083606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B4A2E30-DBFC-9249-9B44-65E4245042AD}"/>
              </a:ext>
            </a:extLst>
          </p:cNvPr>
          <p:cNvSpPr/>
          <p:nvPr/>
        </p:nvSpPr>
        <p:spPr>
          <a:xfrm>
            <a:off x="1971554" y="1881486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90045-A4FB-254A-9634-A3E888D79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179" y="1606295"/>
            <a:ext cx="9144000" cy="23876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91612F"/>
                </a:solidFill>
                <a:latin typeface="Linux Biolinum"/>
                <a:ea typeface="+mn-ea"/>
                <a:cs typeface="+mn-cs"/>
              </a:rPr>
              <a:t>Minsk sights crossword</a:t>
            </a:r>
            <a:endParaRPr lang="ru-PL" sz="5400" dirty="0">
              <a:solidFill>
                <a:srgbClr val="91612F"/>
              </a:solidFill>
              <a:latin typeface="Linux Biolinum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D1FBBA2-1E21-CA40-8D5E-274B92883DDA}"/>
              </a:ext>
            </a:extLst>
          </p:cNvPr>
          <p:cNvSpPr/>
          <p:nvPr/>
        </p:nvSpPr>
        <p:spPr>
          <a:xfrm rot="-10800000" flipH="1">
            <a:off x="-182887" y="3083606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489FC523-DD86-0A4B-8A8B-F351E6C1406E}"/>
              </a:ext>
            </a:extLst>
          </p:cNvPr>
          <p:cNvSpPr/>
          <p:nvPr/>
        </p:nvSpPr>
        <p:spPr>
          <a:xfrm>
            <a:off x="-1140843" y="5221278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9492571-6ED5-4046-B128-61FA1124A16D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C8B1518-0E34-A943-B62A-B29DCDEBBB3E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F27E552-7984-D94E-94B6-E3E1F018025C}"/>
              </a:ext>
            </a:extLst>
          </p:cNvPr>
          <p:cNvSpPr/>
          <p:nvPr/>
        </p:nvSpPr>
        <p:spPr>
          <a:xfrm>
            <a:off x="-280212" y="-304039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6C94EA1-16B2-0249-8C9D-8BC07179C156}"/>
              </a:ext>
            </a:extLst>
          </p:cNvPr>
          <p:cNvSpPr/>
          <p:nvPr/>
        </p:nvSpPr>
        <p:spPr>
          <a:xfrm>
            <a:off x="1145893" y="-555585"/>
            <a:ext cx="1620455" cy="1632031"/>
          </a:xfrm>
          <a:prstGeom prst="ellipse">
            <a:avLst/>
          </a:prstGeom>
          <a:noFill/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</p:spTree>
    <p:extLst>
      <p:ext uri="{BB962C8B-B14F-4D97-AF65-F5344CB8AC3E}">
        <p14:creationId xmlns:p14="http://schemas.microsoft.com/office/powerpoint/2010/main" val="3101609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5E378CEE-29A1-F744-AD74-456F78AC06AB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B6F59B6-9139-B845-99A0-9F096B55331A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129286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666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1. 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the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fifth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largest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aquapark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in Europe. 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CA0FAA8-05B1-3D4C-832A-917368AE4A84}"/>
              </a:ext>
            </a:extLst>
          </p:cNvPr>
          <p:cNvSpPr/>
          <p:nvPr/>
        </p:nvSpPr>
        <p:spPr>
          <a:xfrm rot="-10800000" flipH="1">
            <a:off x="-182887" y="3083606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A1C0E6D-5757-EC4E-95FF-C4BAA063830E}"/>
              </a:ext>
            </a:extLst>
          </p:cNvPr>
          <p:cNvSpPr/>
          <p:nvPr/>
        </p:nvSpPr>
        <p:spPr>
          <a:xfrm>
            <a:off x="-1140843" y="5221278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6883E1F-0F7C-714C-89A6-61A3EE9C81C8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95006CE-C7BE-FD4F-99E5-7B33C30F9BF3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31459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A0E82A04-BD32-1241-B7CE-E2E0344E894C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F5C518B-DB36-2D4C-AD2C-F04D96DED3C8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195965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666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1. 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It's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the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fifth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largest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aquapark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in Europe. 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0CF37AA5-9794-FF4E-B8DD-3F2B789764AD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A62B918-F63F-9F41-99B5-3421CEC860E4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A880CA7-44F6-1044-8428-4467CCFC315F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7C6BDAA-0B8D-2445-8EEA-4BA2E509D24F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5433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E57E0F-2C2F-BD47-AF24-953D920E7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 t="3479" r="2812" b="11171"/>
          <a:stretch/>
        </p:blipFill>
        <p:spPr>
          <a:xfrm>
            <a:off x="6096000" y="-304988"/>
            <a:ext cx="6096000" cy="3733987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488489-B4FB-0E40-9A01-DFC31A0A3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9999"/>
          <a:stretch/>
        </p:blipFill>
        <p:spPr>
          <a:xfrm>
            <a:off x="-180473" y="-336884"/>
            <a:ext cx="6276473" cy="3765884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140D09-CE1F-224E-B8B5-6BF61B617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75" b="17923"/>
          <a:stretch/>
        </p:blipFill>
        <p:spPr>
          <a:xfrm>
            <a:off x="6096001" y="3429001"/>
            <a:ext cx="6096000" cy="3429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871D0C-BA07-A744-8A14-81FD93140E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3" t="16911" r="8736" b="9701"/>
          <a:stretch/>
        </p:blipFill>
        <p:spPr>
          <a:xfrm>
            <a:off x="-180474" y="3428998"/>
            <a:ext cx="6276473" cy="342900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EF456A3-FCB2-5B4B-86E2-0FA897DA9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474" y="-336885"/>
            <a:ext cx="12372474" cy="1240211"/>
          </a:xfrm>
          <a:gradFill>
            <a:gsLst>
              <a:gs pos="0">
                <a:schemeClr val="tx1"/>
              </a:gs>
              <a:gs pos="49000">
                <a:schemeClr val="tx1">
                  <a:lumMod val="85000"/>
                  <a:lumOff val="15000"/>
                  <a:alpha val="67810"/>
                </a:schemeClr>
              </a:gs>
              <a:gs pos="100000">
                <a:schemeClr val="bg1">
                  <a:alpha val="0"/>
                  <a:lumMod val="40000"/>
                  <a:lumOff val="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 err="1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Lebyazhy</a:t>
            </a:r>
            <a:r>
              <a:rPr lang="en-US" sz="4000" dirty="0">
                <a:solidFill>
                  <a:srgbClr val="FFE4DB"/>
                </a:solidFill>
                <a:latin typeface="Noto Sans Light"/>
                <a:ea typeface="+mn-ea"/>
                <a:cs typeface="+mn-cs"/>
              </a:rPr>
              <a:t> Aqua Park</a:t>
            </a:r>
            <a:endParaRPr lang="ru-PL" sz="4000" dirty="0">
              <a:solidFill>
                <a:srgbClr val="FFE4DB"/>
              </a:solidFill>
              <a:latin typeface="Noto Sans Light"/>
              <a:ea typeface="+mn-ea"/>
              <a:cs typeface="+mn-cs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4607AAA7-7B4F-FB49-B526-6A2DABED066B}"/>
              </a:ext>
            </a:extLst>
          </p:cNvPr>
          <p:cNvSpPr/>
          <p:nvPr/>
        </p:nvSpPr>
        <p:spPr>
          <a:xfrm flipH="1">
            <a:off x="9311216" y="8125734"/>
            <a:ext cx="1070710" cy="2029682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2043503-81A1-174A-AFE5-E2825EF7A89E}"/>
              </a:ext>
            </a:extLst>
          </p:cNvPr>
          <p:cNvSpPr/>
          <p:nvPr/>
        </p:nvSpPr>
        <p:spPr>
          <a:xfrm>
            <a:off x="8686799" y="6596742"/>
            <a:ext cx="2890157" cy="1973091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9938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E4DF107B-8C38-194A-8536-B5E426D186ED}"/>
              </a:ext>
            </a:extLst>
          </p:cNvPr>
          <p:cNvSpPr/>
          <p:nvPr/>
        </p:nvSpPr>
        <p:spPr>
          <a:xfrm>
            <a:off x="7344475" y="1350982"/>
            <a:ext cx="2230430" cy="2078018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C45B56B-7621-3D46-BCCD-E8B67616FD74}"/>
              </a:ext>
            </a:extLst>
          </p:cNvPr>
          <p:cNvSpPr/>
          <p:nvPr/>
        </p:nvSpPr>
        <p:spPr>
          <a:xfrm>
            <a:off x="1971554" y="2648935"/>
            <a:ext cx="4255625" cy="3964825"/>
          </a:xfrm>
          <a:prstGeom prst="ellipse">
            <a:avLst/>
          </a:prstGeom>
          <a:solidFill>
            <a:srgbClr val="FFE4DB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L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822F121-0D7D-4547-A0DC-B5A97409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653379"/>
              </p:ext>
            </p:extLst>
          </p:nvPr>
        </p:nvGraphicFramePr>
        <p:xfrm>
          <a:off x="602433" y="137160"/>
          <a:ext cx="7229196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22">
                  <a:extLst>
                    <a:ext uri="{9D8B030D-6E8A-4147-A177-3AD203B41FA5}">
                      <a16:colId xmlns:a16="http://schemas.microsoft.com/office/drawing/2014/main" val="139388410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46673158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56929065"/>
                    </a:ext>
                  </a:extLst>
                </a:gridCol>
                <a:gridCol w="444720">
                  <a:extLst>
                    <a:ext uri="{9D8B030D-6E8A-4147-A177-3AD203B41FA5}">
                      <a16:colId xmlns:a16="http://schemas.microsoft.com/office/drawing/2014/main" val="3754083645"/>
                    </a:ext>
                  </a:extLst>
                </a:gridCol>
                <a:gridCol w="358524">
                  <a:extLst>
                    <a:ext uri="{9D8B030D-6E8A-4147-A177-3AD203B41FA5}">
                      <a16:colId xmlns:a16="http://schemas.microsoft.com/office/drawing/2014/main" val="112788129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511069607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76738722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88250530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20864876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754729588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526899380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100610489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364728366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2354988814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1841415"/>
                    </a:ext>
                  </a:extLst>
                </a:gridCol>
                <a:gridCol w="401622">
                  <a:extLst>
                    <a:ext uri="{9D8B030D-6E8A-4147-A177-3AD203B41FA5}">
                      <a16:colId xmlns:a16="http://schemas.microsoft.com/office/drawing/2014/main" val="475779155"/>
                    </a:ext>
                  </a:extLst>
                </a:gridCol>
                <a:gridCol w="381421">
                  <a:extLst>
                    <a:ext uri="{9D8B030D-6E8A-4147-A177-3AD203B41FA5}">
                      <a16:colId xmlns:a16="http://schemas.microsoft.com/office/drawing/2014/main" val="3670120813"/>
                    </a:ext>
                  </a:extLst>
                </a:gridCol>
                <a:gridCol w="421823">
                  <a:extLst>
                    <a:ext uri="{9D8B030D-6E8A-4147-A177-3AD203B41FA5}">
                      <a16:colId xmlns:a16="http://schemas.microsoft.com/office/drawing/2014/main" val="2331834992"/>
                    </a:ext>
                  </a:extLst>
                </a:gridCol>
              </a:tblGrid>
              <a:tr h="313656"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33423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33811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9268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64963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876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399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658223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3893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529198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99871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41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2754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482342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71266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  <a:endParaRPr lang="ru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25165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65289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70194"/>
                  </a:ext>
                </a:extLst>
              </a:tr>
              <a:tr h="313656"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113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DC0F17B-63A2-8B49-B999-876D0BD2757D}"/>
              </a:ext>
            </a:extLst>
          </p:cNvPr>
          <p:cNvSpPr txBox="1"/>
          <p:nvPr/>
        </p:nvSpPr>
        <p:spPr>
          <a:xfrm>
            <a:off x="5421791" y="1965960"/>
            <a:ext cx="598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1612F"/>
                </a:solidFill>
                <a:latin typeface="Noto Sans Light"/>
              </a:rPr>
              <a:t>2. It was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built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in 1905 in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memory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of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Minsk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landlord's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children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.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This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church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is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</a:t>
            </a:r>
            <a:r>
              <a:rPr lang="pl-PL" sz="2000" dirty="0" err="1">
                <a:solidFill>
                  <a:srgbClr val="91612F"/>
                </a:solidFill>
                <a:latin typeface="Noto Sans Light"/>
              </a:rPr>
              <a:t>called</a:t>
            </a:r>
            <a:r>
              <a:rPr lang="pl-PL" sz="2000" dirty="0">
                <a:solidFill>
                  <a:srgbClr val="91612F"/>
                </a:solidFill>
                <a:latin typeface="Noto Sans Light"/>
              </a:rPr>
              <a:t> the … Church. </a:t>
            </a:r>
            <a:endParaRPr lang="ru-PL" sz="2000" dirty="0">
              <a:solidFill>
                <a:srgbClr val="91612F"/>
              </a:solidFill>
              <a:latin typeface="Noto Sans Ligh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4865737-562F-FB41-9BD4-2EAC1F3C224D}"/>
              </a:ext>
            </a:extLst>
          </p:cNvPr>
          <p:cNvSpPr/>
          <p:nvPr/>
        </p:nvSpPr>
        <p:spPr>
          <a:xfrm rot="-10800000" flipH="1">
            <a:off x="-182887" y="3087057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20" y="0"/>
                </a:moveTo>
                <a:lnTo>
                  <a:pt x="0" y="0"/>
                </a:lnTo>
                <a:lnTo>
                  <a:pt x="0" y="4627715"/>
                </a:lnTo>
                <a:lnTo>
                  <a:pt x="1691220" y="4627715"/>
                </a:lnTo>
                <a:lnTo>
                  <a:pt x="16912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CD1DEB39-6C8F-B748-BE95-2F5FCB740F26}"/>
              </a:ext>
            </a:extLst>
          </p:cNvPr>
          <p:cNvSpPr/>
          <p:nvPr/>
        </p:nvSpPr>
        <p:spPr>
          <a:xfrm>
            <a:off x="-1140843" y="5224729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8" y="0"/>
                </a:lnTo>
                <a:lnTo>
                  <a:pt x="4565088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66B37E5F-B75D-EB44-ABE3-42D1716F5016}"/>
              </a:ext>
            </a:extLst>
          </p:cNvPr>
          <p:cNvSpPr/>
          <p:nvPr/>
        </p:nvSpPr>
        <p:spPr>
          <a:xfrm flipH="1">
            <a:off x="11319295" y="685801"/>
            <a:ext cx="1127479" cy="3085143"/>
          </a:xfrm>
          <a:custGeom>
            <a:avLst/>
            <a:gdLst/>
            <a:ahLst/>
            <a:cxnLst/>
            <a:rect l="l" t="t" r="r" b="b"/>
            <a:pathLst>
              <a:path w="1691219" h="4627715">
                <a:moveTo>
                  <a:pt x="1691219" y="0"/>
                </a:moveTo>
                <a:lnTo>
                  <a:pt x="0" y="0"/>
                </a:lnTo>
                <a:lnTo>
                  <a:pt x="0" y="4627715"/>
                </a:lnTo>
                <a:lnTo>
                  <a:pt x="1691219" y="4627715"/>
                </a:lnTo>
                <a:lnTo>
                  <a:pt x="16912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239BF5A-0CC8-4F46-B4AD-0E630170CFEF}"/>
              </a:ext>
            </a:extLst>
          </p:cNvPr>
          <p:cNvSpPr/>
          <p:nvPr/>
        </p:nvSpPr>
        <p:spPr>
          <a:xfrm>
            <a:off x="10361339" y="-813762"/>
            <a:ext cx="3043391" cy="2999124"/>
          </a:xfrm>
          <a:custGeom>
            <a:avLst/>
            <a:gdLst/>
            <a:ahLst/>
            <a:cxnLst/>
            <a:rect l="l" t="t" r="r" b="b"/>
            <a:pathLst>
              <a:path w="4565087" h="4498686">
                <a:moveTo>
                  <a:pt x="0" y="0"/>
                </a:moveTo>
                <a:lnTo>
                  <a:pt x="4565087" y="0"/>
                </a:lnTo>
                <a:lnTo>
                  <a:pt x="4565087" y="4498686"/>
                </a:lnTo>
                <a:lnTo>
                  <a:pt x="0" y="4498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898929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</TotalTime>
  <Words>1651</Words>
  <Application>Microsoft Macintosh PowerPoint</Application>
  <PresentationFormat>Широкоэкранный</PresentationFormat>
  <Paragraphs>1045</Paragraphs>
  <Slides>40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Noto Sans Light</vt:lpstr>
      <vt:lpstr>Arial</vt:lpstr>
      <vt:lpstr>Calibri</vt:lpstr>
      <vt:lpstr>Calibri Light</vt:lpstr>
      <vt:lpstr>Linux Biolinum</vt:lpstr>
      <vt:lpstr>Linux Biolinum 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Minsk sights crossword</vt:lpstr>
      <vt:lpstr>Презентация PowerPoint</vt:lpstr>
      <vt:lpstr>Презентация PowerPoint</vt:lpstr>
      <vt:lpstr>Lebyazhy Aqua Park</vt:lpstr>
      <vt:lpstr>Презентация PowerPoint</vt:lpstr>
      <vt:lpstr>Презентация PowerPoint</vt:lpstr>
      <vt:lpstr>The Red Church</vt:lpstr>
      <vt:lpstr>Презентация PowerPoint</vt:lpstr>
      <vt:lpstr>Презентация PowerPoint</vt:lpstr>
      <vt:lpstr>The Botanical Garden</vt:lpstr>
      <vt:lpstr>Презентация PowerPoint</vt:lpstr>
      <vt:lpstr>Презентация PowerPoint</vt:lpstr>
      <vt:lpstr>The Belarusian State Circus</vt:lpstr>
      <vt:lpstr>Презентация PowerPoint</vt:lpstr>
      <vt:lpstr>Презентация PowerPoint</vt:lpstr>
      <vt:lpstr>The Museum of the History of the Great Patriotic War</vt:lpstr>
      <vt:lpstr>Презентация PowerPoint</vt:lpstr>
      <vt:lpstr>Презентация PowerPoint</vt:lpstr>
      <vt:lpstr>The National Library </vt:lpstr>
      <vt:lpstr>Презентация PowerPoint</vt:lpstr>
      <vt:lpstr>Презентация PowerPoint</vt:lpstr>
      <vt:lpstr>Victory Square</vt:lpstr>
      <vt:lpstr>Презентация PowerPoint</vt:lpstr>
      <vt:lpstr>Презентация PowerPoint</vt:lpstr>
      <vt:lpstr>Minsk Arena</vt:lpstr>
      <vt:lpstr>Презентация PowerPoint</vt:lpstr>
      <vt:lpstr>Презентация PowerPoint</vt:lpstr>
      <vt:lpstr>The National Opera and Ballet House</vt:lpstr>
      <vt:lpstr>Презентация PowerPoint</vt:lpstr>
      <vt:lpstr>Презентация PowerPoint</vt:lpstr>
      <vt:lpstr>Gorky Park</vt:lpstr>
      <vt:lpstr>Презентация PowerPoint</vt:lpstr>
      <vt:lpstr>Презентация PowerPoint</vt:lpstr>
      <vt:lpstr>The Railway Station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Minsk sights crossword</dc:title>
  <dc:creator>Microsoft Office User</dc:creator>
  <cp:lastModifiedBy>Microsoft Office User</cp:lastModifiedBy>
  <cp:revision>10</cp:revision>
  <dcterms:created xsi:type="dcterms:W3CDTF">2024-02-29T17:53:04Z</dcterms:created>
  <dcterms:modified xsi:type="dcterms:W3CDTF">2024-03-05T22:24:31Z</dcterms:modified>
</cp:coreProperties>
</file>