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0691813" cy="756285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5" d="100"/>
          <a:sy n="35" d="100"/>
        </p:scale>
        <p:origin x="119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54152" y="457200"/>
          <a:ext cx="9855200" cy="6629400"/>
        </p:xfrm>
        <a:graphic>
          <a:graphicData uri="http://schemas.openxmlformats.org/drawingml/2006/table">
            <a:tbl>
              <a:tblPr/>
              <a:tblGrid>
                <a:gridCol w="1618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05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04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7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indent="0"/>
                      <a:r>
                        <a:rPr lang="ru" sz="1500">
                          <a:latin typeface="Times New Roman"/>
                        </a:rPr>
                        <a:t>Название урока</a:t>
                      </a:r>
                    </a:p>
                  </a:txBody>
                  <a:tcPr marL="0" marR="0" marT="0" marB="0" anchor="b"/>
                </a:tc>
                <a:tc gridSpan="4">
                  <a:txBody>
                    <a:bodyPr/>
                    <a:lstStyle/>
                    <a:p>
                      <a:pPr indent="0"/>
                      <a:r>
                        <a:rPr lang="ru" sz="1500">
                          <a:latin typeface="Times New Roman"/>
                        </a:rPr>
                        <a:t>Вынесение множителя за знак корня. Внесение множителя под знак корня.</a:t>
                      </a:r>
                    </a:p>
                  </a:txBody>
                  <a:tcPr marL="0" marR="0" marT="0" marB="0" anchor="b">
                    <a:solidFill>
                      <a:srgbClr val="F3EE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sz="13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13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13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indent="0"/>
                      <a:r>
                        <a:rPr lang="ru" sz="1050">
                          <a:latin typeface="Times New Roman"/>
                        </a:rPr>
                        <a:t>Предмет</a:t>
                      </a:r>
                    </a:p>
                  </a:txBody>
                  <a:tcPr marL="0" marR="0" marT="0" marB="0" anchor="b"/>
                </a:tc>
                <a:tc gridSpan="4">
                  <a:txBody>
                    <a:bodyPr/>
                    <a:lstStyle/>
                    <a:p>
                      <a:pPr indent="0"/>
                      <a:r>
                        <a:rPr lang="ru" sz="1050">
                          <a:latin typeface="Times New Roman"/>
                        </a:rPr>
                        <a:t>Алгебра</a:t>
                      </a: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sz="9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9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9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736">
                <a:tc>
                  <a:txBody>
                    <a:bodyPr/>
                    <a:lstStyle/>
                    <a:p>
                      <a:pPr indent="0"/>
                      <a:r>
                        <a:rPr lang="ru" sz="1050">
                          <a:latin typeface="Times New Roman"/>
                        </a:rPr>
                        <a:t>Класс</a:t>
                      </a:r>
                    </a:p>
                  </a:txBody>
                  <a:tcPr marL="0" marR="0" marT="0" marB="0" anchor="ctr"/>
                </a:tc>
                <a:tc gridSpan="4">
                  <a:txBody>
                    <a:bodyPr/>
                    <a:lstStyle/>
                    <a:p>
                      <a:pPr indent="0"/>
                      <a:r>
                        <a:rPr lang="ru" sz="1050"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sz="9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9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9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indent="0"/>
                      <a:r>
                        <a:rPr lang="ru" sz="1050">
                          <a:latin typeface="Times New Roman"/>
                        </a:rPr>
                        <a:t>Тип урока</a:t>
                      </a:r>
                    </a:p>
                  </a:txBody>
                  <a:tcPr marL="0" marR="0" marT="0" marB="0" anchor="b"/>
                </a:tc>
                <a:tc gridSpan="4">
                  <a:txBody>
                    <a:bodyPr/>
                    <a:lstStyle/>
                    <a:p>
                      <a:pPr indent="0"/>
                      <a:r>
                        <a:rPr lang="ru" sz="1050">
                          <a:latin typeface="Times New Roman"/>
                        </a:rPr>
                        <a:t>урок обобщения и систематизации знаний</a:t>
                      </a: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sz="9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9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9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indent="0"/>
                      <a:r>
                        <a:rPr lang="ru" sz="1050">
                          <a:latin typeface="Times New Roman"/>
                        </a:rPr>
                        <a:t>Вид урока</a:t>
                      </a:r>
                    </a:p>
                  </a:txBody>
                  <a:tcPr marL="0" marR="0" marT="0" marB="0" anchor="b"/>
                </a:tc>
                <a:tc gridSpan="4">
                  <a:txBody>
                    <a:bodyPr/>
                    <a:lstStyle/>
                    <a:p>
                      <a:pPr indent="0"/>
                      <a:r>
                        <a:rPr lang="ru" sz="1050">
                          <a:latin typeface="Times New Roman"/>
                        </a:rPr>
                        <a:t>Комбинированный</a:t>
                      </a: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sz="9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9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9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3736">
                <a:tc>
                  <a:txBody>
                    <a:bodyPr/>
                    <a:lstStyle/>
                    <a:p>
                      <a:pPr indent="0"/>
                      <a:r>
                        <a:rPr lang="ru" sz="1050">
                          <a:latin typeface="Times New Roman"/>
                        </a:rPr>
                        <a:t>Цели урока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1050">
                          <a:latin typeface="Times New Roman"/>
                        </a:rPr>
                        <a:t>для учителя</a:t>
                      </a: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indent="0"/>
                      <a:r>
                        <a:rPr lang="ru" sz="1050">
                          <a:latin typeface="Times New Roman"/>
                        </a:rPr>
                        <a:t>для ученика</a:t>
                      </a: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sz="9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1050">
                          <a:latin typeface="Times New Roman"/>
                        </a:rPr>
                        <a:t>метапредметные результаты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7136">
                <a:tc>
                  <a:txBody>
                    <a:bodyPr/>
                    <a:lstStyle/>
                    <a:p>
                      <a:endParaRPr sz="34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ts val="1272"/>
                        </a:lnSpc>
                      </a:pPr>
                      <a:r>
                        <a:rPr lang="ru" sz="1050">
                          <a:latin typeface="Times New Roman"/>
                        </a:rPr>
                        <a:t>Проверка к готовности к уроку, развивать умения самостоятельно работать, управлять учебном процессом на уроке, наблюдение</a:t>
                      </a: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indent="0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Обобщение и закрепление знаний учащихся на: вынесение множителя за знак корня. Внесение множителя под знак корня.</a:t>
                      </a: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34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ts val="1272"/>
                        </a:lnSpc>
                      </a:pPr>
                      <a:r>
                        <a:rPr lang="ru" sz="1050">
                          <a:latin typeface="Times New Roman"/>
                        </a:rPr>
                        <a:t>Развивать внимания, мышления, самостоятельности, творческих способностей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indent="0">
                        <a:lnSpc>
                          <a:spcPts val="1272"/>
                        </a:lnSpc>
                      </a:pPr>
                      <a:r>
                        <a:rPr lang="ru" sz="1050">
                          <a:latin typeface="Times New Roman"/>
                        </a:rPr>
                        <a:t>Образовательная среда урока</a:t>
                      </a:r>
                    </a:p>
                  </a:txBody>
                  <a:tcPr marL="0" marR="0" marT="0" marB="0" anchor="b"/>
                </a:tc>
                <a:tc gridSpan="4">
                  <a:txBody>
                    <a:bodyPr/>
                    <a:lstStyle/>
                    <a:p>
                      <a:pPr indent="0"/>
                      <a:r>
                        <a:rPr lang="ru" sz="1050">
                          <a:latin typeface="Times New Roman"/>
                        </a:rPr>
                        <a:t>Презентация, использование программы </a:t>
                      </a:r>
                      <a:r>
                        <a:rPr lang="en-US" sz="1050">
                          <a:latin typeface="Times New Roman"/>
                        </a:rPr>
                        <a:t>PawerPoint, </a:t>
                      </a:r>
                      <a:r>
                        <a:rPr lang="ru" sz="1050">
                          <a:latin typeface="Times New Roman"/>
                        </a:rPr>
                        <a:t>конверты с карточками</a:t>
                      </a: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16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16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16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 indent="0">
                        <a:lnSpc>
                          <a:spcPts val="1248"/>
                        </a:lnSpc>
                      </a:pPr>
                      <a:r>
                        <a:rPr lang="ru" sz="1050">
                          <a:latin typeface="Times New Roman"/>
                        </a:rPr>
                        <a:t>Форма(ы) работы на уроке</a:t>
                      </a:r>
                    </a:p>
                  </a:txBody>
                  <a:tcPr marL="0" marR="0" marT="0" marB="0" anchor="b"/>
                </a:tc>
                <a:tc gridSpan="4">
                  <a:txBody>
                    <a:bodyPr/>
                    <a:lstStyle/>
                    <a:p>
                      <a:pPr indent="0"/>
                      <a:r>
                        <a:rPr lang="ru" sz="1050">
                          <a:latin typeface="Times New Roman"/>
                        </a:rPr>
                        <a:t>Фронтальная , индивидуальная и работа в парах</a:t>
                      </a: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16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16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16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0312">
                <a:tc gridSpan="5">
                  <a:txBody>
                    <a:bodyPr/>
                    <a:lstStyle/>
                    <a:p>
                      <a:pPr indent="0" algn="ctr"/>
                      <a:r>
                        <a:rPr lang="ru" sz="1400" b="1">
                          <a:latin typeface="Times New Roman"/>
                        </a:rPr>
                        <a:t>Этапы урока</a:t>
                      </a:r>
                    </a:p>
                  </a:txBody>
                  <a:tcPr marL="0" marR="0" marT="0" marB="0" anchor="b">
                    <a:solidFill>
                      <a:srgbClr val="F3EE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sz="10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10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10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10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68168">
                <a:tc>
                  <a:txBody>
                    <a:bodyPr/>
                    <a:lstStyle/>
                    <a:p>
                      <a:pPr indent="0"/>
                      <a:r>
                        <a:rPr lang="ru" sz="1050">
                          <a:latin typeface="Times New Roman"/>
                        </a:rPr>
                        <a:t>Организационный</a:t>
                      </a: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indent="0">
                        <a:lnSpc>
                          <a:spcPts val="1248"/>
                        </a:lnSpc>
                      </a:pPr>
                      <a:r>
                        <a:rPr lang="ru" sz="1050">
                          <a:latin typeface="Times New Roman"/>
                        </a:rPr>
                        <a:t>Организует учащихся, настраивает их на работу.</a:t>
                      </a:r>
                    </a:p>
                    <a:p>
                      <a:pPr indent="0">
                        <a:lnSpc>
                          <a:spcPts val="1248"/>
                        </a:lnSpc>
                      </a:pPr>
                      <a:r>
                        <a:rPr lang="ru" sz="1100" b="1">
                          <a:solidFill>
                            <a:srgbClr val="C00000"/>
                          </a:solidFill>
                          <a:latin typeface="Times New Roman"/>
                        </a:rPr>
                        <a:t>Давайте вспомним о чём мы говорили на прошлом уроке?</a:t>
                      </a:r>
                    </a:p>
                    <a:p>
                      <a:pPr indent="0">
                        <a:lnSpc>
                          <a:spcPts val="1248"/>
                        </a:lnSpc>
                      </a:pPr>
                      <a:r>
                        <a:rPr lang="ru" sz="1100" b="1">
                          <a:solidFill>
                            <a:srgbClr val="C00000"/>
                          </a:solidFill>
                          <a:latin typeface="Times New Roman"/>
                        </a:rPr>
                        <a:t>Как вы думаете какая тема закончилась этим уроком ?</a:t>
                      </a:r>
                    </a:p>
                    <a:p>
                      <a:pPr indent="0">
                        <a:lnSpc>
                          <a:spcPts val="1248"/>
                        </a:lnSpc>
                      </a:pPr>
                      <a:r>
                        <a:rPr lang="ru" sz="1100" b="1">
                          <a:solidFill>
                            <a:srgbClr val="C00000"/>
                          </a:solidFill>
                          <a:latin typeface="Times New Roman"/>
                        </a:rPr>
                        <a:t>Как вы думаете какая проблема нашего урока которую можно связать с этой темой.</a:t>
                      </a:r>
                    </a:p>
                    <a:p>
                      <a:pPr indent="0">
                        <a:lnSpc>
                          <a:spcPts val="1248"/>
                        </a:lnSpc>
                      </a:pPr>
                      <a:r>
                        <a:rPr lang="ru" sz="1100" b="1">
                          <a:solidFill>
                            <a:srgbClr val="C00000"/>
                          </a:solidFill>
                          <a:latin typeface="Times New Roman"/>
                        </a:rPr>
                        <a:t>Как вы думаете какая цель нашего урока?</a:t>
                      </a:r>
                    </a:p>
                    <a:p>
                      <a:pPr indent="0">
                        <a:lnSpc>
                          <a:spcPts val="1248"/>
                        </a:lnSpc>
                      </a:pPr>
                      <a:r>
                        <a:rPr lang="ru" sz="1100" b="1">
                          <a:solidFill>
                            <a:srgbClr val="C00000"/>
                          </a:solidFill>
                          <a:latin typeface="Times New Roman"/>
                        </a:rPr>
                        <a:t>- </a:t>
                      </a:r>
                      <a:r>
                        <a:rPr lang="ru" sz="1100" b="1">
                          <a:latin typeface="Times New Roman"/>
                        </a:rPr>
                        <a:t>(2-3мин)</a:t>
                      </a: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136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>
                        <a:spcAft>
                          <a:spcPts val="1050"/>
                        </a:spcAft>
                      </a:pPr>
                      <a:r>
                        <a:rPr lang="ru" sz="1050">
                          <a:latin typeface="Times New Roman"/>
                        </a:rPr>
                        <a:t>Готовность к работе</a:t>
                      </a:r>
                    </a:p>
                    <a:p>
                      <a:pPr marR="457200" indent="0">
                        <a:lnSpc>
                          <a:spcPts val="1296"/>
                        </a:lnSpc>
                      </a:pPr>
                      <a:r>
                        <a:rPr lang="ru" sz="1050">
                          <a:latin typeface="Times New Roman"/>
                        </a:rPr>
                        <a:t>Вспоминают тему </a:t>
                      </a:r>
                      <a:r>
                        <a:rPr lang="ru" sz="1100" b="1">
                          <a:solidFill>
                            <a:srgbClr val="008000"/>
                          </a:solidFill>
                          <a:latin typeface="Times New Roman"/>
                        </a:rPr>
                        <a:t>Обучающиеся отвечают:</a:t>
                      </a:r>
                    </a:p>
                    <a:p>
                      <a:pPr indent="0">
                        <a:lnSpc>
                          <a:spcPts val="1296"/>
                        </a:lnSpc>
                      </a:pPr>
                      <a:r>
                        <a:rPr lang="ru" sz="1100" b="1">
                          <a:latin typeface="Times New Roman"/>
                        </a:rPr>
                        <a:t>-Тема: </a:t>
                      </a:r>
                      <a:r>
                        <a:rPr lang="ru" sz="1050">
                          <a:latin typeface="Times New Roman"/>
                        </a:rPr>
                        <a:t>Внесение множителя за знак корня. Вынесение множителя под знак корня.</a:t>
                      </a:r>
                    </a:p>
                    <a:p>
                      <a:pPr indent="0">
                        <a:lnSpc>
                          <a:spcPts val="1296"/>
                        </a:lnSpc>
                      </a:pPr>
                      <a:r>
                        <a:rPr lang="ru" sz="1100" b="1">
                          <a:solidFill>
                            <a:srgbClr val="008000"/>
                          </a:solidFill>
                          <a:latin typeface="Times New Roman"/>
                        </a:rPr>
                        <a:t>Формулируют проблемный вопрос (предположительный ответ / как обобщить полученные знания по теме) и цель урока</a:t>
                      </a:r>
                    </a:p>
                    <a:p>
                      <a:pPr indent="0">
                        <a:lnSpc>
                          <a:spcPts val="1296"/>
                        </a:lnSpc>
                      </a:pPr>
                      <a:r>
                        <a:rPr lang="ru" sz="1100" b="1">
                          <a:latin typeface="Times New Roman"/>
                        </a:rPr>
                        <a:t>(выполнять преобразования на:)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1050">
                          <a:latin typeface="Times New Roman"/>
                        </a:rPr>
                        <a:t>Готовность к работе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7640">
                <a:tc gridSpan="5">
                  <a:txBody>
                    <a:bodyPr/>
                    <a:lstStyle/>
                    <a:p>
                      <a:pPr indent="0"/>
                      <a:r>
                        <a:rPr lang="ru" sz="1050">
                          <a:latin typeface="Times New Roman"/>
                        </a:rPr>
                        <a:t>Проверка домашней работы Слайд№2 (1 -2мин)</a:t>
                      </a: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sz="8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8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8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8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847344">
                <a:tc>
                  <a:txBody>
                    <a:bodyPr/>
                    <a:lstStyle/>
                    <a:p>
                      <a:pPr indent="0"/>
                      <a:r>
                        <a:rPr lang="ru" sz="1050">
                          <a:latin typeface="Times New Roman"/>
                        </a:rPr>
                        <a:t>Актуализация знаний</a:t>
                      </a: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indent="0">
                        <a:lnSpc>
                          <a:spcPts val="1416"/>
                        </a:lnSpc>
                      </a:pPr>
                      <a:r>
                        <a:rPr lang="ru" sz="1100" b="1">
                          <a:latin typeface="Times New Roman"/>
                        </a:rPr>
                        <a:t>- Запишите в тетрадь дату и тему урока.</a:t>
                      </a:r>
                    </a:p>
                    <a:p>
                      <a:pPr indent="0">
                        <a:lnSpc>
                          <a:spcPts val="1272"/>
                        </a:lnSpc>
                      </a:pPr>
                      <a:r>
                        <a:rPr lang="ru" sz="1100" b="1">
                          <a:latin typeface="Times New Roman"/>
                        </a:rPr>
                        <a:t>Нам с вами ребята необходимо вспомнить теоретический материал по изученной теме.</a:t>
                      </a: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41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41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>
                        <a:spcAft>
                          <a:spcPts val="210"/>
                        </a:spcAft>
                      </a:pPr>
                      <a:r>
                        <a:rPr lang="ru" sz="1050" i="1">
                          <a:latin typeface="Times New Roman"/>
                        </a:rPr>
                        <a:t>Познавательные</a:t>
                      </a:r>
                    </a:p>
                    <a:p>
                      <a:pPr marL="304800" indent="0" algn="just">
                        <a:spcAft>
                          <a:spcPts val="210"/>
                        </a:spcAft>
                      </a:pPr>
                      <a:r>
                        <a:rPr lang="ru" sz="1050" i="1">
                          <a:latin typeface="Times New Roman"/>
                        </a:rPr>
                        <a:t>•</a:t>
                      </a:r>
                      <a:r>
                        <a:rPr lang="ru" sz="1050">
                          <a:latin typeface="Times New Roman"/>
                        </a:rPr>
                        <a:t>    Применение предметных знаний</a:t>
                      </a:r>
                    </a:p>
                    <a:p>
                      <a:pPr marL="533400" marR="444500" indent="-228600">
                        <a:lnSpc>
                          <a:spcPts val="1248"/>
                        </a:lnSpc>
                      </a:pPr>
                      <a:r>
                        <a:rPr lang="ru" sz="1050">
                          <a:latin typeface="Times New Roman"/>
                        </a:rPr>
                        <a:t>•    Поиск информаций для выполнения учебных знаний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7232" y="4971288"/>
            <a:ext cx="1786128" cy="20421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4224" y="5815584"/>
            <a:ext cx="1609344" cy="36880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127504" y="481584"/>
            <a:ext cx="2484120" cy="32308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272"/>
              </a:lnSpc>
            </a:pPr>
            <a:r>
              <a:rPr lang="ru" sz="1100" b="1">
                <a:latin typeface="Times New Roman"/>
              </a:rPr>
              <a:t>Давайте повторим основные понятия квадратного корня!.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136648" y="957072"/>
            <a:ext cx="2688336" cy="133807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248"/>
              </a:lnSpc>
            </a:pPr>
            <a:r>
              <a:rPr lang="ru" sz="1050" i="1">
                <a:solidFill>
                  <a:srgbClr val="632424"/>
                </a:solidFill>
                <a:latin typeface="Times New Roman"/>
              </a:rPr>
              <a:t>*Х*</a:t>
            </a:r>
            <a:r>
              <a:rPr lang="ru" sz="1100" b="1">
                <a:solidFill>
                  <a:srgbClr val="632424"/>
                </a:solidFill>
                <a:latin typeface="Times New Roman"/>
              </a:rPr>
              <a:t> Дайте определение арифме-♦♦♦ тического квадратного корня.</a:t>
            </a:r>
          </a:p>
          <a:p>
            <a:pPr indent="0">
              <a:lnSpc>
                <a:spcPts val="1248"/>
              </a:lnSpc>
            </a:pPr>
            <a:r>
              <a:rPr lang="ru" sz="1100" b="1">
                <a:solidFill>
                  <a:srgbClr val="632424"/>
                </a:solidFill>
                <a:latin typeface="Times New Roman"/>
              </a:rPr>
              <a:t>♦♦♦ При каких условий </a:t>
            </a:r>
            <a:r>
              <a:rPr lang="ru" sz="1050" i="1">
                <a:solidFill>
                  <a:srgbClr val="632424"/>
                </a:solidFill>
                <a:latin typeface="Times New Roman"/>
              </a:rPr>
              <a:t>л/а</a:t>
            </a:r>
            <a:r>
              <a:rPr lang="ru" sz="1100" b="1">
                <a:solidFill>
                  <a:srgbClr val="632424"/>
                </a:solidFill>
                <a:latin typeface="Times New Roman"/>
              </a:rPr>
              <a:t> имеет смысл? ♦♦♦ С какими основными свойствами корней познакомились? Перечислите эти свойства.</a:t>
            </a:r>
          </a:p>
          <a:p>
            <a:pPr indent="0">
              <a:lnSpc>
                <a:spcPts val="1248"/>
              </a:lnSpc>
            </a:pPr>
            <a:r>
              <a:rPr lang="ru" sz="1100" b="1">
                <a:solidFill>
                  <a:srgbClr val="632424"/>
                </a:solidFill>
                <a:latin typeface="Times New Roman"/>
              </a:rPr>
              <a:t>❖ Чему равен корень из квадрата числа</a:t>
            </a:r>
          </a:p>
          <a:p>
            <a:pPr marL="241300" indent="0"/>
            <a:r>
              <a:rPr lang="en-US" sz="1500">
                <a:solidFill>
                  <a:srgbClr val="632424"/>
                </a:solidFill>
                <a:latin typeface="Times New Roman"/>
              </a:rPr>
              <a:t>(Vi</a:t>
            </a:r>
            <a:r>
              <a:rPr lang="en-US" sz="1500" baseline="30000">
                <a:solidFill>
                  <a:srgbClr val="632424"/>
                </a:solidFill>
                <a:latin typeface="Times New Roman"/>
              </a:rPr>
              <a:t>1</a:t>
            </a:r>
            <a:r>
              <a:rPr lang="en-US" sz="1500">
                <a:solidFill>
                  <a:srgbClr val="632424"/>
                </a:solidFill>
                <a:latin typeface="Times New Roman"/>
              </a:rPr>
              <a:t>- </a:t>
            </a:r>
            <a:r>
              <a:rPr lang="ru" sz="1500">
                <a:solidFill>
                  <a:srgbClr val="632424"/>
                </a:solidFill>
                <a:latin typeface="Times New Roman"/>
              </a:rPr>
              <a:t>?).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127504" y="2292096"/>
            <a:ext cx="2688336" cy="23622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/>
            <a:r>
              <a:rPr lang="ru" sz="1050" i="1">
                <a:solidFill>
                  <a:srgbClr val="632424"/>
                </a:solidFill>
                <a:latin typeface="Times New Roman"/>
              </a:rPr>
              <a:t>*Х*</a:t>
            </a:r>
            <a:r>
              <a:rPr lang="ru" sz="1100" b="1">
                <a:solidFill>
                  <a:srgbClr val="632424"/>
                </a:solidFill>
                <a:latin typeface="Times New Roman"/>
              </a:rPr>
              <a:t> (Чему равен квадрат корня из числа /</a:t>
            </a:r>
          </a:p>
          <a:p>
            <a:pPr marL="254000" indent="0">
              <a:lnSpc>
                <a:spcPts val="1272"/>
              </a:lnSpc>
            </a:pPr>
            <a:r>
              <a:rPr lang="ru" sz="1100" b="1">
                <a:solidFill>
                  <a:srgbClr val="632424"/>
                </a:solidFill>
                <a:latin typeface="Times New Roman"/>
              </a:rPr>
              <a:t>(л/а)</a:t>
            </a:r>
            <a:r>
              <a:rPr lang="ru" sz="1100" b="1" baseline="30000">
                <a:solidFill>
                  <a:srgbClr val="632424"/>
                </a:solidFill>
                <a:latin typeface="Times New Roman"/>
              </a:rPr>
              <a:t>2</a:t>
            </a:r>
            <a:r>
              <a:rPr lang="ru" sz="1100" b="1">
                <a:solidFill>
                  <a:srgbClr val="632424"/>
                </a:solidFill>
                <a:latin typeface="Times New Roman"/>
              </a:rPr>
              <a:t>- ?)</a:t>
            </a:r>
          </a:p>
          <a:p>
            <a:pPr indent="0">
              <a:lnSpc>
                <a:spcPts val="1272"/>
              </a:lnSpc>
            </a:pPr>
            <a:r>
              <a:rPr lang="ru" sz="1100" b="1">
                <a:solidFill>
                  <a:srgbClr val="632424"/>
                </a:solidFill>
                <a:latin typeface="Times New Roman"/>
              </a:rPr>
              <a:t>♦♦♦ Какие способы преобразования выражений, содержащие квадратные корни вы знаете? (Змии)</a:t>
            </a:r>
          </a:p>
          <a:p>
            <a:pPr indent="0">
              <a:lnSpc>
                <a:spcPts val="1272"/>
              </a:lnSpc>
            </a:pPr>
            <a:r>
              <a:rPr lang="ru" sz="1100" b="1">
                <a:solidFill>
                  <a:srgbClr val="632424"/>
                </a:solidFill>
                <a:latin typeface="Times New Roman"/>
              </a:rPr>
              <a:t>-А теперь, давайте проверим письмено, как вы усвоили теоритический материал. -Для этого вы должны выполнить задания!</a:t>
            </a:r>
          </a:p>
          <a:p>
            <a:pPr indent="0">
              <a:lnSpc>
                <a:spcPts val="1272"/>
              </a:lnSpc>
            </a:pPr>
            <a:r>
              <a:rPr lang="ru" sz="1100" b="1">
                <a:solidFill>
                  <a:srgbClr val="632424"/>
                </a:solidFill>
                <a:latin typeface="Times New Roman"/>
              </a:rPr>
              <a:t>-На каждой парте для вас приготовлены карточки с заданиями!</a:t>
            </a:r>
          </a:p>
          <a:p>
            <a:pPr indent="0">
              <a:lnSpc>
                <a:spcPts val="1272"/>
              </a:lnSpc>
            </a:pPr>
            <a:r>
              <a:rPr lang="ru" sz="1100" b="1">
                <a:solidFill>
                  <a:srgbClr val="632424"/>
                </a:solidFill>
                <a:latin typeface="Times New Roman"/>
              </a:rPr>
              <a:t>-По моему сигналу начинаем решать!</a:t>
            </a:r>
          </a:p>
          <a:p>
            <a:pPr indent="0">
              <a:lnSpc>
                <a:spcPts val="1272"/>
              </a:lnSpc>
            </a:pPr>
            <a:r>
              <a:rPr lang="ru" sz="1050">
                <a:latin typeface="Times New Roman"/>
              </a:rPr>
              <a:t>Слайд№3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569464" y="4757928"/>
            <a:ext cx="1106424" cy="97536"/>
          </a:xfrm>
          <a:prstGeom prst="rect">
            <a:avLst/>
          </a:prstGeom>
          <a:solidFill>
            <a:srgbClr val="D2D3EB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400">
                <a:solidFill>
                  <a:srgbClr val="565658"/>
                </a:solidFill>
                <a:latin typeface="Arial"/>
              </a:rPr>
              <a:t>Выполните задания и расшифруйте слово.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43328" y="5160264"/>
            <a:ext cx="765048" cy="106680"/>
          </a:xfrm>
          <a:prstGeom prst="rect">
            <a:avLst/>
          </a:prstGeom>
          <a:solidFill>
            <a:srgbClr val="D2D3EB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400">
                <a:solidFill>
                  <a:srgbClr val="2D2E35"/>
                </a:solidFill>
                <a:latin typeface="Arial"/>
              </a:rPr>
              <a:t>Вычислите: </a:t>
            </a:r>
            <a:r>
              <a:rPr lang="en-US" sz="400">
                <a:solidFill>
                  <a:srgbClr val="2D2E35"/>
                </a:solidFill>
                <a:latin typeface="Arial"/>
              </a:rPr>
              <a:t>(2</a:t>
            </a:r>
            <a:r>
              <a:rPr lang="en-US" sz="400" baseline="-25000">
                <a:solidFill>
                  <a:srgbClr val="2D2E35"/>
                </a:solidFill>
                <a:latin typeface="Arial"/>
              </a:rPr>
              <a:t>V</a:t>
            </a:r>
            <a:r>
              <a:rPr lang="en-US" sz="400">
                <a:solidFill>
                  <a:srgbClr val="2D2E35"/>
                </a:solidFill>
                <a:latin typeface="Arial"/>
              </a:rPr>
              <a:t>' </a:t>
            </a:r>
            <a:r>
              <a:rPr lang="ru" sz="400">
                <a:solidFill>
                  <a:srgbClr val="2D2E35"/>
                </a:solidFill>
                <a:latin typeface="Arial"/>
              </a:rPr>
              <a:t>1. </a:t>
            </a:r>
            <a:r>
              <a:rPr lang="ru" sz="400">
                <a:solidFill>
                  <a:srgbClr val="565658"/>
                </a:solidFill>
                <a:latin typeface="Arial"/>
              </a:rPr>
              <a:t>»»* </a:t>
            </a:r>
            <a:r>
              <a:rPr lang="ru" sz="400">
                <a:latin typeface="Arial"/>
              </a:rPr>
              <a:t>• </a:t>
            </a:r>
            <a:r>
              <a:rPr lang="en-US" sz="400">
                <a:solidFill>
                  <a:srgbClr val="565658"/>
                </a:solidFill>
                <a:latin typeface="Arial"/>
              </a:rPr>
              <a:t>3(V7)</a:t>
            </a:r>
            <a:r>
              <a:rPr lang="en-US" sz="400" baseline="30000">
                <a:solidFill>
                  <a:srgbClr val="565658"/>
                </a:solidFill>
                <a:latin typeface="Arial"/>
              </a:rPr>
              <a:t>J</a:t>
            </a:r>
            <a:r>
              <a:rPr lang="en-US" sz="400">
                <a:solidFill>
                  <a:srgbClr val="565658"/>
                </a:solidFill>
                <a:latin typeface="Arial"/>
              </a:rPr>
              <a:t>-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231136" y="5312664"/>
            <a:ext cx="1408176" cy="515112"/>
          </a:xfrm>
          <a:prstGeom prst="rect">
            <a:avLst/>
          </a:prstGeom>
          <a:solidFill>
            <a:srgbClr val="D2D3EB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ts val="576"/>
              </a:lnSpc>
            </a:pPr>
            <a:r>
              <a:rPr lang="ru" sz="400">
                <a:solidFill>
                  <a:srgbClr val="2D2E35"/>
                </a:solidFill>
                <a:latin typeface="Arial"/>
              </a:rPr>
              <a:t>Представьте в виде квадрата некоторого выражения: </a:t>
            </a:r>
            <a:r>
              <a:rPr lang="ru" sz="400">
                <a:solidFill>
                  <a:srgbClr val="1A1823"/>
                </a:solidFill>
                <a:latin typeface="Arial"/>
              </a:rPr>
              <a:t>64 </a:t>
            </a:r>
            <a:r>
              <a:rPr lang="ru" sz="400">
                <a:solidFill>
                  <a:srgbClr val="2D2E35"/>
                </a:solidFill>
                <a:latin typeface="Arial"/>
              </a:rPr>
              <a:t>Какое выражение надо возвести в квадрат, чтобы подучить: 100х</a:t>
            </a:r>
            <a:r>
              <a:rPr lang="ru" sz="400" baseline="30000">
                <a:solidFill>
                  <a:srgbClr val="2D2E35"/>
                </a:solidFill>
                <a:latin typeface="Arial"/>
              </a:rPr>
              <a:t>2 </a:t>
            </a:r>
            <a:r>
              <a:rPr lang="ru" sz="400">
                <a:solidFill>
                  <a:srgbClr val="2D2E35"/>
                </a:solidFill>
                <a:latin typeface="Arial"/>
              </a:rPr>
              <a:t>16у*</a:t>
            </a:r>
          </a:p>
          <a:p>
            <a:pPr marR="368300" indent="0">
              <a:lnSpc>
                <a:spcPts val="936"/>
              </a:lnSpc>
            </a:pPr>
            <a:r>
              <a:rPr lang="ru" sz="400">
                <a:solidFill>
                  <a:srgbClr val="2D2E35"/>
                </a:solidFill>
                <a:latin typeface="Arial"/>
              </a:rPr>
              <a:t>Вынесите множитель под знак корня: </a:t>
            </a:r>
            <a:r>
              <a:rPr lang="en-US" sz="400" i="1">
                <a:solidFill>
                  <a:srgbClr val="2D2E35"/>
                </a:solidFill>
                <a:latin typeface="Times New Roman"/>
              </a:rPr>
              <a:t>-4Jy </a:t>
            </a:r>
            <a:r>
              <a:rPr lang="ru" sz="400">
                <a:solidFill>
                  <a:srgbClr val="2D2E35"/>
                </a:solidFill>
                <a:latin typeface="Arial"/>
              </a:rPr>
              <a:t>Вынесите множитель за знак корня: </a:t>
            </a:r>
            <a:r>
              <a:rPr lang="en-US" sz="400">
                <a:solidFill>
                  <a:srgbClr val="2D2E35"/>
                </a:solidFill>
                <a:latin typeface="Arial"/>
              </a:rPr>
              <a:t>v'§4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127504" y="6196584"/>
            <a:ext cx="2700528" cy="81076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1272"/>
              </a:lnSpc>
            </a:pPr>
            <a:r>
              <a:rPr lang="ru" sz="1050">
                <a:latin typeface="Times New Roman"/>
              </a:rPr>
              <a:t>(8 мин)</a:t>
            </a:r>
          </a:p>
          <a:p>
            <a:pPr indent="0">
              <a:lnSpc>
                <a:spcPts val="1272"/>
              </a:lnSpc>
            </a:pPr>
            <a:r>
              <a:rPr lang="ru" sz="1050">
                <a:latin typeface="Times New Roman"/>
              </a:rPr>
              <a:t>Ребята обмениваются карточками и проверяют задания(оценивают в тетрадях на</a:t>
            </a:r>
          </a:p>
          <a:p>
            <a:pPr indent="0" algn="just">
              <a:spcAft>
                <a:spcPts val="210"/>
              </a:spcAft>
            </a:pPr>
            <a:r>
              <a:rPr lang="ru" sz="1050">
                <a:latin typeface="Times New Roman"/>
              </a:rPr>
              <a:t>полях + ,    - .</a:t>
            </a:r>
          </a:p>
          <a:p>
            <a:pPr indent="0" algn="just"/>
            <a:r>
              <a:rPr lang="ru" sz="1050">
                <a:latin typeface="Times New Roman"/>
              </a:rPr>
              <a:t>Слайд№4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0992" y="4157472"/>
            <a:ext cx="438912" cy="16764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0960" y="963168"/>
            <a:ext cx="2090928" cy="97536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>
              <a:spcAft>
                <a:spcPts val="210"/>
              </a:spcAft>
            </a:pPr>
            <a:r>
              <a:rPr lang="en-US" sz="1100" b="1">
                <a:solidFill>
                  <a:srgbClr val="974706"/>
                </a:solidFill>
                <a:latin typeface="Times New Roman"/>
              </a:rPr>
              <a:t>1 </a:t>
            </a:r>
            <a:r>
              <a:rPr lang="ru" sz="1100" b="1">
                <a:solidFill>
                  <a:srgbClr val="974706"/>
                </a:solidFill>
                <a:latin typeface="Times New Roman"/>
              </a:rPr>
              <a:t>Л 1Шг1шйТМ11РГ1^ММ </a:t>
            </a:r>
            <a:r>
              <a:rPr lang="en-US" sz="1100" b="1">
                <a:solidFill>
                  <a:srgbClr val="974706"/>
                </a:solidFill>
                <a:latin typeface="Times New Roman"/>
              </a:rPr>
              <a:t>k'Rd </a:t>
            </a:r>
            <a:r>
              <a:rPr lang="ru" sz="1100" b="1">
                <a:solidFill>
                  <a:srgbClr val="974706"/>
                </a:solidFill>
                <a:latin typeface="Times New Roman"/>
              </a:rPr>
              <a:t>ппатн!,|]у]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8768" y="1127760"/>
            <a:ext cx="2066544" cy="40843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200"/>
              </a:lnSpc>
              <a:spcAft>
                <a:spcPts val="210"/>
              </a:spcAft>
            </a:pPr>
            <a:r>
              <a:rPr lang="ru" sz="1100" b="1">
                <a:solidFill>
                  <a:srgbClr val="974706"/>
                </a:solidFill>
                <a:latin typeface="Times New Roman"/>
              </a:rPr>
              <a:t>корнем из числа Я называется нАптпмпптрпкнпр число, квадрат который равен 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8768" y="1591056"/>
            <a:ext cx="2127504" cy="15240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 algn="just">
              <a:lnSpc>
                <a:spcPts val="1248"/>
              </a:lnSpc>
            </a:pPr>
            <a:r>
              <a:rPr lang="ru" sz="1100" b="1">
                <a:solidFill>
                  <a:srgbClr val="974706"/>
                </a:solidFill>
                <a:latin typeface="Times New Roman"/>
              </a:rPr>
              <a:t>2)</a:t>
            </a:r>
            <a:r>
              <a:rPr lang="ru" sz="1100" b="1">
                <a:latin typeface="Times New Roman"/>
              </a:rPr>
              <a:t> </a:t>
            </a:r>
            <a:r>
              <a:rPr lang="ru" sz="1100" b="1">
                <a:solidFill>
                  <a:srgbClr val="974706"/>
                </a:solidFill>
                <a:latin typeface="Times New Roman"/>
              </a:rPr>
              <a:t>-Имеет смысл при любом Я &gt;0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8768" y="1783080"/>
            <a:ext cx="2353056" cy="6096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248"/>
              </a:lnSpc>
            </a:pPr>
            <a:r>
              <a:rPr lang="ru" sz="1100" b="1">
                <a:solidFill>
                  <a:srgbClr val="974706"/>
                </a:solidFill>
                <a:latin typeface="Times New Roman"/>
              </a:rPr>
              <a:t>3)</a:t>
            </a:r>
            <a:r>
              <a:rPr lang="ru" sz="1100" b="1">
                <a:latin typeface="Times New Roman"/>
              </a:rPr>
              <a:t> </a:t>
            </a:r>
            <a:r>
              <a:rPr lang="ru" sz="1100" b="1">
                <a:solidFill>
                  <a:srgbClr val="974706"/>
                </a:solidFill>
                <a:latin typeface="Times New Roman"/>
              </a:rPr>
              <a:t>-</a:t>
            </a:r>
            <a:r>
              <a:rPr lang="ru" sz="1100" b="1" u="sng">
                <a:solidFill>
                  <a:srgbClr val="974706"/>
                </a:solidFill>
                <a:latin typeface="Times New Roman"/>
              </a:rPr>
              <a:t>Квадратный корень из произведения двух неотрицательных чисел</a:t>
            </a:r>
            <a:r>
              <a:rPr lang="ru" sz="1100" b="1">
                <a:solidFill>
                  <a:srgbClr val="974706"/>
                </a:solidFill>
                <a:latin typeface="Times New Roman"/>
              </a:rPr>
              <a:t> равен произведению квадратных корней из этих чисел: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8768" y="2426208"/>
            <a:ext cx="2462784" cy="74371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248"/>
              </a:lnSpc>
            </a:pPr>
            <a:r>
              <a:rPr lang="ru" sz="1100" b="1">
                <a:solidFill>
                  <a:srgbClr val="974706"/>
                </a:solidFill>
                <a:latin typeface="Times New Roman"/>
              </a:rPr>
              <a:t>4)    -</a:t>
            </a:r>
            <a:r>
              <a:rPr lang="ru" sz="1100" b="1" u="sng">
                <a:solidFill>
                  <a:srgbClr val="974706"/>
                </a:solidFill>
                <a:latin typeface="Times New Roman"/>
              </a:rPr>
              <a:t>Корень из дроби</a:t>
            </a:r>
            <a:r>
              <a:rPr lang="ru" sz="1100" b="1">
                <a:solidFill>
                  <a:srgbClr val="974706"/>
                </a:solidFill>
                <a:latin typeface="Times New Roman"/>
              </a:rPr>
              <a:t> , числитель который неотрицателен, а знаменатель положителен, равен корю из числителя, делённому на корень из знаменателя.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8768" y="3230880"/>
            <a:ext cx="2264664" cy="28651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248"/>
              </a:lnSpc>
            </a:pPr>
            <a:r>
              <a:rPr lang="ru" sz="1100" b="1">
                <a:solidFill>
                  <a:srgbClr val="974706"/>
                </a:solidFill>
                <a:latin typeface="Times New Roman"/>
              </a:rPr>
              <a:t>5)</a:t>
            </a:r>
            <a:r>
              <a:rPr lang="ru" sz="1100" b="1">
                <a:latin typeface="Times New Roman"/>
              </a:rPr>
              <a:t> </a:t>
            </a:r>
            <a:r>
              <a:rPr lang="ru" sz="1100" b="1">
                <a:solidFill>
                  <a:srgbClr val="974706"/>
                </a:solidFill>
                <a:latin typeface="Times New Roman"/>
              </a:rPr>
              <a:t>- </a:t>
            </a:r>
            <a:r>
              <a:rPr lang="ru" sz="1100" b="1" u="sng">
                <a:solidFill>
                  <a:srgbClr val="974706"/>
                </a:solidFill>
                <a:latin typeface="Times New Roman"/>
              </a:rPr>
              <a:t>Квадратный корень из квадрата числа</a:t>
            </a:r>
            <a:r>
              <a:rPr lang="ru" sz="1100" b="1">
                <a:solidFill>
                  <a:srgbClr val="974706"/>
                </a:solidFill>
                <a:latin typeface="Times New Roman"/>
              </a:rPr>
              <a:t>, равен модулю этого числа.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8768" y="3550920"/>
            <a:ext cx="2161032" cy="28651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248"/>
              </a:lnSpc>
              <a:spcAft>
                <a:spcPts val="630"/>
              </a:spcAft>
            </a:pPr>
            <a:r>
              <a:rPr lang="ru" sz="1100" b="1">
                <a:solidFill>
                  <a:srgbClr val="974706"/>
                </a:solidFill>
                <a:latin typeface="Times New Roman"/>
              </a:rPr>
              <a:t>6)</a:t>
            </a:r>
            <a:r>
              <a:rPr lang="ru" sz="1100" b="1">
                <a:latin typeface="Times New Roman"/>
              </a:rPr>
              <a:t> </a:t>
            </a:r>
            <a:r>
              <a:rPr lang="ru" sz="1100" b="1">
                <a:solidFill>
                  <a:srgbClr val="974706"/>
                </a:solidFill>
                <a:latin typeface="Times New Roman"/>
              </a:rPr>
              <a:t>- </a:t>
            </a:r>
            <a:r>
              <a:rPr lang="ru" sz="1100" b="1" u="sng">
                <a:solidFill>
                  <a:srgbClr val="974706"/>
                </a:solidFill>
                <a:latin typeface="Times New Roman"/>
              </a:rPr>
              <a:t>Квадратный корень из числа</a:t>
            </a:r>
            <a:r>
              <a:rPr lang="ru" sz="1100" b="1">
                <a:solidFill>
                  <a:srgbClr val="974706"/>
                </a:solidFill>
                <a:latin typeface="Times New Roman"/>
              </a:rPr>
              <a:t> в квадрате равен этому числу.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1816" y="4029456"/>
            <a:ext cx="594360" cy="115824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 algn="just">
              <a:spcAft>
                <a:spcPts val="630"/>
              </a:spcAft>
            </a:pPr>
            <a:r>
              <a:rPr lang="ru" sz="1050">
                <a:latin typeface="Times New Roman"/>
              </a:rPr>
              <a:t>Слайд №5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39496" y="4285488"/>
            <a:ext cx="1167384" cy="67056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>
              <a:spcAft>
                <a:spcPts val="210"/>
              </a:spcAft>
            </a:pPr>
            <a:r>
              <a:rPr lang="ru" sz="450">
                <a:solidFill>
                  <a:srgbClr val="2D2E35"/>
                </a:solidFill>
                <a:latin typeface="Arial"/>
              </a:rPr>
              <a:t>Выполните задания и расшифруйте слово.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24968" y="4434840"/>
            <a:ext cx="1709928" cy="17983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r">
              <a:lnSpc>
                <a:spcPts val="576"/>
              </a:lnSpc>
            </a:pPr>
            <a:r>
              <a:rPr lang="en-US" sz="450" b="1">
                <a:solidFill>
                  <a:srgbClr val="565658"/>
                </a:solidFill>
                <a:latin typeface="Times New Roman"/>
              </a:rPr>
              <a:t>IzT </a:t>
            </a:r>
            <a:r>
              <a:rPr lang="ru" sz="450" b="1">
                <a:solidFill>
                  <a:srgbClr val="565658"/>
                </a:solidFill>
                <a:latin typeface="Times New Roman"/>
              </a:rPr>
              <a:t>I 16 </a:t>
            </a:r>
            <a:r>
              <a:rPr lang="en-US" sz="450" b="1">
                <a:solidFill>
                  <a:srgbClr val="565658"/>
                </a:solidFill>
                <a:latin typeface="Times New Roman"/>
              </a:rPr>
              <a:t>fi </a:t>
            </a:r>
            <a:r>
              <a:rPr lang="ru" sz="450" b="1">
                <a:solidFill>
                  <a:srgbClr val="565658"/>
                </a:solidFill>
                <a:latin typeface="Times New Roman"/>
              </a:rPr>
              <a:t>_ </a:t>
            </a:r>
            <a:r>
              <a:rPr lang="en-US" sz="450" b="1">
                <a:solidFill>
                  <a:srgbClr val="1A1823"/>
                </a:solidFill>
                <a:latin typeface="Times New Roman"/>
              </a:rPr>
              <a:t>s </a:t>
            </a:r>
            <a:r>
              <a:rPr lang="ru" sz="450" b="1" baseline="30000">
                <a:latin typeface="Times New Roman"/>
              </a:rPr>
              <a:t>4</a:t>
            </a:r>
            <a:r>
              <a:rPr lang="ru" sz="450" b="1">
                <a:latin typeface="Times New Roman"/>
              </a:rPr>
              <a:t> </a:t>
            </a:r>
            <a:r>
              <a:rPr lang="en-US" sz="450" b="1">
                <a:solidFill>
                  <a:srgbClr val="1A1823"/>
                </a:solidFill>
                <a:latin typeface="Times New Roman"/>
              </a:rPr>
              <a:t>i </a:t>
            </a:r>
            <a:r>
              <a:rPr lang="ru" sz="450" b="1">
                <a:solidFill>
                  <a:srgbClr val="1A1823"/>
                </a:solidFill>
                <a:latin typeface="Times New Roman"/>
              </a:rPr>
              <a:t>_ </a:t>
            </a:r>
            <a:r>
              <a:rPr lang="en-US" sz="450" b="1">
                <a:solidFill>
                  <a:srgbClr val="565658"/>
                </a:solidFill>
                <a:latin typeface="Times New Roman"/>
              </a:rPr>
              <a:t>s </a:t>
            </a:r>
            <a:r>
              <a:rPr lang="ru" sz="450" b="1">
                <a:solidFill>
                  <a:srgbClr val="1A1823"/>
                </a:solidFill>
                <a:latin typeface="Times New Roman"/>
              </a:rPr>
              <a:t>1 1 _ </a:t>
            </a:r>
            <a:r>
              <a:rPr lang="ru" sz="450" b="1">
                <a:latin typeface="Times New Roman"/>
              </a:rPr>
              <a:t>5 1 </a:t>
            </a:r>
            <a:r>
              <a:rPr lang="en-US" sz="450" b="1">
                <a:latin typeface="Times New Roman"/>
              </a:rPr>
              <a:t>1_ </a:t>
            </a:r>
            <a:r>
              <a:rPr lang="en-US" sz="450" b="1">
                <a:solidFill>
                  <a:srgbClr val="2D2E35"/>
                </a:solidFill>
                <a:latin typeface="Times New Roman"/>
              </a:rPr>
              <a:t>5 z </a:t>
            </a:r>
            <a:r>
              <a:rPr lang="en-US" sz="450">
                <a:solidFill>
                  <a:srgbClr val="2D2E35"/>
                </a:solidFill>
                <a:latin typeface="Corbel"/>
              </a:rPr>
              <a:t>3</a:t>
            </a:r>
            <a:r>
              <a:rPr lang="en-US" sz="450" b="1">
                <a:solidFill>
                  <a:srgbClr val="2D2E35"/>
                </a:solidFill>
                <a:latin typeface="Times New Roman"/>
              </a:rPr>
              <a:t> </a:t>
            </a:r>
            <a:r>
              <a:rPr lang="en-US" sz="450">
                <a:solidFill>
                  <a:srgbClr val="2D2E35"/>
                </a:solidFill>
                <a:latin typeface="Corbel"/>
              </a:rPr>
              <a:t>4</a:t>
            </a:r>
            <a:r>
              <a:rPr lang="en-US" sz="450" b="1">
                <a:solidFill>
                  <a:srgbClr val="2D2E35"/>
                </a:solidFill>
                <a:latin typeface="Times New Roman"/>
              </a:rPr>
              <a:t> </a:t>
            </a:r>
            <a:r>
              <a:rPr lang="en-US" sz="450" b="1">
                <a:solidFill>
                  <a:srgbClr val="F90406"/>
                </a:solidFill>
                <a:latin typeface="Times New Roman"/>
              </a:rPr>
              <a:t>2 </a:t>
            </a:r>
            <a:r>
              <a:rPr lang="en-US" sz="450" b="1">
                <a:solidFill>
                  <a:srgbClr val="1A1823"/>
                </a:solidFill>
                <a:latin typeface="Times New Roman"/>
              </a:rPr>
              <a:t>^ </a:t>
            </a:r>
            <a:r>
              <a:rPr lang="en-US" sz="450" b="1">
                <a:solidFill>
                  <a:srgbClr val="2D2E35"/>
                </a:solidFill>
                <a:latin typeface="Times New Roman"/>
              </a:rPr>
              <a:t>I </a:t>
            </a:r>
            <a:r>
              <a:rPr lang="en-US" sz="450" b="1">
                <a:solidFill>
                  <a:srgbClr val="1A1823"/>
                </a:solidFill>
                <a:latin typeface="Times New Roman"/>
              </a:rPr>
              <a:t>36</a:t>
            </a:r>
            <a:r>
              <a:rPr lang="en-US" sz="450" b="1" baseline="30000">
                <a:solidFill>
                  <a:srgbClr val="1A1823"/>
                </a:solidFill>
                <a:latin typeface="Times New Roman"/>
              </a:rPr>
              <a:t>+</a:t>
            </a:r>
            <a:r>
              <a:rPr lang="en-US" sz="450" b="1">
                <a:solidFill>
                  <a:srgbClr val="1A1823"/>
                </a:solidFill>
                <a:latin typeface="Times New Roman"/>
              </a:rPr>
              <a:t> </a:t>
            </a:r>
            <a:r>
              <a:rPr lang="en-US" sz="450" b="1">
                <a:solidFill>
                  <a:srgbClr val="2D2E35"/>
                </a:solidFill>
                <a:latin typeface="Times New Roman"/>
              </a:rPr>
              <a:t>-J ITT </a:t>
            </a:r>
            <a:r>
              <a:rPr lang="ru" sz="400" i="1" spc="150">
                <a:solidFill>
                  <a:srgbClr val="2D2E35"/>
                </a:solidFill>
                <a:latin typeface="Times New Roman"/>
              </a:rPr>
              <a:t>^*~6*П1~6*3~2~6*3~2~6*6~</a:t>
            </a:r>
            <a:r>
              <a:rPr lang="ru" sz="450" b="1">
                <a:solidFill>
                  <a:srgbClr val="2D2E35"/>
                </a:solidFill>
                <a:latin typeface="Times New Roman"/>
              </a:rPr>
              <a:t> </a:t>
            </a:r>
            <a:r>
              <a:rPr lang="en-US" sz="450" b="1">
                <a:solidFill>
                  <a:srgbClr val="2D2E35"/>
                </a:solidFill>
                <a:latin typeface="Times New Roman"/>
              </a:rPr>
              <a:t>6 </a:t>
            </a:r>
            <a:r>
              <a:rPr lang="en-US" sz="450" b="1">
                <a:solidFill>
                  <a:srgbClr val="540F1E"/>
                </a:solidFill>
                <a:latin typeface="Times New Roman"/>
              </a:rPr>
              <a:t>~</a:t>
            </a:r>
            <a:r>
              <a:rPr lang="en-US" sz="450" b="1" baseline="30000">
                <a:solidFill>
                  <a:srgbClr val="540F1E"/>
                </a:solidFill>
                <a:latin typeface="Times New Roman"/>
              </a:rPr>
              <a:t>_</a:t>
            </a:r>
            <a:r>
              <a:rPr lang="en-US" sz="450" b="1">
                <a:solidFill>
                  <a:srgbClr val="540F1E"/>
                </a:solidFill>
                <a:latin typeface="Times New Roman"/>
              </a:rPr>
              <a:t>3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24968" y="4678680"/>
            <a:ext cx="1554480" cy="94488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 algn="just">
              <a:lnSpc>
                <a:spcPts val="936"/>
              </a:lnSpc>
            </a:pPr>
            <a:r>
              <a:rPr lang="en-US" sz="500" baseline="30000">
                <a:solidFill>
                  <a:srgbClr val="1A1823"/>
                </a:solidFill>
                <a:latin typeface="Times New Roman"/>
              </a:rPr>
              <a:t>2</a:t>
            </a:r>
            <a:r>
              <a:rPr lang="en-US" sz="500">
                <a:solidFill>
                  <a:srgbClr val="1A1823"/>
                </a:solidFill>
                <a:latin typeface="Times New Roman"/>
              </a:rPr>
              <a:t>    </a:t>
            </a:r>
            <a:r>
              <a:rPr lang="ru" sz="500">
                <a:solidFill>
                  <a:srgbClr val="1A1823"/>
                </a:solidFill>
                <a:latin typeface="Times New Roman"/>
              </a:rPr>
              <a:t>3(-/7)</a:t>
            </a:r>
            <a:r>
              <a:rPr lang="ru" sz="500" baseline="30000">
                <a:solidFill>
                  <a:srgbClr val="1A1823"/>
                </a:solidFill>
                <a:latin typeface="Times New Roman"/>
              </a:rPr>
              <a:t>г</a:t>
            </a:r>
            <a:r>
              <a:rPr lang="ru" sz="500">
                <a:solidFill>
                  <a:srgbClr val="1A1823"/>
                </a:solidFill>
                <a:latin typeface="Times New Roman"/>
              </a:rPr>
              <a:t>=( 2</a:t>
            </a:r>
            <a:r>
              <a:rPr lang="ru" sz="500" baseline="30000">
                <a:solidFill>
                  <a:srgbClr val="1A1823"/>
                </a:solidFill>
                <a:latin typeface="Times New Roman"/>
              </a:rPr>
              <a:t>г</a:t>
            </a:r>
            <a:r>
              <a:rPr lang="ru" sz="500">
                <a:solidFill>
                  <a:srgbClr val="1A1823"/>
                </a:solidFill>
                <a:latin typeface="Times New Roman"/>
              </a:rPr>
              <a:t>* </a:t>
            </a:r>
            <a:r>
              <a:rPr lang="en-US" sz="500">
                <a:solidFill>
                  <a:srgbClr val="2D2E35"/>
                </a:solidFill>
                <a:latin typeface="Times New Roman"/>
              </a:rPr>
              <a:t>(/lT5)</a:t>
            </a:r>
            <a:r>
              <a:rPr lang="en-US" sz="500" baseline="30000">
                <a:solidFill>
                  <a:srgbClr val="2D2E35"/>
                </a:solidFill>
                <a:latin typeface="Times New Roman"/>
              </a:rPr>
              <a:t>Z</a:t>
            </a:r>
            <a:r>
              <a:rPr lang="en-US" sz="500">
                <a:solidFill>
                  <a:srgbClr val="2D2E35"/>
                </a:solidFill>
                <a:latin typeface="Times New Roman"/>
              </a:rPr>
              <a:t>) </a:t>
            </a:r>
            <a:r>
              <a:rPr lang="en-US" sz="500">
                <a:solidFill>
                  <a:srgbClr val="1A1823"/>
                </a:solidFill>
                <a:latin typeface="Times New Roman"/>
              </a:rPr>
              <a:t>*(3*7)=4*1</a:t>
            </a:r>
            <a:r>
              <a:rPr lang="en-US" sz="500">
                <a:solidFill>
                  <a:srgbClr val="540F1E"/>
                </a:solidFill>
                <a:latin typeface="Times New Roman"/>
              </a:rPr>
              <a:t>,5*21=6*21=126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00584" y="4791456"/>
            <a:ext cx="1203960" cy="103632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>
              <a:lnSpc>
                <a:spcPts val="936"/>
              </a:lnSpc>
            </a:pPr>
            <a:r>
              <a:rPr lang="en-US" sz="400">
                <a:solidFill>
                  <a:srgbClr val="2D2E35"/>
                </a:solidFill>
                <a:latin typeface="Arial"/>
              </a:rPr>
              <a:t>[</a:t>
            </a:r>
            <a:r>
              <a:rPr lang="en-US" sz="400" baseline="30000">
                <a:solidFill>
                  <a:srgbClr val="2D2E35"/>
                </a:solidFill>
                <a:latin typeface="Arial"/>
              </a:rPr>
              <a:t>2 3</a:t>
            </a:r>
            <a:r>
              <a:rPr lang="en-US" sz="400">
                <a:solidFill>
                  <a:srgbClr val="2D2E35"/>
                </a:solidFill>
                <a:latin typeface="Arial"/>
              </a:rPr>
              <a:t> </a:t>
            </a:r>
            <a:r>
              <a:rPr lang="ru" sz="400">
                <a:solidFill>
                  <a:srgbClr val="1A1823"/>
                </a:solidFill>
                <a:latin typeface="Arial"/>
              </a:rPr>
              <a:t>,8л:)</a:t>
            </a:r>
            <a:r>
              <a:rPr lang="ru" sz="400" baseline="30000">
                <a:solidFill>
                  <a:srgbClr val="1A1823"/>
                </a:solidFill>
                <a:latin typeface="Arial"/>
              </a:rPr>
              <a:t>2</a:t>
            </a:r>
            <a:r>
              <a:rPr lang="ru" sz="400">
                <a:solidFill>
                  <a:srgbClr val="1A1823"/>
                </a:solidFill>
                <a:latin typeface="Arial"/>
              </a:rPr>
              <a:t> </a:t>
            </a:r>
            <a:r>
              <a:rPr lang="en-US" sz="400">
                <a:solidFill>
                  <a:srgbClr val="1A1823"/>
                </a:solidFill>
                <a:latin typeface="Arial"/>
              </a:rPr>
              <a:t>(8*x)</a:t>
            </a:r>
            <a:r>
              <a:rPr lang="en-US" sz="400" baseline="30000">
                <a:solidFill>
                  <a:srgbClr val="1A1823"/>
                </a:solidFill>
                <a:latin typeface="Arial"/>
              </a:rPr>
              <a:t>2</a:t>
            </a:r>
            <a:r>
              <a:rPr lang="en-US" sz="400">
                <a:solidFill>
                  <a:srgbClr val="1A1823"/>
                </a:solidFill>
                <a:latin typeface="Arial"/>
              </a:rPr>
              <a:t> </a:t>
            </a:r>
            <a:r>
              <a:rPr lang="en-US" sz="400">
                <a:latin typeface="Arial"/>
              </a:rPr>
              <a:t>■ 8</a:t>
            </a:r>
            <a:r>
              <a:rPr lang="en-US" sz="400" baseline="30000">
                <a:latin typeface="Arial"/>
              </a:rPr>
              <a:t>2</a:t>
            </a:r>
            <a:r>
              <a:rPr lang="en-US" sz="400">
                <a:latin typeface="Arial"/>
              </a:rPr>
              <a:t>* </a:t>
            </a:r>
            <a:r>
              <a:rPr lang="en-US" sz="400">
                <a:solidFill>
                  <a:srgbClr val="1A1823"/>
                </a:solidFill>
                <a:latin typeface="Arial"/>
              </a:rPr>
              <a:t>x</a:t>
            </a:r>
            <a:r>
              <a:rPr lang="en-US" sz="400" baseline="30000">
                <a:solidFill>
                  <a:srgbClr val="1A1823"/>
                </a:solidFill>
                <a:latin typeface="Arial"/>
              </a:rPr>
              <a:t>2</a:t>
            </a:r>
            <a:r>
              <a:rPr lang="en-US" sz="400">
                <a:solidFill>
                  <a:srgbClr val="1A1823"/>
                </a:solidFill>
                <a:latin typeface="Arial"/>
              </a:rPr>
              <a:t> </a:t>
            </a:r>
            <a:r>
              <a:rPr lang="en-US" sz="400">
                <a:latin typeface="Arial"/>
              </a:rPr>
              <a:t>=64«x</a:t>
            </a:r>
            <a:r>
              <a:rPr lang="en-US" sz="400" baseline="30000">
                <a:latin typeface="Arial"/>
              </a:rPr>
              <a:t>2</a:t>
            </a:r>
            <a:r>
              <a:rPr lang="en-US" sz="400">
                <a:latin typeface="Arial"/>
              </a:rPr>
              <a:t>= </a:t>
            </a:r>
            <a:r>
              <a:rPr lang="en-US" sz="400">
                <a:solidFill>
                  <a:srgbClr val="F90406"/>
                </a:solidFill>
                <a:latin typeface="Arial"/>
              </a:rPr>
              <a:t>64x</a:t>
            </a:r>
            <a:r>
              <a:rPr lang="en-US" sz="400" baseline="30000">
                <a:solidFill>
                  <a:srgbClr val="F90406"/>
                </a:solidFill>
                <a:latin typeface="Arial"/>
              </a:rPr>
              <a:t>2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09728" y="4931664"/>
            <a:ext cx="1411224" cy="1981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-139700">
              <a:lnSpc>
                <a:spcPts val="792"/>
              </a:lnSpc>
            </a:pPr>
            <a:r>
              <a:rPr lang="en-US" sz="450" b="1">
                <a:solidFill>
                  <a:srgbClr val="565658"/>
                </a:solidFill>
                <a:latin typeface="Times New Roman"/>
              </a:rPr>
              <a:t>I</a:t>
            </a:r>
            <a:r>
              <a:rPr lang="en-US" sz="450" b="1" baseline="30000">
                <a:solidFill>
                  <a:srgbClr val="565658"/>
                </a:solidFill>
                <a:latin typeface="Times New Roman"/>
              </a:rPr>
              <a:t>4 5 6</a:t>
            </a:r>
            <a:r>
              <a:rPr lang="en-US" sz="450" b="1">
                <a:solidFill>
                  <a:srgbClr val="565658"/>
                </a:solidFill>
                <a:latin typeface="Times New Roman"/>
              </a:rPr>
              <a:t> </a:t>
            </a:r>
            <a:r>
              <a:rPr lang="en-US" sz="450" b="1">
                <a:solidFill>
                  <a:srgbClr val="1A1823"/>
                </a:solidFill>
                <a:latin typeface="Times New Roman"/>
              </a:rPr>
              <a:t>lOx </a:t>
            </a:r>
            <a:r>
              <a:rPr lang="en-US" sz="450" b="1">
                <a:latin typeface="Times New Roman"/>
              </a:rPr>
              <a:t>&gt;</a:t>
            </a:r>
            <a:r>
              <a:rPr lang="en-US" sz="450" b="1" baseline="30000">
                <a:latin typeface="Times New Roman"/>
              </a:rPr>
              <a:t>2</a:t>
            </a:r>
            <a:r>
              <a:rPr lang="en-US" sz="450" b="1">
                <a:latin typeface="Times New Roman"/>
              </a:rPr>
              <a:t>_ </a:t>
            </a:r>
            <a:r>
              <a:rPr lang="en-US" sz="450" b="1" u="sng">
                <a:solidFill>
                  <a:srgbClr val="1A1823"/>
                </a:solidFill>
                <a:latin typeface="Times New Roman"/>
              </a:rPr>
              <a:t>(10x)</a:t>
            </a:r>
            <a:r>
              <a:rPr lang="en-US" sz="450" b="1" u="sng" baseline="30000">
                <a:solidFill>
                  <a:srgbClr val="1A1823"/>
                </a:solidFill>
                <a:latin typeface="Times New Roman"/>
              </a:rPr>
              <a:t>z</a:t>
            </a:r>
            <a:r>
              <a:rPr lang="en-US" sz="450" b="1">
                <a:solidFill>
                  <a:srgbClr val="1A1823"/>
                </a:solidFill>
                <a:latin typeface="Times New Roman"/>
              </a:rPr>
              <a:t> </a:t>
            </a:r>
            <a:r>
              <a:rPr lang="en-US" sz="450" b="1">
                <a:latin typeface="Times New Roman"/>
              </a:rPr>
              <a:t>_(10^!_100^ _ </a:t>
            </a:r>
            <a:r>
              <a:rPr lang="en-US" sz="450">
                <a:solidFill>
                  <a:srgbClr val="DB2638"/>
                </a:solidFill>
                <a:latin typeface="Corbel"/>
              </a:rPr>
              <a:t>100^2 </a:t>
            </a:r>
            <a:r>
              <a:rPr lang="en-US" sz="400">
                <a:solidFill>
                  <a:srgbClr val="1A1823"/>
                </a:solidFill>
                <a:latin typeface="Arial"/>
              </a:rPr>
              <a:t>' </a:t>
            </a:r>
            <a:r>
              <a:rPr lang="ru" sz="550" i="1">
                <a:solidFill>
                  <a:srgbClr val="1A1823"/>
                </a:solidFill>
                <a:latin typeface="Times New Roman"/>
              </a:rPr>
              <a:t>*У</a:t>
            </a:r>
            <a:r>
              <a:rPr lang="ru" sz="550" i="1" baseline="30000">
                <a:solidFill>
                  <a:srgbClr val="1A1823"/>
                </a:solidFill>
                <a:latin typeface="Times New Roman"/>
              </a:rPr>
              <a:t>2</a:t>
            </a:r>
            <a:r>
              <a:rPr lang="ru" sz="400">
                <a:solidFill>
                  <a:srgbClr val="1A1823"/>
                </a:solidFill>
                <a:latin typeface="Arial"/>
              </a:rPr>
              <a:t>    </a:t>
            </a:r>
            <a:r>
              <a:rPr lang="ru" sz="400">
                <a:solidFill>
                  <a:srgbClr val="2D2E35"/>
                </a:solidFill>
                <a:latin typeface="Arial"/>
              </a:rPr>
              <a:t>(</a:t>
            </a:r>
            <a:r>
              <a:rPr lang="ru" sz="400" baseline="30000">
                <a:solidFill>
                  <a:srgbClr val="2D2E35"/>
                </a:solidFill>
                <a:latin typeface="Arial"/>
              </a:rPr>
              <a:t>4</a:t>
            </a:r>
            <a:r>
              <a:rPr lang="ru" sz="400">
                <a:solidFill>
                  <a:srgbClr val="2D2E35"/>
                </a:solidFill>
                <a:latin typeface="Arial"/>
              </a:rPr>
              <a:t>У)</a:t>
            </a:r>
            <a:r>
              <a:rPr lang="ru" sz="400" baseline="30000">
                <a:solidFill>
                  <a:srgbClr val="2D2E35"/>
                </a:solidFill>
                <a:latin typeface="Arial"/>
              </a:rPr>
              <a:t>2</a:t>
            </a:r>
            <a:r>
              <a:rPr lang="ru" sz="400">
                <a:solidFill>
                  <a:srgbClr val="2D2E35"/>
                </a:solidFill>
                <a:latin typeface="Arial"/>
              </a:rPr>
              <a:t>    </a:t>
            </a:r>
            <a:r>
              <a:rPr lang="ru" sz="400">
                <a:solidFill>
                  <a:srgbClr val="1A1823"/>
                </a:solidFill>
                <a:latin typeface="Arial"/>
              </a:rPr>
              <a:t>(</a:t>
            </a:r>
            <a:r>
              <a:rPr lang="ru" sz="400" baseline="30000">
                <a:solidFill>
                  <a:srgbClr val="1A1823"/>
                </a:solidFill>
                <a:latin typeface="Arial"/>
              </a:rPr>
              <a:t>4</a:t>
            </a:r>
            <a:r>
              <a:rPr lang="ru" sz="400">
                <a:solidFill>
                  <a:srgbClr val="1A1823"/>
                </a:solidFill>
                <a:latin typeface="Arial"/>
              </a:rPr>
              <a:t>*У)</a:t>
            </a:r>
            <a:r>
              <a:rPr lang="ru" sz="400" baseline="30000">
                <a:solidFill>
                  <a:srgbClr val="1A1823"/>
                </a:solidFill>
                <a:latin typeface="Arial"/>
              </a:rPr>
              <a:t>2</a:t>
            </a:r>
            <a:r>
              <a:rPr lang="ru" sz="400">
                <a:solidFill>
                  <a:srgbClr val="1A1823"/>
                </a:solidFill>
                <a:latin typeface="Arial"/>
              </a:rPr>
              <a:t> </a:t>
            </a:r>
            <a:r>
              <a:rPr lang="en-US" sz="400">
                <a:solidFill>
                  <a:srgbClr val="1A1823"/>
                </a:solidFill>
                <a:latin typeface="Arial"/>
              </a:rPr>
              <a:t>16-y*    </a:t>
            </a:r>
            <a:r>
              <a:rPr lang="en-US" sz="400">
                <a:solidFill>
                  <a:srgbClr val="DB2638"/>
                </a:solidFill>
                <a:latin typeface="Arial"/>
              </a:rPr>
              <a:t>16y</a:t>
            </a:r>
            <a:r>
              <a:rPr lang="en-US" sz="400" baseline="30000">
                <a:solidFill>
                  <a:srgbClr val="DB2638"/>
                </a:solidFill>
                <a:latin typeface="Arial"/>
              </a:rPr>
              <a:t>4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34112" y="5141976"/>
            <a:ext cx="743712" cy="9144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 algn="just"/>
            <a:r>
              <a:rPr lang="en-US" sz="450" spc="-100" baseline="30000">
                <a:solidFill>
                  <a:srgbClr val="2D2E35"/>
                </a:solidFill>
                <a:latin typeface="Arial"/>
              </a:rPr>
              <a:t>5</a:t>
            </a:r>
            <a:r>
              <a:rPr lang="en-US" sz="450">
                <a:solidFill>
                  <a:srgbClr val="2D2E35"/>
                </a:solidFill>
                <a:latin typeface="Arial"/>
              </a:rPr>
              <a:t>    </a:t>
            </a:r>
            <a:r>
              <a:rPr lang="en-US" sz="450">
                <a:solidFill>
                  <a:srgbClr val="1A1823"/>
                </a:solidFill>
                <a:latin typeface="Arial"/>
              </a:rPr>
              <a:t>- </a:t>
            </a:r>
            <a:r>
              <a:rPr lang="en-US" sz="450" baseline="30000">
                <a:solidFill>
                  <a:srgbClr val="565658"/>
                </a:solidFill>
                <a:latin typeface="Arial"/>
              </a:rPr>
              <a:t>4</a:t>
            </a:r>
            <a:r>
              <a:rPr lang="en-US" sz="450">
                <a:solidFill>
                  <a:srgbClr val="565658"/>
                </a:solidFill>
                <a:latin typeface="Arial"/>
              </a:rPr>
              <a:t>vT </a:t>
            </a:r>
            <a:r>
              <a:rPr lang="en-US" sz="450" baseline="30000">
                <a:solidFill>
                  <a:srgbClr val="565658"/>
                </a:solidFill>
                <a:latin typeface="Arial"/>
              </a:rPr>
              <a:t>=</a:t>
            </a:r>
            <a:r>
              <a:rPr lang="en-US" sz="450">
                <a:solidFill>
                  <a:srgbClr val="565658"/>
                </a:solidFill>
                <a:latin typeface="Arial"/>
              </a:rPr>
              <a:t> </a:t>
            </a:r>
            <a:r>
              <a:rPr lang="en-US" sz="450">
                <a:solidFill>
                  <a:srgbClr val="2D2E35"/>
                </a:solidFill>
                <a:latin typeface="Arial"/>
              </a:rPr>
              <a:t>V</a:t>
            </a:r>
            <a:r>
              <a:rPr lang="en-US" sz="450" spc="-100" baseline="30000">
                <a:solidFill>
                  <a:srgbClr val="2D2E35"/>
                </a:solidFill>
                <a:latin typeface="Arial"/>
              </a:rPr>
              <a:t>16</a:t>
            </a:r>
            <a:r>
              <a:rPr lang="en-US" sz="450">
                <a:solidFill>
                  <a:srgbClr val="2D2E35"/>
                </a:solidFill>
                <a:latin typeface="Arial"/>
              </a:rPr>
              <a:t> </a:t>
            </a:r>
            <a:r>
              <a:rPr lang="en-US" sz="450">
                <a:solidFill>
                  <a:srgbClr val="1A1823"/>
                </a:solidFill>
                <a:latin typeface="Arial"/>
              </a:rPr>
              <a:t>* </a:t>
            </a:r>
            <a:r>
              <a:rPr lang="ru" sz="450" i="1">
                <a:solidFill>
                  <a:srgbClr val="565658"/>
                </a:solidFill>
                <a:latin typeface="Arial"/>
              </a:rPr>
              <a:t>У</a:t>
            </a:r>
            <a:r>
              <a:rPr lang="ru" sz="450">
                <a:solidFill>
                  <a:srgbClr val="565658"/>
                </a:solidFill>
                <a:latin typeface="Arial"/>
              </a:rPr>
              <a:t> </a:t>
            </a:r>
            <a:r>
              <a:rPr lang="en-US" sz="450">
                <a:latin typeface="Arial"/>
              </a:rPr>
              <a:t>= - </a:t>
            </a:r>
            <a:r>
              <a:rPr lang="en-US" sz="450">
                <a:solidFill>
                  <a:srgbClr val="F1616A"/>
                </a:solidFill>
                <a:latin typeface="Arial"/>
              </a:rPr>
              <a:t>&gt;/W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34112" y="5266944"/>
            <a:ext cx="932688" cy="57912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 algn="just"/>
            <a:r>
              <a:rPr lang="en-US" sz="400">
                <a:solidFill>
                  <a:srgbClr val="1A1823"/>
                </a:solidFill>
                <a:latin typeface="Arial"/>
              </a:rPr>
              <a:t>6    </a:t>
            </a:r>
            <a:r>
              <a:rPr lang="en-US" sz="400" i="1">
                <a:solidFill>
                  <a:srgbClr val="565658"/>
                </a:solidFill>
                <a:latin typeface="Times New Roman"/>
              </a:rPr>
              <a:t>-jm</a:t>
            </a:r>
            <a:r>
              <a:rPr lang="en-US" sz="400">
                <a:solidFill>
                  <a:srgbClr val="565658"/>
                </a:solidFill>
                <a:latin typeface="Arial"/>
              </a:rPr>
              <a:t> = </a:t>
            </a:r>
            <a:r>
              <a:rPr lang="ru" sz="400">
                <a:solidFill>
                  <a:srgbClr val="1A1823"/>
                </a:solidFill>
                <a:latin typeface="Arial"/>
              </a:rPr>
              <a:t>У4» </a:t>
            </a:r>
            <a:r>
              <a:rPr lang="en-US" sz="600">
                <a:solidFill>
                  <a:srgbClr val="1A1823"/>
                </a:solidFill>
                <a:latin typeface="Corbel"/>
              </a:rPr>
              <a:t>21</a:t>
            </a:r>
            <a:r>
              <a:rPr lang="en-US" sz="400">
                <a:solidFill>
                  <a:srgbClr val="1A1823"/>
                </a:solidFill>
                <a:latin typeface="Arial"/>
              </a:rPr>
              <a:t> = V4 </a:t>
            </a:r>
            <a:r>
              <a:rPr lang="en-US" sz="400">
                <a:latin typeface="Arial"/>
              </a:rPr>
              <a:t>• </a:t>
            </a:r>
            <a:r>
              <a:rPr lang="en-US" sz="400">
                <a:solidFill>
                  <a:srgbClr val="565658"/>
                </a:solidFill>
                <a:latin typeface="Arial"/>
              </a:rPr>
              <a:t>VH = </a:t>
            </a:r>
            <a:r>
              <a:rPr lang="en-US" sz="600">
                <a:solidFill>
                  <a:srgbClr val="DB2638"/>
                </a:solidFill>
                <a:latin typeface="Corbel"/>
              </a:rPr>
              <a:t>2</a:t>
            </a:r>
            <a:r>
              <a:rPr lang="en-US" sz="400">
                <a:solidFill>
                  <a:srgbClr val="DB2638"/>
                </a:solidFill>
                <a:latin typeface="Arial"/>
              </a:rPr>
              <a:t>V</a:t>
            </a:r>
            <a:r>
              <a:rPr lang="en-US" sz="600">
                <a:solidFill>
                  <a:srgbClr val="DB2638"/>
                </a:solidFill>
                <a:latin typeface="Corbel"/>
              </a:rPr>
              <a:t>2</a:t>
            </a:r>
            <a:r>
              <a:rPr lang="en-US" sz="400">
                <a:solidFill>
                  <a:srgbClr val="DB2638"/>
                </a:solidFill>
                <a:latin typeface="Arial"/>
              </a:rPr>
              <a:t>I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7432" y="6013704"/>
            <a:ext cx="2115312" cy="46939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248"/>
              </a:lnSpc>
            </a:pPr>
            <a:r>
              <a:rPr lang="ru" sz="1050">
                <a:latin typeface="Times New Roman"/>
              </a:rPr>
              <a:t>Учащиеся сверяют свои решения с ответами</a:t>
            </a:r>
          </a:p>
          <a:p>
            <a:pPr indent="0">
              <a:lnSpc>
                <a:spcPts val="1248"/>
              </a:lnSpc>
            </a:pPr>
            <a:r>
              <a:rPr lang="ru" sz="1050">
                <a:latin typeface="Times New Roman"/>
              </a:rPr>
              <a:t>В таблице на слайде.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648712" y="478536"/>
            <a:ext cx="2535936" cy="178612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272"/>
              </a:lnSpc>
            </a:pPr>
            <a:r>
              <a:rPr lang="ru" sz="1050" i="1" u="sng">
                <a:latin typeface="Times New Roman"/>
              </a:rPr>
              <a:t>Коммуникативные</a:t>
            </a:r>
          </a:p>
          <a:p>
            <a:pPr marL="482600" indent="-215900">
              <a:lnSpc>
                <a:spcPts val="1272"/>
              </a:lnSpc>
            </a:pPr>
            <a:r>
              <a:rPr lang="ru" sz="1050">
                <a:latin typeface="Times New Roman"/>
              </a:rPr>
              <a:t>•    Учитывать разные мнения и стремиться к координации различных позиций в сотрудничестве</a:t>
            </a:r>
          </a:p>
          <a:p>
            <a:pPr indent="0">
              <a:lnSpc>
                <a:spcPts val="1272"/>
              </a:lnSpc>
            </a:pPr>
            <a:r>
              <a:rPr lang="ru" sz="1050" i="1" u="sng">
                <a:latin typeface="Times New Roman"/>
              </a:rPr>
              <a:t>Регулятивные</a:t>
            </a:r>
          </a:p>
          <a:p>
            <a:pPr marL="482600" indent="-215900">
              <a:lnSpc>
                <a:spcPts val="1272"/>
              </a:lnSpc>
            </a:pPr>
            <a:r>
              <a:rPr lang="ru" sz="1050">
                <a:latin typeface="Times New Roman"/>
              </a:rPr>
              <a:t>•    Учитывать правило в планирование и контроле способа решения</a:t>
            </a:r>
          </a:p>
          <a:p>
            <a:pPr marL="482600" indent="-215900">
              <a:lnSpc>
                <a:spcPts val="1296"/>
              </a:lnSpc>
            </a:pPr>
            <a:r>
              <a:rPr lang="ru" sz="1050">
                <a:latin typeface="Times New Roman"/>
              </a:rPr>
              <a:t>•    Выполнение учебного знания в соответствие с целью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33600" y="457200"/>
          <a:ext cx="2246376" cy="1679448"/>
        </p:xfrm>
        <a:graphic>
          <a:graphicData uri="http://schemas.openxmlformats.org/drawingml/2006/table">
            <a:tbl>
              <a:tblPr/>
              <a:tblGrid>
                <a:gridCol w="1844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768">
                <a:tc gridSpan="2">
                  <a:txBody>
                    <a:bodyPr/>
                    <a:lstStyle/>
                    <a:p>
                      <a:endParaRPr sz="300"/>
                    </a:p>
                  </a:txBody>
                  <a:tcPr marL="0" marR="0" marT="0" marB="0">
                    <a:solidFill>
                      <a:srgbClr val="D4E9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sz="3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marL="495300" indent="0">
                        <a:spcAft>
                          <a:spcPts val="630"/>
                        </a:spcAft>
                      </a:pPr>
                      <a:r>
                        <a:rPr lang="ru" sz="400">
                          <a:solidFill>
                            <a:srgbClr val="565658"/>
                          </a:solidFill>
                          <a:latin typeface="Arial"/>
                        </a:rPr>
                        <a:t>Выполните задания и расшифруйте слово.</a:t>
                      </a:r>
                    </a:p>
                    <a:p>
                      <a:pPr indent="0" algn="r">
                        <a:lnSpc>
                          <a:spcPts val="312"/>
                        </a:lnSpc>
                      </a:pPr>
                      <a:r>
                        <a:rPr lang="ru" sz="400" i="1">
                          <a:solidFill>
                            <a:srgbClr val="2D2E35"/>
                          </a:solidFill>
                          <a:latin typeface="Times New Roman"/>
                        </a:rPr>
                        <a:t>[Г5</a:t>
                      </a:r>
                      <a:r>
                        <a:rPr lang="ru" sz="400" i="1" baseline="-25000">
                          <a:solidFill>
                            <a:srgbClr val="2D2E35"/>
                          </a:solidFill>
                          <a:latin typeface="Times New Roman"/>
                        </a:rPr>
                        <a:t>Л</a:t>
                      </a:r>
                      <a:r>
                        <a:rPr lang="ru" sz="400">
                          <a:solidFill>
                            <a:srgbClr val="2D2E35"/>
                          </a:solidFill>
                          <a:latin typeface="Arial"/>
                        </a:rPr>
                        <a:t> </a:t>
                      </a:r>
                      <a:r>
                        <a:rPr lang="ru" sz="450">
                          <a:solidFill>
                            <a:srgbClr val="565658"/>
                          </a:solidFill>
                          <a:latin typeface="Times New Roman"/>
                        </a:rPr>
                        <a:t>/1? (I </a:t>
                      </a:r>
                      <a:r>
                        <a:rPr lang="ru" sz="450">
                          <a:solidFill>
                            <a:srgbClr val="2D2E35"/>
                          </a:solidFill>
                          <a:latin typeface="Times New Roman"/>
                        </a:rPr>
                        <a:t>2 </a:t>
                      </a:r>
                      <a:r>
                        <a:rPr lang="ru" sz="400">
                          <a:solidFill>
                            <a:srgbClr val="2D2E35"/>
                          </a:solidFill>
                          <a:latin typeface="Arial"/>
                        </a:rPr>
                        <a:t>Найдите значение выражения / —</a:t>
                      </a:r>
                      <a:r>
                        <a:rPr lang="ru" sz="400">
                          <a:latin typeface="Arial"/>
                        </a:rPr>
                        <a:t>+ / — - </a:t>
                      </a:r>
                      <a:r>
                        <a:rPr lang="ru" sz="450">
                          <a:latin typeface="Times New Roman"/>
                        </a:rPr>
                        <a:t>1 </a:t>
                      </a:r>
                      <a:r>
                        <a:rPr lang="ru" sz="400">
                          <a:solidFill>
                            <a:srgbClr val="2D2E35"/>
                          </a:solidFill>
                          <a:latin typeface="Arial"/>
                        </a:rPr>
                        <a:t>^</a:t>
                      </a:r>
                    </a:p>
                  </a:txBody>
                  <a:tcPr marL="0" marR="0" marT="0" marB="0" anchor="b">
                    <a:solidFill>
                      <a:srgbClr val="D4E9FB"/>
                    </a:solidFill>
                  </a:tcPr>
                </a:tc>
                <a:tc>
                  <a:txBody>
                    <a:bodyPr/>
                    <a:lstStyle/>
                    <a:p>
                      <a:endParaRPr sz="2100"/>
                    </a:p>
                  </a:txBody>
                  <a:tcPr marL="0" marR="0" marT="0" marB="0">
                    <a:solidFill>
                      <a:srgbClr val="D4E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0208">
                <a:tc>
                  <a:txBody>
                    <a:bodyPr/>
                    <a:lstStyle/>
                    <a:p>
                      <a:pPr marL="127000" indent="0"/>
                      <a:r>
                        <a:rPr lang="ru" sz="400">
                          <a:solidFill>
                            <a:srgbClr val="2D2E35"/>
                          </a:solidFill>
                          <a:latin typeface="Arial"/>
                        </a:rPr>
                        <a:t>Вычислите: </a:t>
                      </a:r>
                      <a:r>
                        <a:rPr lang="en-US" sz="450">
                          <a:solidFill>
                            <a:srgbClr val="2D2E35"/>
                          </a:solidFill>
                          <a:latin typeface="Times New Roman"/>
                        </a:rPr>
                        <a:t>(2/Ts)*» 3(V7)</a:t>
                      </a:r>
                      <a:r>
                        <a:rPr lang="en-US" sz="450" baseline="30000">
                          <a:solidFill>
                            <a:srgbClr val="2D2E35"/>
                          </a:solidFill>
                          <a:latin typeface="Times New Roman"/>
                        </a:rPr>
                        <a:t>Z</a:t>
                      </a:r>
                      <a:r>
                        <a:rPr lang="en-US" sz="450">
                          <a:solidFill>
                            <a:srgbClr val="2D2E35"/>
                          </a:solidFill>
                          <a:latin typeface="Times New Roman"/>
                        </a:rPr>
                        <a:t>* </a:t>
                      </a:r>
                      <a:r>
                        <a:rPr lang="ru" sz="450">
                          <a:solidFill>
                            <a:srgbClr val="2D2E35"/>
                          </a:solidFill>
                          <a:latin typeface="Times New Roman"/>
                        </a:rPr>
                        <a:t>126</a:t>
                      </a:r>
                    </a:p>
                  </a:txBody>
                  <a:tcPr marL="0" marR="0" marT="0" marB="0" anchor="b">
                    <a:solidFill>
                      <a:srgbClr val="D2D3EB"/>
                    </a:solidFill>
                  </a:tcPr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450">
                          <a:latin typeface="Times New Roman"/>
                        </a:rPr>
                        <a:t>р </a:t>
                      </a:r>
                      <a:r>
                        <a:rPr lang="ru" sz="400" i="1">
                          <a:solidFill>
                            <a:srgbClr val="9FB595"/>
                          </a:solidFill>
                          <a:latin typeface="Times New Roman"/>
                        </a:rPr>
                        <a:t>у</a:t>
                      </a:r>
                    </a:p>
                  </a:txBody>
                  <a:tcPr marL="0" marR="0" marT="0" marB="0" anchor="b">
                    <a:solidFill>
                      <a:srgbClr val="D4E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127000" indent="0">
                        <a:lnSpc>
                          <a:spcPts val="624"/>
                        </a:lnSpc>
                      </a:pPr>
                      <a:r>
                        <a:rPr lang="ru" sz="400">
                          <a:solidFill>
                            <a:srgbClr val="2D2E35"/>
                          </a:solidFill>
                          <a:latin typeface="Arial"/>
                        </a:rPr>
                        <a:t>Представьте в виде квадрата некоторого выражения: </a:t>
                      </a:r>
                      <a:r>
                        <a:rPr lang="ru" sz="400">
                          <a:latin typeface="Arial"/>
                        </a:rPr>
                        <a:t>64Х</a:t>
                      </a:r>
                      <a:r>
                        <a:rPr lang="ru" sz="400" baseline="30000">
                          <a:latin typeface="Arial"/>
                        </a:rPr>
                        <a:t>2</a:t>
                      </a:r>
                      <a:r>
                        <a:rPr lang="ru" sz="400">
                          <a:latin typeface="Arial"/>
                        </a:rPr>
                        <a:t> </a:t>
                      </a:r>
                      <a:r>
                        <a:rPr lang="en-US" sz="400">
                          <a:solidFill>
                            <a:srgbClr val="2D2E35"/>
                          </a:solidFill>
                          <a:latin typeface="Arial"/>
                        </a:rPr>
                        <a:t>g</a:t>
                      </a:r>
                      <a:r>
                        <a:rPr lang="en-US" sz="400" baseline="-25000">
                          <a:solidFill>
                            <a:srgbClr val="2D2E35"/>
                          </a:solidFill>
                          <a:latin typeface="Arial"/>
                        </a:rPr>
                        <a:t>x </a:t>
                      </a:r>
                      <a:r>
                        <a:rPr lang="ru" sz="400">
                          <a:solidFill>
                            <a:srgbClr val="2D2E35"/>
                          </a:solidFill>
                          <a:latin typeface="Arial"/>
                        </a:rPr>
                        <a:t>Какое выражение надо возвести в квадрат, чтобы _ получить: ЮОх</a:t>
                      </a:r>
                      <a:r>
                        <a:rPr lang="ru" sz="400" baseline="30000">
                          <a:solidFill>
                            <a:srgbClr val="2D2E35"/>
                          </a:solidFill>
                          <a:latin typeface="Arial"/>
                        </a:rPr>
                        <a:t>2</a:t>
                      </a:r>
                    </a:p>
                    <a:p>
                      <a:pPr indent="0" algn="r"/>
                      <a:r>
                        <a:rPr lang="ru" sz="1000" i="1" spc="-50" baseline="30000">
                          <a:solidFill>
                            <a:srgbClr val="2D2E35"/>
                          </a:solidFill>
                          <a:latin typeface="Arial"/>
                        </a:rPr>
                        <a:t>,у</a:t>
                      </a:r>
                    </a:p>
                  </a:txBody>
                  <a:tcPr marL="0" marR="0" marT="0" marB="0" anchor="b">
                    <a:solidFill>
                      <a:srgbClr val="D2D3EB"/>
                    </a:solidFill>
                  </a:tcPr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1000" spc="-100">
                          <a:latin typeface="Arial"/>
                        </a:rPr>
                        <a:t>I</a:t>
                      </a:r>
                    </a:p>
                  </a:txBody>
                  <a:tcPr marL="0" marR="0" marT="0" marB="0" anchor="b">
                    <a:solidFill>
                      <a:srgbClr val="D4E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4112">
                <a:tc>
                  <a:txBody>
                    <a:bodyPr/>
                    <a:lstStyle/>
                    <a:p>
                      <a:pPr marL="127000" indent="0"/>
                      <a:r>
                        <a:rPr lang="ru" sz="400">
                          <a:solidFill>
                            <a:srgbClr val="2D2E35"/>
                          </a:solidFill>
                          <a:latin typeface="Arial"/>
                        </a:rPr>
                        <a:t>Вынесите множитель под знак корня: - 4</a:t>
                      </a:r>
                      <a:r>
                        <a:rPr lang="en-US" sz="400" baseline="-25000">
                          <a:solidFill>
                            <a:srgbClr val="565658"/>
                          </a:solidFill>
                          <a:latin typeface="Arial"/>
                        </a:rPr>
                        <a:t>v</a:t>
                      </a:r>
                      <a:r>
                        <a:rPr lang="en-US" sz="400">
                          <a:solidFill>
                            <a:srgbClr val="565658"/>
                          </a:solidFill>
                          <a:latin typeface="Arial"/>
                        </a:rPr>
                        <a:t> </a:t>
                      </a:r>
                      <a:r>
                        <a:rPr lang="ru" sz="400">
                          <a:solidFill>
                            <a:srgbClr val="565658"/>
                          </a:solidFill>
                          <a:latin typeface="Arial"/>
                        </a:rPr>
                        <a:t>у </a:t>
                      </a:r>
                      <a:r>
                        <a:rPr lang="ru" sz="400">
                          <a:solidFill>
                            <a:srgbClr val="2D2E35"/>
                          </a:solidFill>
                          <a:latin typeface="Arial"/>
                        </a:rPr>
                        <a:t>. </a:t>
                      </a:r>
                      <a:r>
                        <a:rPr lang="en-US" sz="400" i="1">
                          <a:solidFill>
                            <a:srgbClr val="2D2E35"/>
                          </a:solidFill>
                          <a:latin typeface="Times New Roman"/>
                        </a:rPr>
                        <a:t>J~i6}</a:t>
                      </a:r>
                    </a:p>
                  </a:txBody>
                  <a:tcPr marL="0" marR="0" marT="0" marB="0">
                    <a:solidFill>
                      <a:srgbClr val="E9EBF2"/>
                    </a:solidFill>
                  </a:tcPr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450">
                          <a:latin typeface="Times New Roman"/>
                        </a:rPr>
                        <a:t>Д </a:t>
                      </a:r>
                      <a:r>
                        <a:rPr lang="ru" sz="400">
                          <a:solidFill>
                            <a:srgbClr val="9FB595"/>
                          </a:solidFill>
                          <a:latin typeface="Arial"/>
                        </a:rPr>
                        <a:t>&gt;</a:t>
                      </a:r>
                    </a:p>
                  </a:txBody>
                  <a:tcPr marL="0" marR="0" marT="0" marB="0">
                    <a:solidFill>
                      <a:srgbClr val="D4E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6784">
                <a:tc>
                  <a:txBody>
                    <a:bodyPr/>
                    <a:lstStyle/>
                    <a:p>
                      <a:pPr marL="127000" indent="0"/>
                      <a:r>
                        <a:rPr lang="ru" sz="400">
                          <a:solidFill>
                            <a:srgbClr val="2D2E35"/>
                          </a:solidFill>
                          <a:latin typeface="Arial"/>
                        </a:rPr>
                        <a:t>Вынесите множитель за знак корня: </a:t>
                      </a:r>
                      <a:r>
                        <a:rPr lang="ru" sz="400" i="1">
                          <a:solidFill>
                            <a:srgbClr val="565658"/>
                          </a:solidFill>
                          <a:latin typeface="Times New Roman"/>
                        </a:rPr>
                        <a:t>Л?</a:t>
                      </a:r>
                    </a:p>
                    <a:p>
                      <a:pPr indent="0" algn="r"/>
                      <a:r>
                        <a:rPr lang="ru" sz="400">
                          <a:solidFill>
                            <a:srgbClr val="2D2E35"/>
                          </a:solidFill>
                          <a:latin typeface="Arial"/>
                        </a:rPr>
                        <a:t>2л/21</a:t>
                      </a:r>
                    </a:p>
                  </a:txBody>
                  <a:tcPr marL="0" marR="0" marT="0" marB="0">
                    <a:solidFill>
                      <a:srgbClr val="D2D3EB"/>
                    </a:solidFill>
                  </a:tcPr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400" baseline="30000">
                          <a:latin typeface="Arial"/>
                        </a:rPr>
                        <a:t>и</a:t>
                      </a:r>
                      <a:r>
                        <a:rPr lang="ru" sz="400">
                          <a:latin typeface="Arial"/>
                        </a:rPr>
                        <a:t>"&gt;</a:t>
                      </a:r>
                    </a:p>
                  </a:txBody>
                  <a:tcPr marL="0" marR="0" marT="0" marB="0">
                    <a:solidFill>
                      <a:srgbClr val="D4E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336">
                <a:tc gridSpan="2">
                  <a:txBody>
                    <a:bodyPr/>
                    <a:lstStyle/>
                    <a:p>
                      <a:endParaRPr sz="19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19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127504" y="2154936"/>
            <a:ext cx="2490216" cy="96621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248"/>
              </a:lnSpc>
            </a:pPr>
            <a:r>
              <a:rPr lang="ru" sz="1100" b="1">
                <a:solidFill>
                  <a:srgbClr val="632424"/>
                </a:solidFill>
                <a:latin typeface="Times New Roman"/>
              </a:rPr>
              <a:t>Обратите внимание на наши задания. Скажите пожалуйста кроме свойств корней, с какими ещё сво-ми чисел вы работали?</a:t>
            </a:r>
          </a:p>
          <a:p>
            <a:pPr indent="0">
              <a:lnSpc>
                <a:spcPts val="1248"/>
              </a:lnSpc>
            </a:pPr>
            <a:r>
              <a:rPr lang="ru" sz="1100" b="1">
                <a:solidFill>
                  <a:srgbClr val="632424"/>
                </a:solidFill>
                <a:latin typeface="Times New Roman"/>
              </a:rPr>
              <a:t>Какие свойства степени применили? Озвучьте устно!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36648" y="3261360"/>
          <a:ext cx="2231136" cy="1575816"/>
        </p:xfrm>
        <a:graphic>
          <a:graphicData uri="http://schemas.openxmlformats.org/drawingml/2006/table">
            <a:tbl>
              <a:tblPr/>
              <a:tblGrid>
                <a:gridCol w="435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98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94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59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9392">
                <a:tc rowSpan="2">
                  <a:txBody>
                    <a:bodyPr/>
                    <a:lstStyle/>
                    <a:p>
                      <a:pPr marL="114300" indent="0"/>
                      <a:r>
                        <a:rPr lang="en-US" sz="1000" i="1" spc="-50">
                          <a:solidFill>
                            <a:srgbClr val="565658"/>
                          </a:solidFill>
                          <a:latin typeface="Arial"/>
                        </a:rPr>
                        <a:t>Q</a:t>
                      </a:r>
                    </a:p>
                    <a:p>
                      <a:pPr marL="114300" indent="0" algn="just">
                        <a:lnSpc>
                          <a:spcPts val="456"/>
                        </a:lnSpc>
                      </a:pPr>
                      <a:r>
                        <a:rPr lang="ru" sz="400">
                          <a:solidFill>
                            <a:srgbClr val="565658"/>
                          </a:solidFill>
                          <a:latin typeface="Arial"/>
                        </a:rPr>
                        <a:t>Г видо Г ран | кривых этот | прекрасным глаз правил они пре доп фигуры до</a:t>
                      </a:r>
                    </a:p>
                    <a:p>
                      <a:pPr marL="114300" indent="0" algn="just"/>
                      <a:r>
                        <a:rPr lang="ru" sz="400">
                          <a:solidFill>
                            <a:srgbClr val="565658"/>
                          </a:solidFill>
                          <a:latin typeface="Arial"/>
                        </a:rPr>
                        <a:t>Г рэнди иэу^</a:t>
                      </a:r>
                    </a:p>
                    <a:p>
                      <a:pPr indent="0"/>
                      <a:r>
                        <a:rPr lang="ru" sz="1000" i="1" spc="-50">
                          <a:solidFill>
                            <a:srgbClr val="B3ADAD"/>
                          </a:solidFill>
                          <a:latin typeface="Arial"/>
                        </a:rPr>
                        <a:t>ы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5600" indent="0"/>
                      <a:r>
                        <a:rPr lang="en-US" sz="1000" i="1" spc="-50">
                          <a:solidFill>
                            <a:srgbClr val="B3ADAD"/>
                          </a:solidFill>
                          <a:latin typeface="Arial"/>
                        </a:rPr>
                        <a:t>i</a:t>
                      </a:r>
                    </a:p>
                  </a:txBody>
                  <a:tcPr marL="0" marR="0" marT="0" marB="0">
                    <a:solidFill>
                      <a:srgbClr val="D4E9FB"/>
                    </a:solidFill>
                  </a:tcPr>
                </a:tc>
                <a:tc>
                  <a:txBody>
                    <a:bodyPr/>
                    <a:lstStyle/>
                    <a:p>
                      <a:endParaRPr sz="23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2300"/>
                    </a:p>
                  </a:txBody>
                  <a:tcPr marL="0" marR="0" marT="0" marB="0">
                    <a:solidFill>
                      <a:srgbClr val="D4E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6424">
                <a:tc vMerge="1">
                  <a:txBody>
                    <a:bodyPr/>
                    <a:lstStyle/>
                    <a:p>
                      <a:endParaRPr sz="53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ts val="456"/>
                        </a:lnSpc>
                        <a:spcAft>
                          <a:spcPts val="210"/>
                        </a:spcAft>
                      </a:pPr>
                      <a:r>
                        <a:rPr lang="ru" sz="400">
                          <a:solidFill>
                            <a:srgbClr val="565658"/>
                          </a:solidFill>
                          <a:latin typeface="Arial"/>
                        </a:rPr>
                        <a:t>ни (1671-1742) — ит геометра напопне и растениями, кото ьными и плавными зедепены математи их пор создаются в</a:t>
                      </a:r>
                    </a:p>
                    <a:p>
                      <a:pPr indent="0" algn="just">
                        <a:spcAft>
                          <a:spcPts val="630"/>
                        </a:spcAft>
                      </a:pPr>
                      <a:r>
                        <a:rPr lang="ru" sz="400">
                          <a:solidFill>
                            <a:srgbClr val="565658"/>
                          </a:solidFill>
                          <a:latin typeface="Arial"/>
                        </a:rPr>
                        <a:t>ал так называемые</a:t>
                      </a:r>
                    </a:p>
                    <a:p>
                      <a:pPr indent="0"/>
                      <a:r>
                        <a:rPr lang="en-US" sz="1000" spc="-100">
                          <a:solidFill>
                            <a:srgbClr val="8E8385"/>
                          </a:solidFill>
                          <a:latin typeface="Arial"/>
                        </a:rPr>
                        <a:t>S' </a:t>
                      </a:r>
                      <a:r>
                        <a:rPr lang="ru" sz="1150">
                          <a:solidFill>
                            <a:srgbClr val="8E8385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ts val="456"/>
                        </a:lnSpc>
                        <a:spcAft>
                          <a:spcPts val="210"/>
                        </a:spcAft>
                      </a:pPr>
                      <a:r>
                        <a:rPr lang="ru" sz="400">
                          <a:solidFill>
                            <a:srgbClr val="565658"/>
                          </a:solidFill>
                          <a:latin typeface="Arial"/>
                        </a:rPr>
                        <a:t>альянский математи прекрасными розам эые известны всем. </a:t>
                      </a:r>
                      <a:r>
                        <a:rPr lang="ru" sz="400" i="1">
                          <a:solidFill>
                            <a:srgbClr val="565658"/>
                          </a:solidFill>
                          <a:latin typeface="Times New Roman"/>
                        </a:rPr>
                        <a:t>пиниями</a:t>
                      </a:r>
                      <a:r>
                        <a:rPr lang="ru" sz="400">
                          <a:solidFill>
                            <a:srgbClr val="565658"/>
                          </a:solidFill>
                          <a:latin typeface="Arial"/>
                        </a:rPr>
                        <a:t> Но их очерт ческими зависимости семи, кто любит мате</a:t>
                      </a:r>
                    </a:p>
                    <a:p>
                      <a:pPr indent="0"/>
                      <a:r>
                        <a:rPr lang="ru" sz="400">
                          <a:solidFill>
                            <a:srgbClr val="565658"/>
                          </a:solidFill>
                          <a:latin typeface="Arial"/>
                        </a:rPr>
                        <a:t>лепестковые кривые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r"/>
                      <a:r>
                        <a:rPr lang="ru" sz="1100" b="1">
                          <a:solidFill>
                            <a:srgbClr val="B3ADAD"/>
                          </a:solidFill>
                          <a:latin typeface="Times New Roman"/>
                        </a:rPr>
                        <a:t>—</a:t>
                      </a:r>
                      <a:r>
                        <a:rPr lang="ru" sz="1100" b="1">
                          <a:solidFill>
                            <a:srgbClr val="565658"/>
                          </a:solidFill>
                          <a:latin typeface="Times New Roman"/>
                        </a:rPr>
                        <a:t>ч</a:t>
                      </a:r>
                    </a:p>
                    <a:p>
                      <a:pPr marR="101600" indent="0">
                        <a:lnSpc>
                          <a:spcPts val="456"/>
                        </a:lnSpc>
                        <a:spcAft>
                          <a:spcPts val="420"/>
                        </a:spcAft>
                      </a:pPr>
                      <a:r>
                        <a:rPr lang="ru" sz="400">
                          <a:solidFill>
                            <a:srgbClr val="565658"/>
                          </a:solidFill>
                          <a:latin typeface="Arial"/>
                        </a:rPr>
                        <a:t>. Удивительный мир и. Нет. вовсе не теми озы Г видо Г ранди радуют ания не каприз природы: ми. Эти прекрасные</a:t>
                      </a:r>
                    </a:p>
                    <a:p>
                      <a:pPr indent="0"/>
                      <a:r>
                        <a:rPr lang="ru" sz="400">
                          <a:solidFill>
                            <a:srgbClr val="565658"/>
                          </a:solidFill>
                          <a:latin typeface="Arial"/>
                        </a:rPr>
                        <a:t>напоминающие цветки.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130552" y="4849368"/>
            <a:ext cx="475488" cy="161544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>
              <a:spcAft>
                <a:spcPts val="1260"/>
              </a:spcAft>
            </a:pPr>
            <a:r>
              <a:rPr lang="ru" sz="1100" b="1">
                <a:latin typeface="Times New Roman"/>
              </a:rPr>
              <a:t>(1 мин)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124456" y="5202936"/>
            <a:ext cx="2731008" cy="176479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spcBef>
                <a:spcPts val="1260"/>
              </a:spcBef>
            </a:pPr>
            <a:r>
              <a:rPr lang="ru" sz="1100" b="1">
                <a:latin typeface="Times New Roman"/>
              </a:rPr>
              <a:t>Слайд№4</a:t>
            </a:r>
          </a:p>
          <a:p>
            <a:pPr indent="0"/>
            <a:r>
              <a:rPr lang="ru" sz="1050">
                <a:latin typeface="Times New Roman"/>
              </a:rPr>
              <a:t>№416 (б) ст. 99</a:t>
            </a:r>
          </a:p>
          <a:p>
            <a:pPr indent="0">
              <a:lnSpc>
                <a:spcPts val="1272"/>
              </a:lnSpc>
              <a:spcAft>
                <a:spcPts val="840"/>
              </a:spcAft>
            </a:pPr>
            <a:r>
              <a:rPr lang="ru" sz="1050">
                <a:latin typeface="Times New Roman"/>
              </a:rPr>
              <a:t>Учащиеся выполняют работу в тетрадях, а один ученик вызывается к доске, четыре ученика (выполняют дополнительно №41б(б) </a:t>
            </a:r>
            <a:r>
              <a:rPr lang="ru" sz="1100" b="1">
                <a:solidFill>
                  <a:srgbClr val="632424"/>
                </a:solidFill>
                <a:latin typeface="Times New Roman"/>
              </a:rPr>
              <a:t>-Кто желает прочитать условие задания? -Что нам нужно сделать?</a:t>
            </a:r>
          </a:p>
          <a:p>
            <a:pPr indent="0">
              <a:lnSpc>
                <a:spcPts val="1248"/>
              </a:lnSpc>
            </a:pPr>
            <a:r>
              <a:rPr lang="ru" sz="1050">
                <a:latin typeface="Times New Roman"/>
              </a:rPr>
              <a:t>После выполнения задания на экран высвечиваются правильные ответы (4-5мин)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432" y="1923288"/>
            <a:ext cx="2514600" cy="111556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248"/>
              </a:lnSpc>
            </a:pPr>
            <a:r>
              <a:rPr lang="ru" sz="1050">
                <a:latin typeface="Times New Roman"/>
              </a:rPr>
              <a:t>Учащиеся отвечают на поставленные вопросы.</a:t>
            </a:r>
          </a:p>
          <a:p>
            <a:pPr indent="0">
              <a:lnSpc>
                <a:spcPts val="1248"/>
              </a:lnSpc>
            </a:pPr>
            <a:r>
              <a:rPr lang="ru" sz="1100" b="1">
                <a:latin typeface="Times New Roman"/>
              </a:rPr>
              <a:t>Со свойствами степени с натуральным показателем как:</a:t>
            </a:r>
          </a:p>
          <a:p>
            <a:pPr indent="0">
              <a:lnSpc>
                <a:spcPts val="1248"/>
              </a:lnSpc>
            </a:pPr>
            <a:r>
              <a:rPr lang="ru" sz="1100" b="1">
                <a:solidFill>
                  <a:srgbClr val="974706"/>
                </a:solidFill>
                <a:latin typeface="Times New Roman"/>
              </a:rPr>
              <a:t>-Возведения в степень произведения. -Возведения в степень деления. -Возведения степени в степень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0480" y="5507736"/>
            <a:ext cx="2249424" cy="113690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1272"/>
              </a:lnSpc>
            </a:pPr>
            <a:r>
              <a:rPr lang="ru" sz="1100" b="1" u="sng">
                <a:solidFill>
                  <a:srgbClr val="39471C"/>
                </a:solidFill>
                <a:latin typeface="Times New Roman"/>
              </a:rPr>
              <a:t>Ответы:</a:t>
            </a:r>
          </a:p>
          <a:p>
            <a:pPr indent="0" algn="just">
              <a:lnSpc>
                <a:spcPts val="1272"/>
              </a:lnSpc>
            </a:pPr>
            <a:r>
              <a:rPr lang="ru" sz="1100" b="1">
                <a:solidFill>
                  <a:srgbClr val="39471C"/>
                </a:solidFill>
                <a:latin typeface="Times New Roman"/>
              </a:rPr>
              <a:t>—1* * Вынес(ла) числа , стоящие за знаком корня, под знак корня.</a:t>
            </a:r>
          </a:p>
          <a:p>
            <a:pPr indent="0" algn="just">
              <a:lnSpc>
                <a:spcPts val="1272"/>
              </a:lnSpc>
            </a:pPr>
            <a:r>
              <a:rPr lang="ru" sz="1100" b="1">
                <a:solidFill>
                  <a:srgbClr val="39471C"/>
                </a:solidFill>
                <a:latin typeface="Times New Roman"/>
              </a:rPr>
              <a:t>2* Сравнил(а) числа, стоящие под знаком корня.</a:t>
            </a:r>
          </a:p>
          <a:p>
            <a:pPr indent="0" algn="just">
              <a:lnSpc>
                <a:spcPts val="1272"/>
              </a:lnSpc>
            </a:pPr>
            <a:r>
              <a:rPr lang="ru" sz="1100" b="1">
                <a:solidFill>
                  <a:srgbClr val="39471C"/>
                </a:solidFill>
                <a:latin typeface="Times New Roman"/>
              </a:rPr>
              <a:t>3* Чем больше число, тем больше значение корня этого числа.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651760" y="5620512"/>
            <a:ext cx="2478024" cy="9448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spcAft>
                <a:spcPts val="210"/>
              </a:spcAft>
            </a:pPr>
            <a:r>
              <a:rPr lang="ru" sz="1050" i="1" u="sng">
                <a:latin typeface="Times New Roman"/>
              </a:rPr>
              <a:t>Познавательные</a:t>
            </a:r>
          </a:p>
          <a:p>
            <a:pPr marL="482600" indent="-228600" algn="just">
              <a:lnSpc>
                <a:spcPts val="1248"/>
              </a:lnSpc>
            </a:pPr>
            <a:r>
              <a:rPr lang="ru" sz="1050">
                <a:latin typeface="Times New Roman"/>
              </a:rPr>
              <a:t>•    Осуществление выбора наиболее эффективных способов решения примера;</a:t>
            </a:r>
          </a:p>
          <a:p>
            <a:pPr marL="482600" indent="-228600" algn="just">
              <a:spcAft>
                <a:spcPts val="210"/>
              </a:spcAft>
            </a:pPr>
            <a:r>
              <a:rPr lang="ru" sz="1050">
                <a:latin typeface="Times New Roman"/>
              </a:rPr>
              <a:t>•    Сообщения понятий.</a:t>
            </a:r>
          </a:p>
          <a:p>
            <a:pPr indent="0"/>
            <a:r>
              <a:rPr lang="ru" sz="1050" i="1" u="sng">
                <a:latin typeface="Times New Roman"/>
              </a:rPr>
              <a:t>Коммуникативные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651760" y="6629400"/>
            <a:ext cx="2478024" cy="3048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82600" indent="-228600">
              <a:lnSpc>
                <a:spcPts val="1248"/>
              </a:lnSpc>
            </a:pPr>
            <a:r>
              <a:rPr lang="ru" sz="1050">
                <a:latin typeface="Times New Roman"/>
              </a:rPr>
              <a:t>•    Осуществлять индивидуальный контроль;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7384" y="463296"/>
            <a:ext cx="2356104" cy="156362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7384" y="3550920"/>
            <a:ext cx="2505456" cy="145084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7384" y="5157216"/>
            <a:ext cx="2468880" cy="160324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127504" y="481584"/>
            <a:ext cx="2395728" cy="48158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1248"/>
              </a:lnSpc>
            </a:pPr>
            <a:r>
              <a:rPr lang="ru" sz="1100" b="1" u="sng">
                <a:solidFill>
                  <a:srgbClr val="632424"/>
                </a:solidFill>
                <a:latin typeface="Times New Roman"/>
              </a:rPr>
              <a:t>Вопросы:</a:t>
            </a:r>
          </a:p>
          <a:p>
            <a:pPr indent="0" algn="just">
              <a:lnSpc>
                <a:spcPts val="1248"/>
              </a:lnSpc>
            </a:pPr>
            <a:r>
              <a:rPr lang="ru" sz="1100" b="1">
                <a:solidFill>
                  <a:srgbClr val="632424"/>
                </a:solidFill>
                <a:latin typeface="Times New Roman"/>
              </a:rPr>
              <a:t>-Как расположил(а) числа в порядке возрастания?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127504" y="1603248"/>
            <a:ext cx="2493264" cy="32308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1248"/>
              </a:lnSpc>
            </a:pPr>
            <a:r>
              <a:rPr lang="ru" sz="1100" b="1">
                <a:solidFill>
                  <a:srgbClr val="632424"/>
                </a:solidFill>
                <a:latin typeface="Times New Roman"/>
              </a:rPr>
              <a:t>-Составь устно алгоритм для внесения множителя под знак корня !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583424" y="484632"/>
            <a:ext cx="2450592" cy="163982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82600" indent="-215900">
              <a:lnSpc>
                <a:spcPts val="1248"/>
              </a:lnSpc>
              <a:spcAft>
                <a:spcPts val="630"/>
              </a:spcAft>
            </a:pPr>
            <a:r>
              <a:rPr lang="ru" sz="1050">
                <a:latin typeface="Times New Roman"/>
              </a:rPr>
              <a:t>•    Формулировать собственное мнение и позицию</a:t>
            </a:r>
          </a:p>
          <a:p>
            <a:pPr indent="0">
              <a:lnSpc>
                <a:spcPts val="1296"/>
              </a:lnSpc>
            </a:pPr>
            <a:r>
              <a:rPr lang="ru" sz="1050" i="1" u="sng">
                <a:latin typeface="Times New Roman"/>
              </a:rPr>
              <a:t>Регулятивные</a:t>
            </a:r>
          </a:p>
          <a:p>
            <a:pPr marL="482600" indent="-215900">
              <a:lnSpc>
                <a:spcPts val="1296"/>
              </a:lnSpc>
            </a:pPr>
            <a:r>
              <a:rPr lang="ru" sz="1050" i="1">
                <a:latin typeface="Times New Roman"/>
              </a:rPr>
              <a:t>•</a:t>
            </a:r>
            <a:r>
              <a:rPr lang="ru" sz="1050">
                <a:latin typeface="Times New Roman"/>
              </a:rPr>
              <a:t>    Планировать пути достижения цели;</a:t>
            </a:r>
          </a:p>
          <a:p>
            <a:pPr marL="482600" indent="-215900">
              <a:lnSpc>
                <a:spcPts val="1296"/>
              </a:lnSpc>
            </a:pPr>
            <a:r>
              <a:rPr lang="ru" sz="1050">
                <a:latin typeface="Times New Roman"/>
              </a:rPr>
              <a:t>•    Контролировать самостоятельно своё время;</a:t>
            </a:r>
          </a:p>
          <a:p>
            <a:pPr marL="482600" indent="-215900">
              <a:lnSpc>
                <a:spcPts val="1296"/>
              </a:lnSpc>
            </a:pPr>
            <a:r>
              <a:rPr lang="ru" sz="1050">
                <a:latin typeface="Times New Roman"/>
              </a:rPr>
              <a:t>•    Представить достигнутый результат.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87680" y="2292096"/>
            <a:ext cx="1493520" cy="37185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spcAft>
                <a:spcPts val="420"/>
              </a:spcAft>
            </a:pPr>
            <a:r>
              <a:rPr lang="ru" sz="1400" b="1">
                <a:latin typeface="Times New Roman"/>
              </a:rPr>
              <a:t>Физкультминутк</a:t>
            </a:r>
          </a:p>
          <a:p>
            <a:pPr indent="0"/>
            <a:r>
              <a:rPr lang="ru" sz="1400" b="1">
                <a:latin typeface="Times New Roman"/>
              </a:rPr>
              <a:t>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15312" y="2279904"/>
            <a:ext cx="865632" cy="18288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050">
                <a:latin typeface="Times New Roman"/>
              </a:rPr>
              <a:t>(1 - 1.5 мин)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87680" y="2712720"/>
            <a:ext cx="1005840" cy="5181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368"/>
              </a:lnSpc>
            </a:pPr>
            <a:r>
              <a:rPr lang="ru" sz="1100" b="1">
                <a:latin typeface="Times New Roman"/>
              </a:rPr>
              <a:t>Организация</a:t>
            </a:r>
          </a:p>
          <a:p>
            <a:pPr indent="0">
              <a:lnSpc>
                <a:spcPts val="1368"/>
              </a:lnSpc>
            </a:pPr>
            <a:r>
              <a:rPr lang="ru" sz="1100" b="1">
                <a:latin typeface="Times New Roman"/>
              </a:rPr>
              <a:t>первичного</a:t>
            </a:r>
          </a:p>
          <a:p>
            <a:pPr indent="0">
              <a:lnSpc>
                <a:spcPts val="1368"/>
              </a:lnSpc>
            </a:pPr>
            <a:r>
              <a:rPr lang="ru" sz="1100" b="1">
                <a:latin typeface="Times New Roman"/>
              </a:rPr>
              <a:t>контроля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115312" y="2712720"/>
            <a:ext cx="2292096" cy="166420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368"/>
              </a:lnSpc>
            </a:pPr>
            <a:r>
              <a:rPr lang="ru" sz="1050">
                <a:latin typeface="Times New Roman"/>
              </a:rPr>
              <a:t>Слайд№5</a:t>
            </a:r>
          </a:p>
          <a:p>
            <a:pPr indent="0">
              <a:lnSpc>
                <a:spcPts val="1368"/>
              </a:lnSpc>
            </a:pPr>
            <a:r>
              <a:rPr lang="ru" sz="1050">
                <a:latin typeface="Times New Roman"/>
              </a:rPr>
              <a:t>Самостоятельная работа с</a:t>
            </a:r>
          </a:p>
          <a:p>
            <a:pPr indent="0">
              <a:lnSpc>
                <a:spcPts val="1368"/>
              </a:lnSpc>
            </a:pPr>
            <a:r>
              <a:rPr lang="ru" sz="1050">
                <a:latin typeface="Times New Roman"/>
              </a:rPr>
              <a:t>самопроверкой</a:t>
            </a:r>
          </a:p>
          <a:p>
            <a:pPr indent="0">
              <a:lnSpc>
                <a:spcPts val="1368"/>
              </a:lnSpc>
            </a:pPr>
            <a:r>
              <a:rPr lang="ru" sz="1050">
                <a:latin typeface="Times New Roman"/>
              </a:rPr>
              <a:t>(12-15мин)</a:t>
            </a:r>
          </a:p>
          <a:p>
            <a:pPr indent="0" algn="ctr"/>
            <a:r>
              <a:rPr lang="ru" sz="700">
                <a:solidFill>
                  <a:srgbClr val="2D2E35"/>
                </a:solidFill>
                <a:latin typeface="Arial"/>
              </a:rPr>
              <a:t>Самостоятельная работа</a:t>
            </a:r>
          </a:p>
          <a:p>
            <a:pPr marL="317500" indent="0" algn="just">
              <a:spcAft>
                <a:spcPts val="630"/>
              </a:spcAft>
            </a:pPr>
            <a:r>
              <a:rPr lang="ru" sz="700" u="sng">
                <a:solidFill>
                  <a:srgbClr val="E67655"/>
                </a:solidFill>
                <a:latin typeface="Arial"/>
              </a:rPr>
              <a:t>Уровень 1</a:t>
            </a:r>
            <a:r>
              <a:rPr lang="ru" sz="700">
                <a:solidFill>
                  <a:srgbClr val="E67655"/>
                </a:solidFill>
                <a:latin typeface="Arial"/>
              </a:rPr>
              <a:t> «3»</a:t>
            </a:r>
          </a:p>
          <a:p>
            <a:pPr marL="317500" indent="0" algn="just">
              <a:lnSpc>
                <a:spcPts val="960"/>
              </a:lnSpc>
            </a:pPr>
            <a:r>
              <a:rPr lang="ru" sz="700">
                <a:solidFill>
                  <a:srgbClr val="2D2E35"/>
                </a:solidFill>
                <a:latin typeface="Arial"/>
              </a:rPr>
              <a:t>а)    Укажите наибольшее из следующих чисел;</a:t>
            </a:r>
          </a:p>
          <a:p>
            <a:pPr marL="406400" indent="0" algn="just">
              <a:lnSpc>
                <a:spcPts val="960"/>
              </a:lnSpc>
              <a:spcAft>
                <a:spcPts val="630"/>
              </a:spcAft>
            </a:pPr>
            <a:r>
              <a:rPr lang="en-US" sz="700">
                <a:solidFill>
                  <a:srgbClr val="565658"/>
                </a:solidFill>
                <a:latin typeface="Arial"/>
              </a:rPr>
              <a:t>1)\gS    </a:t>
            </a:r>
            <a:r>
              <a:rPr lang="ru" sz="700">
                <a:solidFill>
                  <a:srgbClr val="2D2E35"/>
                </a:solidFill>
                <a:latin typeface="Arial"/>
              </a:rPr>
              <a:t>2) </a:t>
            </a:r>
            <a:r>
              <a:rPr lang="en-US" sz="700">
                <a:solidFill>
                  <a:srgbClr val="565658"/>
                </a:solidFill>
                <a:latin typeface="Arial"/>
              </a:rPr>
              <a:t>2\j7    </a:t>
            </a:r>
            <a:r>
              <a:rPr lang="ru" sz="700">
                <a:solidFill>
                  <a:srgbClr val="2D2E35"/>
                </a:solidFill>
                <a:latin typeface="Arial"/>
              </a:rPr>
              <a:t>3)7    4)2Щ</a:t>
            </a:r>
          </a:p>
          <a:p>
            <a:pPr marL="317500" indent="0" algn="just"/>
            <a:r>
              <a:rPr lang="ru" sz="700">
                <a:solidFill>
                  <a:srgbClr val="2D2E35"/>
                </a:solidFill>
                <a:latin typeface="Arial"/>
              </a:rPr>
              <a:t>б)    Найдите значение выражения </a:t>
            </a:r>
            <a:r>
              <a:rPr lang="ru" sz="700">
                <a:solidFill>
                  <a:srgbClr val="565658"/>
                </a:solidFill>
                <a:latin typeface="Arial"/>
              </a:rPr>
              <a:t>(3^2)’.</a:t>
            </a:r>
          </a:p>
          <a:p>
            <a:pPr marL="317500" indent="0" algn="just"/>
            <a:r>
              <a:rPr lang="ru" sz="700">
                <a:solidFill>
                  <a:srgbClr val="2D2E35"/>
                </a:solidFill>
                <a:latin typeface="Arial"/>
              </a:rPr>
              <a:t>1) 6    2)12    3) 18 4)36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423160" y="4629912"/>
            <a:ext cx="1420368" cy="88392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 algn="just">
              <a:spcAft>
                <a:spcPts val="210"/>
              </a:spcAft>
            </a:pPr>
            <a:r>
              <a:rPr lang="ru" sz="700">
                <a:solidFill>
                  <a:srgbClr val="2D2E35"/>
                </a:solidFill>
                <a:latin typeface="Arial"/>
              </a:rPr>
              <a:t>а)    Укажите наименьшое из чисел: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420112" y="4782312"/>
            <a:ext cx="1347216" cy="225552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 algn="just">
              <a:spcAft>
                <a:spcPts val="1050"/>
              </a:spcAft>
            </a:pPr>
            <a:r>
              <a:rPr lang="ru" sz="700">
                <a:solidFill>
                  <a:srgbClr val="2D2E35"/>
                </a:solidFill>
                <a:latin typeface="Arial"/>
              </a:rPr>
              <a:t>1)21    </a:t>
            </a:r>
            <a:r>
              <a:rPr lang="ru" sz="700">
                <a:solidFill>
                  <a:srgbClr val="565658"/>
                </a:solidFill>
                <a:latin typeface="Arial"/>
              </a:rPr>
              <a:t>2)3(5    </a:t>
            </a:r>
            <a:r>
              <a:rPr lang="en-US" sz="700">
                <a:solidFill>
                  <a:srgbClr val="565658"/>
                </a:solidFill>
                <a:latin typeface="Arial"/>
              </a:rPr>
              <a:t>3)(W    </a:t>
            </a:r>
            <a:r>
              <a:rPr lang="en-US" sz="700">
                <a:solidFill>
                  <a:srgbClr val="2D2E35"/>
                </a:solidFill>
                <a:latin typeface="Arial"/>
              </a:rPr>
              <a:t>N|02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426208" y="5077968"/>
            <a:ext cx="1627632" cy="10668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 algn="just"/>
            <a:r>
              <a:rPr lang="ru" sz="700">
                <a:solidFill>
                  <a:srgbClr val="2D2E35"/>
                </a:solidFill>
                <a:latin typeface="Arial"/>
              </a:rPr>
              <a:t>б)    Найдите значение выражения:</a:t>
            </a:r>
            <a:r>
              <a:rPr lang="ru" sz="700">
                <a:solidFill>
                  <a:srgbClr val="565658"/>
                </a:solidFill>
                <a:latin typeface="Arial"/>
              </a:rPr>
              <a:t>-Д=-,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764536" y="5166360"/>
            <a:ext cx="1295400" cy="140208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 algn="just"/>
            <a:r>
              <a:rPr lang="ru" sz="900" b="1">
                <a:solidFill>
                  <a:srgbClr val="2D2E35"/>
                </a:solidFill>
                <a:latin typeface="Times New Roman"/>
              </a:rPr>
              <a:t>2,1    3)±    </a:t>
            </a:r>
            <a:r>
              <a:rPr lang="en-US" sz="900" b="1">
                <a:solidFill>
                  <a:srgbClr val="565658"/>
                </a:solidFill>
                <a:latin typeface="Times New Roman"/>
              </a:rPr>
              <a:t>PW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389632" y="5205984"/>
            <a:ext cx="201168" cy="115824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700">
                <a:solidFill>
                  <a:srgbClr val="2D2E35"/>
                </a:solidFill>
                <a:latin typeface="Times New Roman"/>
              </a:rPr>
              <a:t>1)1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325624" y="5501640"/>
            <a:ext cx="725424" cy="10668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 algn="just">
              <a:lnSpc>
                <a:spcPts val="2160"/>
              </a:lnSpc>
            </a:pPr>
            <a:r>
              <a:rPr lang="ru" sz="900" b="1">
                <a:solidFill>
                  <a:srgbClr val="2F7250"/>
                </a:solidFill>
                <a:latin typeface="Times New Roman"/>
              </a:rPr>
              <a:t>У</a:t>
            </a:r>
            <a:r>
              <a:rPr lang="ru" sz="900" b="1" u="sng">
                <a:solidFill>
                  <a:srgbClr val="2F7250"/>
                </a:solidFill>
                <a:latin typeface="Times New Roman"/>
              </a:rPr>
              <a:t>р</a:t>
            </a:r>
            <a:r>
              <a:rPr lang="ru" sz="900" b="1">
                <a:solidFill>
                  <a:srgbClr val="2F7250"/>
                </a:solidFill>
                <a:latin typeface="Times New Roman"/>
              </a:rPr>
              <a:t>ов</a:t>
            </a:r>
            <a:r>
              <a:rPr lang="ru" sz="900" b="1" u="sng">
                <a:solidFill>
                  <a:srgbClr val="2F7250"/>
                </a:solidFill>
                <a:latin typeface="Times New Roman"/>
              </a:rPr>
              <a:t>ень 3</a:t>
            </a:r>
            <a:r>
              <a:rPr lang="ru" sz="900" b="1">
                <a:solidFill>
                  <a:srgbClr val="2F7250"/>
                </a:solidFill>
                <a:latin typeface="Times New Roman"/>
              </a:rPr>
              <a:t> «5»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325624" y="5775960"/>
            <a:ext cx="1606296" cy="10668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 algn="just">
              <a:lnSpc>
                <a:spcPts val="2160"/>
              </a:lnSpc>
            </a:pPr>
            <a:r>
              <a:rPr lang="ru" sz="750" b="1">
                <a:solidFill>
                  <a:srgbClr val="1A1823"/>
                </a:solidFill>
                <a:latin typeface="Arial"/>
              </a:rPr>
              <a:t>а)    </a:t>
            </a:r>
            <a:r>
              <a:rPr lang="ru" sz="750" b="1">
                <a:latin typeface="Arial"/>
              </a:rPr>
              <a:t>Найдите значение </a:t>
            </a:r>
            <a:r>
              <a:rPr lang="ru" sz="750" b="1">
                <a:solidFill>
                  <a:srgbClr val="1A1823"/>
                </a:solidFill>
                <a:latin typeface="Arial"/>
              </a:rPr>
              <a:t>выражения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362200" y="6031992"/>
            <a:ext cx="1722120" cy="115824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 algn="just">
              <a:lnSpc>
                <a:spcPts val="2160"/>
              </a:lnSpc>
            </a:pPr>
            <a:r>
              <a:rPr lang="ru" sz="750" b="1">
                <a:latin typeface="Arial"/>
              </a:rPr>
              <a:t>1)    </a:t>
            </a:r>
            <a:r>
              <a:rPr lang="ru" sz="750" b="1">
                <a:solidFill>
                  <a:srgbClr val="1A1823"/>
                </a:solidFill>
                <a:latin typeface="Arial"/>
              </a:rPr>
              <a:t>2) </a:t>
            </a:r>
            <a:r>
              <a:rPr lang="en-US" sz="750" b="1">
                <a:solidFill>
                  <a:srgbClr val="1A1823"/>
                </a:solidFill>
                <a:latin typeface="Arial"/>
              </a:rPr>
              <a:t>3W </a:t>
            </a:r>
            <a:r>
              <a:rPr lang="ru" sz="750" b="1">
                <a:solidFill>
                  <a:srgbClr val="1A1823"/>
                </a:solidFill>
                <a:latin typeface="Arial"/>
              </a:rPr>
              <a:t>3) З'ПО </a:t>
            </a:r>
            <a:r>
              <a:rPr lang="ru" sz="750" b="1">
                <a:latin typeface="Arial"/>
              </a:rPr>
              <a:t>4) </a:t>
            </a:r>
            <a:r>
              <a:rPr lang="ru" sz="750" b="1">
                <a:solidFill>
                  <a:srgbClr val="1A1823"/>
                </a:solidFill>
                <a:latin typeface="Arial"/>
              </a:rPr>
              <a:t>1512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2325624" y="6315456"/>
            <a:ext cx="2011680" cy="112776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 algn="just">
              <a:lnSpc>
                <a:spcPts val="2160"/>
              </a:lnSpc>
            </a:pPr>
            <a:r>
              <a:rPr lang="ru" sz="750" b="1">
                <a:solidFill>
                  <a:srgbClr val="1A1823"/>
                </a:solidFill>
                <a:latin typeface="Arial"/>
              </a:rPr>
              <a:t>б)    </a:t>
            </a:r>
            <a:r>
              <a:rPr lang="ru" sz="750" b="1">
                <a:latin typeface="Arial"/>
              </a:rPr>
              <a:t>Найдите значение </a:t>
            </a:r>
            <a:r>
              <a:rPr lang="ru" sz="750" b="1">
                <a:solidFill>
                  <a:srgbClr val="1A1823"/>
                </a:solidFill>
                <a:latin typeface="Arial"/>
              </a:rPr>
              <a:t>выражения: </a:t>
            </a:r>
            <a:r>
              <a:rPr lang="en-US" sz="750" b="1">
                <a:solidFill>
                  <a:srgbClr val="1A1823"/>
                </a:solidFill>
                <a:latin typeface="Arial"/>
              </a:rPr>
              <a:t>\J1.47 </a:t>
            </a:r>
            <a:r>
              <a:rPr lang="ru" sz="750" b="1">
                <a:latin typeface="Arial"/>
              </a:rPr>
              <a:t>&lt;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4383024" y="6376416"/>
            <a:ext cx="341376" cy="140208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/>
            <a:r>
              <a:rPr lang="en-US" sz="750" b="1">
                <a:solidFill>
                  <a:srgbClr val="2D2E35"/>
                </a:solidFill>
                <a:latin typeface="Arial"/>
              </a:rPr>
              <a:t>SJ3DD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279904" y="6571488"/>
            <a:ext cx="457200" cy="28041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spcAft>
                <a:spcPts val="210"/>
              </a:spcAft>
            </a:pPr>
            <a:r>
              <a:rPr lang="ru" sz="750" b="1">
                <a:latin typeface="Arial"/>
              </a:rPr>
              <a:t>1)    </a:t>
            </a:r>
            <a:r>
              <a:rPr lang="ru" sz="750" b="1">
                <a:solidFill>
                  <a:srgbClr val="1A1823"/>
                </a:solidFill>
                <a:latin typeface="Arial"/>
              </a:rPr>
              <a:t>0,005</a:t>
            </a:r>
          </a:p>
          <a:p>
            <a:pPr indent="0" algn="just"/>
            <a:r>
              <a:rPr lang="ru" sz="750" b="1">
                <a:latin typeface="Arial"/>
              </a:rPr>
              <a:t>2)    </a:t>
            </a:r>
            <a:r>
              <a:rPr lang="ru" sz="750" b="1">
                <a:solidFill>
                  <a:srgbClr val="1A1823"/>
                </a:solidFill>
                <a:latin typeface="Arial"/>
              </a:rPr>
              <a:t>0,05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3084576" y="6571488"/>
            <a:ext cx="469392" cy="28041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R="101600" indent="0" algn="just">
              <a:lnSpc>
                <a:spcPts val="1128"/>
              </a:lnSpc>
            </a:pPr>
            <a:r>
              <a:rPr lang="ru" sz="950" i="1">
                <a:solidFill>
                  <a:srgbClr val="1A1823"/>
                </a:solidFill>
                <a:latin typeface="Consolas"/>
              </a:rPr>
              <a:t>1</a:t>
            </a:r>
            <a:r>
              <a:rPr lang="ru" sz="600" b="1" i="1">
                <a:solidFill>
                  <a:srgbClr val="1A1823"/>
                </a:solidFill>
                <a:latin typeface="Calibri"/>
              </a:rPr>
              <a:t>)</a:t>
            </a:r>
            <a:r>
              <a:rPr lang="ru" sz="900" b="1">
                <a:solidFill>
                  <a:srgbClr val="1A1823"/>
                </a:solidFill>
                <a:latin typeface="Times New Roman"/>
              </a:rPr>
              <a:t> 0,07 </a:t>
            </a:r>
            <a:r>
              <a:rPr lang="ru" sz="900" b="1">
                <a:latin typeface="Times New Roman"/>
              </a:rPr>
              <a:t>4) </a:t>
            </a:r>
            <a:r>
              <a:rPr lang="ru" sz="900" b="1">
                <a:solidFill>
                  <a:srgbClr val="1A1823"/>
                </a:solidFill>
                <a:latin typeface="Times New Roman"/>
              </a:rPr>
              <a:t>0,007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5178552" y="3596640"/>
            <a:ext cx="399288" cy="128016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/>
            <a:r>
              <a:rPr lang="en-US" sz="1050" i="1" u="sng">
                <a:solidFill>
                  <a:srgbClr val="565658"/>
                </a:solidFill>
                <a:latin typeface="Times New Roman"/>
              </a:rPr>
              <a:t>Piuiuua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705600" y="3639312"/>
            <a:ext cx="545592" cy="15240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100" b="1" u="sng">
                <a:solidFill>
                  <a:srgbClr val="F90406"/>
                </a:solidFill>
                <a:latin typeface="Calibri"/>
              </a:rPr>
              <a:t>Уровень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7260336" y="3639312"/>
            <a:ext cx="91440" cy="124968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100" b="1">
                <a:solidFill>
                  <a:srgbClr val="F90406"/>
                </a:solidFill>
                <a:latin typeface="Calibri"/>
              </a:rPr>
              <a:t>1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5123688" y="4599432"/>
            <a:ext cx="454152" cy="131064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/>
            <a:r>
              <a:rPr lang="en-US" sz="1050" i="1">
                <a:solidFill>
                  <a:srgbClr val="565658"/>
                </a:solidFill>
                <a:latin typeface="Times New Roman"/>
              </a:rPr>
              <a:t>Omiwi ; </a:t>
            </a:r>
            <a:r>
              <a:rPr lang="ru" sz="1050" i="1">
                <a:solidFill>
                  <a:srgbClr val="565658"/>
                </a:solidFill>
                <a:latin typeface="Times New Roman"/>
              </a:rPr>
              <a:t>±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5102352" y="4870704"/>
            <a:ext cx="432816" cy="149352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/>
            <a:r>
              <a:rPr lang="en-US" sz="800" i="1">
                <a:solidFill>
                  <a:srgbClr val="565658"/>
                </a:solidFill>
                <a:latin typeface="Arial"/>
              </a:rPr>
              <a:t>CnUim ;</a:t>
            </a:r>
            <a:r>
              <a:rPr lang="en-US" sz="900">
                <a:solidFill>
                  <a:srgbClr val="565658"/>
                </a:solidFill>
                <a:latin typeface="Times New Roman"/>
              </a:rPr>
              <a:t> J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4962144" y="2706624"/>
            <a:ext cx="2487168" cy="8382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344"/>
              </a:lnSpc>
            </a:pPr>
            <a:r>
              <a:rPr lang="ru" sz="1050">
                <a:latin typeface="Times New Roman"/>
              </a:rPr>
              <a:t>Выполняют самостоятельную работу. Называют с помощью учителя место своего затруднения, исправляют ошибки.</a:t>
            </a:r>
          </a:p>
          <a:p>
            <a:pPr indent="0">
              <a:lnSpc>
                <a:spcPts val="1344"/>
              </a:lnSpc>
            </a:pPr>
            <a:r>
              <a:rPr lang="ru" sz="1100" b="1" u="sng">
                <a:solidFill>
                  <a:srgbClr val="39471C"/>
                </a:solidFill>
                <a:latin typeface="Times New Roman"/>
              </a:rPr>
              <a:t>Ответы: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6803136" y="5294376"/>
            <a:ext cx="496824" cy="1676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/>
            <a:r>
              <a:rPr lang="ru" sz="1050" i="1">
                <a:solidFill>
                  <a:srgbClr val="FFC000"/>
                </a:solidFill>
                <a:latin typeface="Times New Roman"/>
              </a:rPr>
              <a:t>\Г\</a:t>
            </a:r>
            <a:r>
              <a:rPr lang="ru" sz="1100" b="1">
                <a:solidFill>
                  <a:srgbClr val="FFC000"/>
                </a:solidFill>
                <a:latin typeface="Times New Roman"/>
              </a:rPr>
              <a:t> </a:t>
            </a:r>
            <a:r>
              <a:rPr lang="en-US" sz="1100" b="1">
                <a:solidFill>
                  <a:srgbClr val="FFC000"/>
                </a:solidFill>
                <a:latin typeface="Times New Roman"/>
              </a:rPr>
              <a:t>DQUk </a:t>
            </a:r>
            <a:r>
              <a:rPr lang="ru" sz="1100" b="1">
                <a:solidFill>
                  <a:srgbClr val="FFC000"/>
                </a:solidFill>
                <a:latin typeface="Times New Roman"/>
              </a:rPr>
              <a:t>9</a:t>
            </a:r>
          </a:p>
          <a:p>
            <a:pPr indent="0"/>
            <a:r>
              <a:rPr lang="ru" sz="1100" b="1">
                <a:solidFill>
                  <a:srgbClr val="FFC000"/>
                </a:solidFill>
                <a:latin typeface="Calibri"/>
              </a:rPr>
              <a:t>овень </a:t>
            </a:r>
            <a:r>
              <a:rPr lang="ru" sz="700">
                <a:solidFill>
                  <a:srgbClr val="FFC000"/>
                </a:solidFill>
                <a:latin typeface="Corbel"/>
              </a:rPr>
              <a:t>2</a:t>
            </a:r>
            <a:r>
              <a:rPr lang="ru" sz="1100" b="1">
                <a:solidFill>
                  <a:srgbClr val="FFC000"/>
                </a:solidFill>
                <a:latin typeface="Calibri"/>
              </a:rPr>
              <a:t> </a:t>
            </a:r>
            <a:r>
              <a:rPr lang="ru" sz="1100" b="1" baseline="30000">
                <a:solidFill>
                  <a:srgbClr val="FFC000"/>
                </a:solidFill>
                <a:latin typeface="Calibri"/>
              </a:rPr>
              <a:t>1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5138928" y="6233160"/>
            <a:ext cx="472440" cy="131064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050" i="1" u="sng">
                <a:solidFill>
                  <a:srgbClr val="565658"/>
                </a:solidFill>
                <a:latin typeface="Times New Roman"/>
              </a:rPr>
              <a:t>ОпЯьп\\ I.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7583424" y="2709672"/>
            <a:ext cx="2481072" cy="322173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spcAft>
                <a:spcPts val="210"/>
              </a:spcAft>
            </a:pPr>
            <a:r>
              <a:rPr lang="ru" sz="1050" i="1" u="sng">
                <a:latin typeface="Times New Roman"/>
              </a:rPr>
              <a:t>Познавательные</a:t>
            </a:r>
          </a:p>
          <a:p>
            <a:pPr marL="482600" indent="-215900">
              <a:lnSpc>
                <a:spcPts val="1248"/>
              </a:lnSpc>
            </a:pPr>
            <a:r>
              <a:rPr lang="ru" sz="1050" i="1">
                <a:latin typeface="Times New Roman"/>
              </a:rPr>
              <a:t>•</a:t>
            </a:r>
            <a:r>
              <a:rPr lang="ru" sz="1050">
                <a:latin typeface="Times New Roman"/>
              </a:rPr>
              <a:t>    Создание модели с выполнением существенных характеристик объекта и представлением их в поисково-символической форме;</a:t>
            </a:r>
          </a:p>
          <a:p>
            <a:pPr marL="482600" indent="-215900" algn="just">
              <a:lnSpc>
                <a:spcPts val="1464"/>
              </a:lnSpc>
            </a:pPr>
            <a:r>
              <a:rPr lang="ru" sz="1050">
                <a:latin typeface="Times New Roman"/>
              </a:rPr>
              <a:t>•    Осуществление выбора наиболее эффективных способов решения примеров</a:t>
            </a:r>
          </a:p>
          <a:p>
            <a:pPr marL="482600" indent="-215900">
              <a:lnSpc>
                <a:spcPts val="1464"/>
              </a:lnSpc>
              <a:spcAft>
                <a:spcPts val="630"/>
              </a:spcAft>
            </a:pPr>
            <a:r>
              <a:rPr lang="ru" sz="1050">
                <a:latin typeface="Times New Roman"/>
              </a:rPr>
              <a:t>•    Сравнение, серияция и классификация по заданным критериям</a:t>
            </a:r>
          </a:p>
          <a:p>
            <a:pPr indent="0">
              <a:lnSpc>
                <a:spcPts val="1296"/>
              </a:lnSpc>
            </a:pPr>
            <a:r>
              <a:rPr lang="ru" sz="1050" i="1" u="sng">
                <a:latin typeface="Times New Roman"/>
              </a:rPr>
              <a:t>Регулятивные</a:t>
            </a:r>
          </a:p>
          <a:p>
            <a:pPr marL="482600" indent="-215900">
              <a:lnSpc>
                <a:spcPts val="1296"/>
              </a:lnSpc>
            </a:pPr>
            <a:r>
              <a:rPr lang="ru" sz="1050">
                <a:latin typeface="Times New Roman"/>
              </a:rPr>
              <a:t>•    Планировать пути достижения цели;</a:t>
            </a:r>
          </a:p>
          <a:p>
            <a:pPr marL="482600" indent="-215900">
              <a:lnSpc>
                <a:spcPts val="1296"/>
              </a:lnSpc>
            </a:pPr>
            <a:r>
              <a:rPr lang="ru" sz="1050">
                <a:latin typeface="Times New Roman"/>
              </a:rPr>
              <a:t>•    Контролировать самостоятельно своё время;</a:t>
            </a:r>
          </a:p>
          <a:p>
            <a:pPr marL="482600" indent="-215900">
              <a:lnSpc>
                <a:spcPts val="1296"/>
              </a:lnSpc>
            </a:pPr>
            <a:r>
              <a:rPr lang="ru" sz="1050" i="1">
                <a:latin typeface="Times New Roman"/>
              </a:rPr>
              <a:t>•</a:t>
            </a:r>
            <a:r>
              <a:rPr lang="ru" sz="1050">
                <a:latin typeface="Times New Roman"/>
              </a:rPr>
              <a:t>    Представить достигнутый результат.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6477000" y="7117080"/>
            <a:ext cx="643128" cy="155448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100" b="1" u="sng">
                <a:solidFill>
                  <a:srgbClr val="00B050"/>
                </a:solidFill>
                <a:latin typeface="Calibri"/>
              </a:rPr>
              <a:t>Уровень 3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54152" y="457200"/>
          <a:ext cx="9784080" cy="6135624"/>
        </p:xfrm>
        <a:graphic>
          <a:graphicData uri="http://schemas.openxmlformats.org/drawingml/2006/table">
            <a:tbl>
              <a:tblPr/>
              <a:tblGrid>
                <a:gridCol w="1618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7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0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7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56816">
                <a:tc>
                  <a:txBody>
                    <a:bodyPr/>
                    <a:lstStyle/>
                    <a:p>
                      <a:endParaRPr sz="93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93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0" indent="0">
                        <a:spcAft>
                          <a:spcPts val="210"/>
                        </a:spcAft>
                      </a:pPr>
                      <a:r>
                        <a:rPr lang="ru" sz="1050" i="1">
                          <a:solidFill>
                            <a:srgbClr val="6B6B6B"/>
                          </a:solidFill>
                          <a:latin typeface="Times New Roman"/>
                        </a:rPr>
                        <a:t>лг</a:t>
                      </a:r>
                      <a:r>
                        <a:rPr lang="ru" sz="1050">
                          <a:solidFill>
                            <a:srgbClr val="6B6B6B"/>
                          </a:solidFill>
                          <a:latin typeface="Times New Roman"/>
                        </a:rPr>
                        <a:t>.7</a:t>
                      </a:r>
                    </a:p>
                    <a:p>
                      <a:pPr marL="101600" indent="0" algn="just"/>
                      <a:r>
                        <a:rPr lang="ru" sz="1050" i="1">
                          <a:solidFill>
                            <a:srgbClr val="6B6B6B"/>
                          </a:solidFill>
                          <a:latin typeface="Times New Roman"/>
                        </a:rPr>
                        <a:t>о)</a:t>
                      </a:r>
                      <a:r>
                        <a:rPr lang="ru" sz="1050">
                          <a:solidFill>
                            <a:srgbClr val="6B6B6B"/>
                          </a:solidFill>
                          <a:latin typeface="Times New Roman"/>
                        </a:rPr>
                        <a:t> </a:t>
                      </a:r>
                      <a:r>
                        <a:rPr lang="ru" sz="1100" b="1">
                          <a:solidFill>
                            <a:srgbClr val="6B6B6B"/>
                          </a:solidFill>
                          <a:latin typeface="Times New Roman"/>
                        </a:rPr>
                        <a:t>-1 ШГ-1</a:t>
                      </a:r>
                    </a:p>
                    <a:p>
                      <a:pPr indent="0" algn="ctr">
                        <a:lnSpc>
                          <a:spcPts val="1248"/>
                        </a:lnSpc>
                      </a:pPr>
                      <a:r>
                        <a:rPr lang="en-US" sz="1050" i="1">
                          <a:solidFill>
                            <a:srgbClr val="8E8385"/>
                          </a:solidFill>
                          <a:latin typeface="Times New Roman"/>
                        </a:rPr>
                        <a:t>v </a:t>
                      </a:r>
                      <a:r>
                        <a:rPr lang="ru" sz="1050" i="1">
                          <a:solidFill>
                            <a:srgbClr val="6B6B6B"/>
                          </a:solidFill>
                          <a:latin typeface="Times New Roman"/>
                        </a:rPr>
                        <a:t>ео ■ у 6 о У </a:t>
                      </a:r>
                      <a:r>
                        <a:rPr lang="en-US" sz="1050" i="1">
                          <a:solidFill>
                            <a:srgbClr val="6B6B6B"/>
                          </a:solidFill>
                          <a:latin typeface="Times New Roman"/>
                        </a:rPr>
                        <a:t>X-'X-'i.-'i. </a:t>
                      </a:r>
                      <a:r>
                        <a:rPr lang="ru" sz="1050" i="1">
                          <a:solidFill>
                            <a:srgbClr val="6B6B6B"/>
                          </a:solidFill>
                          <a:latin typeface="Times New Roman"/>
                        </a:rPr>
                        <a:t>~</a:t>
                      </a:r>
                    </a:p>
                    <a:p>
                      <a:pPr marL="685800" indent="0">
                        <a:lnSpc>
                          <a:spcPts val="1248"/>
                        </a:lnSpc>
                      </a:pPr>
                      <a:r>
                        <a:rPr lang="ru" sz="1050" i="1">
                          <a:solidFill>
                            <a:srgbClr val="6B6B6B"/>
                          </a:solidFill>
                          <a:latin typeface="Times New Roman"/>
                        </a:rPr>
                        <a:t>[ГТчо-'=Э\По</a:t>
                      </a:r>
                      <a:r>
                        <a:rPr lang="ru" sz="1050" i="1" baseline="30000">
                          <a:solidFill>
                            <a:srgbClr val="6B6B6B"/>
                          </a:solidFill>
                          <a:latin typeface="Times New Roman"/>
                        </a:rPr>
                        <a:t>т</a:t>
                      </a:r>
                    </a:p>
                    <a:p>
                      <a:pPr marL="101600" indent="0" algn="just">
                        <a:lnSpc>
                          <a:spcPts val="1248"/>
                        </a:lnSpc>
                      </a:pPr>
                      <a:r>
                        <a:rPr lang="en-US" sz="1050" i="1">
                          <a:solidFill>
                            <a:srgbClr val="6B6B6B"/>
                          </a:solidFill>
                          <a:latin typeface="Times New Roman"/>
                        </a:rPr>
                        <a:t>CvyJitm</a:t>
                      </a:r>
                      <a:r>
                        <a:rPr lang="ru" sz="1050">
                          <a:solidFill>
                            <a:srgbClr val="6B6B6B"/>
                          </a:solidFill>
                          <a:latin typeface="Times New Roman"/>
                        </a:rPr>
                        <a:t>: </a:t>
                      </a:r>
                      <a:r>
                        <a:rPr lang="ru" sz="1050" i="1">
                          <a:solidFill>
                            <a:srgbClr val="6B6B6B"/>
                          </a:solidFill>
                          <a:latin typeface="Times New Roman"/>
                        </a:rPr>
                        <a:t>3</a:t>
                      </a:r>
                    </a:p>
                    <a:p>
                      <a:pPr marL="101600" indent="0" algn="just"/>
                      <a:r>
                        <a:rPr lang="en-US" sz="1050">
                          <a:solidFill>
                            <a:srgbClr val="6B6B6B"/>
                          </a:solidFill>
                          <a:latin typeface="Times New Roman"/>
                        </a:rPr>
                        <a:t>d] </a:t>
                      </a:r>
                      <a:r>
                        <a:rPr lang="en-US" sz="1050" i="1" spc="-100">
                          <a:solidFill>
                            <a:srgbClr val="6B6B6B"/>
                          </a:solidFill>
                          <a:latin typeface="Times New Roman"/>
                        </a:rPr>
                        <a:t>JVTT.</a:t>
                      </a:r>
                      <a:r>
                        <a:rPr lang="en-US" sz="1050" i="1">
                          <a:solidFill>
                            <a:srgbClr val="6B6B6B"/>
                          </a:solidFill>
                          <a:latin typeface="Times New Roman"/>
                        </a:rPr>
                        <a:t> 1</a:t>
                      </a:r>
                      <a:r>
                        <a:rPr lang="en-US" sz="1050">
                          <a:solidFill>
                            <a:srgbClr val="6B6B6B"/>
                          </a:solidFill>
                          <a:latin typeface="Times New Roman"/>
                        </a:rPr>
                        <a:t>--</a:t>
                      </a:r>
                      <a:r>
                        <a:rPr lang="ru" sz="1050" i="1">
                          <a:solidFill>
                            <a:srgbClr val="6B6B6B"/>
                          </a:solidFill>
                          <a:latin typeface="Times New Roman"/>
                        </a:rPr>
                        <a:t>ЦТмЦ</a:t>
                      </a:r>
                      <a:r>
                        <a:rPr lang="ru" sz="1050">
                          <a:solidFill>
                            <a:srgbClr val="6B6B6B"/>
                          </a:solidFill>
                          <a:latin typeface="Times New Roman"/>
                        </a:rPr>
                        <a:t> </a:t>
                      </a:r>
                      <a:r>
                        <a:rPr lang="en-US" sz="1050">
                          <a:solidFill>
                            <a:srgbClr val="8E8385"/>
                          </a:solidFill>
                          <a:latin typeface="Times New Roman"/>
                        </a:rPr>
                        <a:t>I </a:t>
                      </a:r>
                      <a:r>
                        <a:rPr lang="ru" sz="1050" i="1">
                          <a:solidFill>
                            <a:srgbClr val="6B6B6B"/>
                          </a:solidFill>
                          <a:latin typeface="Times New Roman"/>
                        </a:rPr>
                        <a:t>гТчТ~Г-\</a:t>
                      </a:r>
                      <a:r>
                        <a:rPr lang="en-US" sz="1050" i="1">
                          <a:solidFill>
                            <a:srgbClr val="6B6B6B"/>
                          </a:solidFill>
                          <a:latin typeface="Times New Roman"/>
                        </a:rPr>
                        <a:t>pm</a:t>
                      </a:r>
                      <a:r>
                        <a:rPr lang="ru" sz="1050">
                          <a:solidFill>
                            <a:srgbClr val="8E8385"/>
                          </a:solidFill>
                          <a:latin typeface="Times New Roman"/>
                        </a:rPr>
                        <a:t>-</a:t>
                      </a:r>
                      <a:r>
                        <a:rPr lang="ru" sz="1050">
                          <a:solidFill>
                            <a:srgbClr val="6B6B6B"/>
                          </a:solidFill>
                          <a:latin typeface="Times New Roman"/>
                        </a:rPr>
                        <a:t>’</a:t>
                      </a:r>
                    </a:p>
                    <a:p>
                      <a:pPr marR="215900" indent="0" algn="r">
                        <a:spcAft>
                          <a:spcPts val="210"/>
                        </a:spcAft>
                      </a:pPr>
                      <a:r>
                        <a:rPr lang="en-US" sz="1050" i="1">
                          <a:solidFill>
                            <a:srgbClr val="6B6B6B"/>
                          </a:solidFill>
                          <a:latin typeface="Times New Roman"/>
                        </a:rPr>
                        <a:t>Vjoc </a:t>
                      </a:r>
                      <a:r>
                        <a:rPr lang="ru" sz="1050" i="1">
                          <a:solidFill>
                            <a:srgbClr val="6B6B6B"/>
                          </a:solidFill>
                          <a:latin typeface="Times New Roman"/>
                        </a:rPr>
                        <a:t>мзоо’ у }оо узоосо ~</a:t>
                      </a:r>
                    </a:p>
                    <a:p>
                      <a:pPr marL="101600" indent="0" algn="just"/>
                      <a:r>
                        <a:rPr lang="ru" sz="1050" i="1">
                          <a:solidFill>
                            <a:srgbClr val="6B6B6B"/>
                          </a:solidFill>
                          <a:latin typeface="Times New Roman"/>
                        </a:rPr>
                        <a:t>-</a:t>
                      </a:r>
                      <a:r>
                        <a:rPr lang="ru" sz="1050">
                          <a:solidFill>
                            <a:srgbClr val="6B6B6B"/>
                          </a:solidFill>
                          <a:latin typeface="Times New Roman"/>
                        </a:rPr>
                        <a:t> </a:t>
                      </a:r>
                      <a:r>
                        <a:rPr lang="en-US" sz="1050">
                          <a:solidFill>
                            <a:srgbClr val="6B6B6B"/>
                          </a:solidFill>
                          <a:latin typeface="Times New Roman"/>
                        </a:rPr>
                        <a:t>KS32T </a:t>
                      </a:r>
                      <a:r>
                        <a:rPr lang="ru" sz="1050" i="1">
                          <a:solidFill>
                            <a:srgbClr val="6B6B6B"/>
                          </a:solidFill>
                          <a:latin typeface="Times New Roman"/>
                        </a:rPr>
                        <a:t>~\!Ж2-УЖ. - </a:t>
                      </a:r>
                      <a:r>
                        <a:rPr lang="en-US" sz="1050" i="1">
                          <a:solidFill>
                            <a:srgbClr val="6B6B6B"/>
                          </a:solidFill>
                          <a:latin typeface="Times New Roman"/>
                        </a:rPr>
                        <a:t>JL</a:t>
                      </a:r>
                      <a:r>
                        <a:rPr lang="ru" sz="1050">
                          <a:solidFill>
                            <a:srgbClr val="6B6B6B"/>
                          </a:solidFill>
                          <a:latin typeface="Times New Roman"/>
                        </a:rPr>
                        <a:t>__</a:t>
                      </a:r>
                      <a:r>
                        <a:rPr lang="ru" sz="1050" i="1">
                          <a:solidFill>
                            <a:srgbClr val="6B6B6B"/>
                          </a:solidFill>
                          <a:latin typeface="Times New Roman"/>
                        </a:rPr>
                        <a:t>сот.</a:t>
                      </a:r>
                    </a:p>
                    <a:p>
                      <a:pPr marL="215900" indent="0">
                        <a:spcAft>
                          <a:spcPts val="210"/>
                        </a:spcAft>
                      </a:pPr>
                      <a:r>
                        <a:rPr lang="en-US" sz="1050">
                          <a:solidFill>
                            <a:srgbClr val="6B6B6B"/>
                          </a:solidFill>
                          <a:latin typeface="Times New Roman"/>
                        </a:rPr>
                        <a:t>I </a:t>
                      </a:r>
                      <a:r>
                        <a:rPr lang="ru" sz="1050">
                          <a:solidFill>
                            <a:srgbClr val="6B6B6B"/>
                          </a:solidFill>
                          <a:latin typeface="Times New Roman"/>
                        </a:rPr>
                        <a:t>3-' </a:t>
                      </a:r>
                      <a:r>
                        <a:rPr lang="ru" sz="1050" i="1">
                          <a:solidFill>
                            <a:srgbClr val="6B6B6B"/>
                          </a:solidFill>
                          <a:latin typeface="Times New Roman"/>
                        </a:rPr>
                        <a:t>/ОС ОС ~~ </a:t>
                      </a:r>
                      <a:r>
                        <a:rPr lang="en-US" sz="1050" i="1">
                          <a:solidFill>
                            <a:srgbClr val="6B6B6B"/>
                          </a:solidFill>
                          <a:latin typeface="Times New Roman"/>
                        </a:rPr>
                        <a:t>\-fOW </a:t>
                      </a:r>
                      <a:r>
                        <a:rPr lang="ru" sz="1050" i="1">
                          <a:solidFill>
                            <a:srgbClr val="6B6B6B"/>
                          </a:solidFill>
                          <a:latin typeface="Times New Roman"/>
                        </a:rPr>
                        <a:t>" </a:t>
                      </a:r>
                      <a:r>
                        <a:rPr lang="en-US" sz="1050" i="1">
                          <a:solidFill>
                            <a:srgbClr val="6B6B6B"/>
                          </a:solidFill>
                          <a:latin typeface="Times New Roman"/>
                        </a:rPr>
                        <a:t>\J4oocx) </a:t>
                      </a:r>
                      <a:r>
                        <a:rPr lang="ru" sz="1050" i="1">
                          <a:solidFill>
                            <a:srgbClr val="6B6B6B"/>
                          </a:solidFill>
                          <a:latin typeface="Times New Roman"/>
                        </a:rPr>
                        <a:t>/00 </a:t>
                      </a:r>
                      <a:r>
                        <a:rPr lang="ru" sz="1050" i="1">
                          <a:solidFill>
                            <a:srgbClr val="8E8385"/>
                          </a:solidFill>
                          <a:latin typeface="Times New Roman"/>
                        </a:rPr>
                        <a:t>"</a:t>
                      </a:r>
                    </a:p>
                    <a:p>
                      <a:pPr marL="101600" indent="0" algn="just"/>
                      <a:r>
                        <a:rPr lang="en-US" sz="1050" i="1" spc="-100">
                          <a:solidFill>
                            <a:srgbClr val="6B6B6B"/>
                          </a:solidFill>
                          <a:latin typeface="Times New Roman"/>
                        </a:rPr>
                        <a:t>0rYl&amp;C*n </a:t>
                      </a:r>
                      <a:r>
                        <a:rPr lang="ru" sz="1050" i="1" spc="-100">
                          <a:solidFill>
                            <a:srgbClr val="6B6B6B"/>
                          </a:solidFill>
                          <a:latin typeface="Times New Roman"/>
                        </a:rPr>
                        <a:t>’</a:t>
                      </a:r>
                      <a:r>
                        <a:rPr lang="ru" sz="1050">
                          <a:solidFill>
                            <a:srgbClr val="6B6B6B"/>
                          </a:solidFill>
                          <a:latin typeface="Times New Roman"/>
                        </a:rPr>
                        <a:t> 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93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0168">
                <a:tc>
                  <a:txBody>
                    <a:bodyPr/>
                    <a:lstStyle/>
                    <a:p>
                      <a:pPr indent="0">
                        <a:lnSpc>
                          <a:spcPts val="1416"/>
                        </a:lnSpc>
                      </a:pPr>
                      <a:r>
                        <a:rPr lang="ru" sz="1100" b="1">
                          <a:latin typeface="Times New Roman"/>
                        </a:rPr>
                        <a:t>Итог урока (рефлексия)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-Какая проблема урока? Решили мы проблему урока?</a:t>
                      </a:r>
                    </a:p>
                    <a:p>
                      <a:pPr indent="0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-Достигли цель урока?</a:t>
                      </a:r>
                    </a:p>
                    <a:p>
                      <a:pPr indent="0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-.Было ли у вас на уроке время на посторонние занятия?</a:t>
                      </a:r>
                    </a:p>
                    <a:p>
                      <a:pPr indent="0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З.Оцените свою работу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indent="0">
                        <a:lnSpc>
                          <a:spcPts val="6936"/>
                        </a:lnSpc>
                      </a:pPr>
                      <a:r>
                        <a:rPr lang="ru" sz="1050">
                          <a:latin typeface="Times New Roman"/>
                        </a:rPr>
                        <a:t>Отвечают на вопросы учителя. Оценивают свою работу на уроке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ts val="1296"/>
                        </a:lnSpc>
                      </a:pPr>
                      <a:r>
                        <a:rPr lang="ru" sz="1050" i="1">
                          <a:latin typeface="Times New Roman"/>
                        </a:rPr>
                        <a:t>Познавательные</a:t>
                      </a:r>
                    </a:p>
                    <a:p>
                      <a:pPr marL="533400" indent="-228600">
                        <a:lnSpc>
                          <a:spcPts val="1296"/>
                        </a:lnSpc>
                      </a:pPr>
                      <a:r>
                        <a:rPr lang="ru" sz="1050" i="1">
                          <a:latin typeface="Times New Roman"/>
                        </a:rPr>
                        <a:t>•</a:t>
                      </a:r>
                      <a:r>
                        <a:rPr lang="ru" sz="1050">
                          <a:latin typeface="Times New Roman"/>
                        </a:rPr>
                        <a:t>    Называть существенные признаки объектов;</a:t>
                      </a:r>
                    </a:p>
                    <a:p>
                      <a:pPr marL="304800" indent="0" algn="just">
                        <a:lnSpc>
                          <a:spcPts val="1296"/>
                        </a:lnSpc>
                      </a:pPr>
                      <a:r>
                        <a:rPr lang="ru" sz="1050">
                          <a:latin typeface="Times New Roman"/>
                        </a:rPr>
                        <a:t>•    Анализировать;</a:t>
                      </a:r>
                    </a:p>
                    <a:p>
                      <a:pPr marL="304800" indent="0" algn="just">
                        <a:lnSpc>
                          <a:spcPts val="1296"/>
                        </a:lnSpc>
                      </a:pPr>
                      <a:r>
                        <a:rPr lang="ru" sz="1050">
                          <a:latin typeface="Times New Roman"/>
                        </a:rPr>
                        <a:t>•    Выделять главную мысль;</a:t>
                      </a:r>
                    </a:p>
                    <a:p>
                      <a:pPr indent="0">
                        <a:lnSpc>
                          <a:spcPts val="1296"/>
                        </a:lnSpc>
                      </a:pPr>
                      <a:r>
                        <a:rPr lang="ru" sz="1050" i="1">
                          <a:latin typeface="Times New Roman"/>
                        </a:rPr>
                        <a:t>Коммуникативные</a:t>
                      </a:r>
                    </a:p>
                    <a:p>
                      <a:pPr marL="533400" indent="-228600">
                        <a:lnSpc>
                          <a:spcPts val="1296"/>
                        </a:lnSpc>
                      </a:pPr>
                      <a:r>
                        <a:rPr lang="ru" sz="1050" i="1">
                          <a:latin typeface="Times New Roman"/>
                        </a:rPr>
                        <a:t>•</a:t>
                      </a:r>
                      <a:r>
                        <a:rPr lang="ru" sz="1050">
                          <a:latin typeface="Times New Roman"/>
                        </a:rPr>
                        <a:t>    Строить монологические высказывания;</a:t>
                      </a:r>
                    </a:p>
                    <a:p>
                      <a:pPr marL="304800" indent="0" algn="just">
                        <a:lnSpc>
                          <a:spcPts val="1296"/>
                        </a:lnSpc>
                      </a:pPr>
                      <a:r>
                        <a:rPr lang="ru" sz="1050">
                          <a:latin typeface="Times New Roman"/>
                        </a:rPr>
                        <a:t>•    Отстаивать свою точку зрения;</a:t>
                      </a:r>
                    </a:p>
                    <a:p>
                      <a:pPr marL="304800" indent="0" algn="just">
                        <a:lnSpc>
                          <a:spcPts val="1296"/>
                        </a:lnSpc>
                      </a:pPr>
                      <a:r>
                        <a:rPr lang="ru" sz="1050">
                          <a:latin typeface="Times New Roman"/>
                        </a:rPr>
                        <a:t>•    Выделять главную мысль;</a:t>
                      </a:r>
                    </a:p>
                    <a:p>
                      <a:pPr marL="304800" indent="0" algn="just">
                        <a:lnSpc>
                          <a:spcPts val="1296"/>
                        </a:lnSpc>
                      </a:pPr>
                      <a:r>
                        <a:rPr lang="ru" sz="1050">
                          <a:latin typeface="Times New Roman"/>
                        </a:rPr>
                        <a:t>•    Дать выводы.</a:t>
                      </a:r>
                    </a:p>
                    <a:p>
                      <a:pPr indent="0">
                        <a:lnSpc>
                          <a:spcPts val="1296"/>
                        </a:lnSpc>
                      </a:pPr>
                      <a:r>
                        <a:rPr lang="ru" sz="1050" i="1">
                          <a:latin typeface="Times New Roman"/>
                        </a:rPr>
                        <a:t>Регулятивные</a:t>
                      </a:r>
                    </a:p>
                    <a:p>
                      <a:pPr marL="304800" indent="0" algn="just">
                        <a:lnSpc>
                          <a:spcPts val="1296"/>
                        </a:lnSpc>
                      </a:pPr>
                      <a:r>
                        <a:rPr lang="ru" sz="1050" i="1">
                          <a:latin typeface="Times New Roman"/>
                        </a:rPr>
                        <a:t>•</a:t>
                      </a:r>
                      <a:r>
                        <a:rPr lang="ru" sz="1050">
                          <a:latin typeface="Times New Roman"/>
                        </a:rPr>
                        <a:t>    Определить план действий;</a:t>
                      </a:r>
                    </a:p>
                    <a:p>
                      <a:pPr marL="533400" indent="-228600">
                        <a:lnSpc>
                          <a:spcPts val="1296"/>
                        </a:lnSpc>
                      </a:pPr>
                      <a:r>
                        <a:rPr lang="ru" sz="1050">
                          <a:latin typeface="Times New Roman"/>
                        </a:rPr>
                        <a:t>•    Найти рациональные способы работы.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616">
                <a:tc>
                  <a:txBody>
                    <a:bodyPr/>
                    <a:lstStyle/>
                    <a:p>
                      <a:pPr indent="0"/>
                      <a:r>
                        <a:rPr lang="ru" sz="1100" b="1">
                          <a:latin typeface="Times New Roman"/>
                        </a:rPr>
                        <a:t>Домашнее задание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419100" indent="0">
                        <a:lnSpc>
                          <a:spcPts val="1392"/>
                        </a:lnSpc>
                      </a:pPr>
                      <a:r>
                        <a:rPr lang="ru" sz="1050">
                          <a:latin typeface="Times New Roman"/>
                        </a:rPr>
                        <a:t>(из задачника ОГЭ 3000 задач ) № 528,530,532,535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sz="17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7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2024">
                <a:tc>
                  <a:txBody>
                    <a:bodyPr/>
                    <a:lstStyle/>
                    <a:p>
                      <a:endParaRPr sz="10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1532</Words>
  <Application>Microsoft Office PowerPoint</Application>
  <PresentationFormat>Произвольный</PresentationFormat>
  <Paragraphs>214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Consolas</vt:lpstr>
      <vt:lpstr>Corbel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ADM</dc:creator>
  <cp:keywords/>
  <cp:lastModifiedBy>User</cp:lastModifiedBy>
  <cp:revision>1</cp:revision>
  <dcterms:modified xsi:type="dcterms:W3CDTF">2024-04-05T11:30:51Z</dcterms:modified>
</cp:coreProperties>
</file>