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67" r:id="rId4"/>
    <p:sldId id="268" r:id="rId5"/>
    <p:sldId id="262" r:id="rId6"/>
    <p:sldId id="260" r:id="rId7"/>
    <p:sldId id="261" r:id="rId8"/>
    <p:sldId id="263" r:id="rId9"/>
    <p:sldId id="258" r:id="rId10"/>
    <p:sldId id="269" r:id="rId11"/>
    <p:sldId id="270" r:id="rId12"/>
    <p:sldId id="264" r:id="rId13"/>
    <p:sldId id="271" r:id="rId14"/>
    <p:sldId id="272" r:id="rId15"/>
    <p:sldId id="276" r:id="rId16"/>
    <p:sldId id="273" r:id="rId17"/>
    <p:sldId id="259" r:id="rId18"/>
    <p:sldId id="274" r:id="rId19"/>
    <p:sldId id="275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52D8D-205A-4C38-AF8E-28E26C46D8EC}" type="datetimeFigureOut">
              <a:rPr lang="ru-RU" smtClean="0"/>
              <a:t>31.03.2024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D693A00C-AB7C-460E-A6D6-A8885CEFF5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1826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52D8D-205A-4C38-AF8E-28E26C46D8EC}" type="datetimeFigureOut">
              <a:rPr lang="ru-RU" smtClean="0"/>
              <a:t>31.03.2024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D693A00C-AB7C-460E-A6D6-A8885CEFF5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372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52D8D-205A-4C38-AF8E-28E26C46D8EC}" type="datetimeFigureOut">
              <a:rPr lang="ru-RU" smtClean="0"/>
              <a:t>31.03.2024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D693A00C-AB7C-460E-A6D6-A8885CEFF5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6414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52D8D-205A-4C38-AF8E-28E26C46D8EC}" type="datetimeFigureOut">
              <a:rPr lang="ru-RU" smtClean="0"/>
              <a:t>31.03.2024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D693A00C-AB7C-460E-A6D6-A8885CEFF53A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274768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52D8D-205A-4C38-AF8E-28E26C46D8EC}" type="datetimeFigureOut">
              <a:rPr lang="ru-RU" smtClean="0"/>
              <a:t>31.03.2024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D693A00C-AB7C-460E-A6D6-A8885CEFF5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9339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52D8D-205A-4C38-AF8E-28E26C46D8EC}" type="datetimeFigureOut">
              <a:rPr lang="ru-RU" smtClean="0"/>
              <a:t>31.03.2024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3A00C-AB7C-460E-A6D6-A8885CEFF5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79520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52D8D-205A-4C38-AF8E-28E26C46D8EC}" type="datetimeFigureOut">
              <a:rPr lang="ru-RU" smtClean="0"/>
              <a:t>31.03.2024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3A00C-AB7C-460E-A6D6-A8885CEFF5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22652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52D8D-205A-4C38-AF8E-28E26C46D8EC}" type="datetimeFigureOut">
              <a:rPr lang="ru-RU" smtClean="0"/>
              <a:t>31.03.2024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3A00C-AB7C-460E-A6D6-A8885CEFF5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85250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DC252D8D-205A-4C38-AF8E-28E26C46D8EC}" type="datetimeFigureOut">
              <a:rPr lang="ru-RU" smtClean="0"/>
              <a:t>31.03.2024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D693A00C-AB7C-460E-A6D6-A8885CEFF5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7892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52D8D-205A-4C38-AF8E-28E26C46D8EC}" type="datetimeFigureOut">
              <a:rPr lang="ru-RU" smtClean="0"/>
              <a:t>31.03.2024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3A00C-AB7C-460E-A6D6-A8885CEFF5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2654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52D8D-205A-4C38-AF8E-28E26C46D8EC}" type="datetimeFigureOut">
              <a:rPr lang="ru-RU" smtClean="0"/>
              <a:t>31.03.2024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D693A00C-AB7C-460E-A6D6-A8885CEFF5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4509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52D8D-205A-4C38-AF8E-28E26C46D8EC}" type="datetimeFigureOut">
              <a:rPr lang="ru-RU" smtClean="0"/>
              <a:t>31.03.2024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3A00C-AB7C-460E-A6D6-A8885CEFF5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310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52D8D-205A-4C38-AF8E-28E26C46D8EC}" type="datetimeFigureOut">
              <a:rPr lang="ru-RU" smtClean="0"/>
              <a:t>31.03.2024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3A00C-AB7C-460E-A6D6-A8885CEFF5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7081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52D8D-205A-4C38-AF8E-28E26C46D8EC}" type="datetimeFigureOut">
              <a:rPr lang="ru-RU" smtClean="0"/>
              <a:t>31.03.2024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3A00C-AB7C-460E-A6D6-A8885CEFF5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6972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52D8D-205A-4C38-AF8E-28E26C46D8EC}" type="datetimeFigureOut">
              <a:rPr lang="ru-RU" smtClean="0"/>
              <a:t>31.03.2024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3A00C-AB7C-460E-A6D6-A8885CEFF5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1896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52D8D-205A-4C38-AF8E-28E26C46D8EC}" type="datetimeFigureOut">
              <a:rPr lang="ru-RU" smtClean="0"/>
              <a:t>31.03.2024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3A00C-AB7C-460E-A6D6-A8885CEFF5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1858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52D8D-205A-4C38-AF8E-28E26C46D8EC}" type="datetimeFigureOut">
              <a:rPr lang="ru-RU" smtClean="0"/>
              <a:t>31.03.2024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3A00C-AB7C-460E-A6D6-A8885CEFF5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464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252D8D-205A-4C38-AF8E-28E26C46D8EC}" type="datetimeFigureOut">
              <a:rPr lang="ru-RU" smtClean="0"/>
              <a:t>31.03.2024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93A00C-AB7C-460E-A6D6-A8885CEFF5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36807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4005BE-95A9-C244-5927-2DDDCB0615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VITAMINES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A257C03-233D-1ADB-31F6-E45D37F2108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Бинарный урок в 10  классе</a:t>
            </a:r>
          </a:p>
          <a:p>
            <a:r>
              <a:rPr lang="ru-RU" dirty="0"/>
              <a:t>Автор: </a:t>
            </a:r>
            <a:r>
              <a:rPr lang="ru-RU" dirty="0" err="1"/>
              <a:t>Видос</a:t>
            </a:r>
            <a:r>
              <a:rPr lang="ru-RU" dirty="0"/>
              <a:t> Е.Ф.</a:t>
            </a:r>
          </a:p>
          <a:p>
            <a:r>
              <a:rPr lang="ru-RU" dirty="0"/>
              <a:t>ГБОУ №29</a:t>
            </a:r>
          </a:p>
          <a:p>
            <a:r>
              <a:rPr lang="ru-RU" dirty="0"/>
              <a:t>Санкт-Петербург</a:t>
            </a:r>
          </a:p>
        </p:txBody>
      </p:sp>
    </p:spTree>
    <p:extLst>
      <p:ext uri="{BB962C8B-B14F-4D97-AF65-F5344CB8AC3E}">
        <p14:creationId xmlns:p14="http://schemas.microsoft.com/office/powerpoint/2010/main" val="2285463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1809EB-E8CF-521E-D325-43A6B2163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329" y="859245"/>
            <a:ext cx="9613861" cy="1080938"/>
          </a:xfrm>
        </p:spPr>
        <p:txBody>
          <a:bodyPr>
            <a:normAutofit fontScale="90000"/>
          </a:bodyPr>
          <a:lstStyle/>
          <a:p>
            <a:pPr marL="457200">
              <a:lnSpc>
                <a:spcPct val="107000"/>
              </a:lnSpc>
            </a:pPr>
            <a:b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7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en-US" sz="27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omparez</a:t>
            </a:r>
            <a:r>
              <a:rPr lang="en-US" sz="27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vos</a:t>
            </a:r>
            <a:r>
              <a:rPr lang="en-US" sz="27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réponses</a:t>
            </a:r>
            <a:r>
              <a:rPr lang="en-US" sz="27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 test avec le </a:t>
            </a:r>
            <a:r>
              <a:rPr lang="en-US" sz="27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contenu</a:t>
            </a:r>
            <a:r>
              <a:rPr lang="en-US" sz="27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 </a:t>
            </a:r>
            <a:r>
              <a:rPr lang="en-US" sz="27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texte</a:t>
            </a:r>
            <a:r>
              <a:rPr lang="en-US" sz="27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7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Remplissez</a:t>
            </a:r>
            <a:r>
              <a:rPr lang="en-US" sz="27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 grille «Sources des </a:t>
            </a:r>
            <a:r>
              <a:rPr lang="en-US" sz="27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vitamines</a:t>
            </a:r>
            <a:r>
              <a:rPr lang="en-US" sz="27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dans les aliments».</a:t>
            </a:r>
            <a:br>
              <a:rPr lang="ru-RU" sz="2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09DD58A7-B9C5-9510-22A4-BE154355B2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6216530"/>
              </p:ext>
            </p:extLst>
          </p:nvPr>
        </p:nvGraphicFramePr>
        <p:xfrm>
          <a:off x="848139" y="2305877"/>
          <a:ext cx="11237843" cy="39293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89281">
                  <a:extLst>
                    <a:ext uri="{9D8B030D-6E8A-4147-A177-3AD203B41FA5}">
                      <a16:colId xmlns:a16="http://schemas.microsoft.com/office/drawing/2014/main" val="1514188244"/>
                    </a:ext>
                  </a:extLst>
                </a:gridCol>
                <a:gridCol w="8748562">
                  <a:extLst>
                    <a:ext uri="{9D8B030D-6E8A-4147-A177-3AD203B41FA5}">
                      <a16:colId xmlns:a16="http://schemas.microsoft.com/office/drawing/2014/main" val="615001203"/>
                    </a:ext>
                  </a:extLst>
                </a:gridCol>
              </a:tblGrid>
              <a:tr h="2592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effectLst/>
                        </a:rPr>
                        <a:t>Vitamine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dirty="0">
                          <a:effectLst/>
                        </a:rPr>
                        <a:t>Aliments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12275987"/>
                  </a:ext>
                </a:extLst>
              </a:tr>
              <a:tr h="6867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72810944"/>
                  </a:ext>
                </a:extLst>
              </a:tr>
              <a:tr h="6867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29781170"/>
                  </a:ext>
                </a:extLst>
              </a:tr>
              <a:tr h="6867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55682421"/>
                  </a:ext>
                </a:extLst>
              </a:tr>
              <a:tr h="6867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19476561"/>
                  </a:ext>
                </a:extLst>
              </a:tr>
              <a:tr h="6867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639802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27733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62E23D-EBB2-CB3E-54F9-4836181B8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11286392" cy="1080938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/>
              <a:t>Rôle de la vitamine D</a:t>
            </a:r>
            <a:br>
              <a:rPr lang="fr-FR" dirty="0"/>
            </a:br>
            <a:r>
              <a:rPr lang="fr-FR" dirty="0"/>
              <a:t>Répondez à des questions après l’écoute.( 3’04’’)</a:t>
            </a:r>
            <a:br>
              <a:rPr lang="fr-FR" dirty="0"/>
            </a:br>
            <a:endParaRPr lang="ru-RU" dirty="0"/>
          </a:p>
        </p:txBody>
      </p:sp>
      <p:pic>
        <p:nvPicPr>
          <p:cNvPr id="5" name="role de vitamine D">
            <a:hlinkClick r:id="" action="ppaction://media"/>
            <a:extLst>
              <a:ext uri="{FF2B5EF4-FFF2-40B4-BE49-F238E27FC236}">
                <a16:creationId xmlns:a16="http://schemas.microsoft.com/office/drawing/2014/main" id="{98D0869D-9B4B-EC09-AD58-A25C5CA7BB5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75521" y="2156791"/>
            <a:ext cx="609600" cy="609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0446F11-C7B0-72A3-3917-E55ED0185DEE}"/>
              </a:ext>
            </a:extLst>
          </p:cNvPr>
          <p:cNvSpPr txBox="1"/>
          <p:nvPr/>
        </p:nvSpPr>
        <p:spPr>
          <a:xfrm>
            <a:off x="132522" y="2863390"/>
            <a:ext cx="12059478" cy="32342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Quelle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le role de la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vitamine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  à la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croissance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des enfants? </a:t>
            </a: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Qu’est-ce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qu’elle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prévient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Quels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enfants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sont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plus à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risque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de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manquer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vitamine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D?</a:t>
            </a:r>
            <a:endParaRPr lang="ru-RU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Combien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temps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seraient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suffisantes pour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combler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les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besoins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des enfants?</a:t>
            </a:r>
            <a:endParaRPr lang="ru-RU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Quels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poissons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renferment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naturellement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grandes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quantités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vitamine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D?</a:t>
            </a:r>
            <a:endParaRPr lang="ru-RU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Combien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lait de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vache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on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recommande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aux tout-petits?</a:t>
            </a:r>
            <a:endParaRPr lang="ru-RU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Dans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quels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pays on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enrichi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le lait de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vitamine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D?</a:t>
            </a:r>
            <a:endParaRPr lang="ru-RU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295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569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4717232-5137-8798-1E95-D265CAD20F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034" y="0"/>
            <a:ext cx="8521149" cy="6758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8821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E2B7D2-3E72-5A6A-E404-E1628D71B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Regardez la carte de l’ensoleillement</a:t>
            </a: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8DED2A-BB89-3E37-7D2A-5779AB762863}"/>
              </a:ext>
            </a:extLst>
          </p:cNvPr>
          <p:cNvSpPr txBox="1"/>
          <p:nvPr/>
        </p:nvSpPr>
        <p:spPr>
          <a:xfrm>
            <a:off x="861391" y="2652549"/>
            <a:ext cx="10827026" cy="27010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Quelle region de France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 plus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ensoleillée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Nommez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les Regions les plus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ensoleillées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?  Quelle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 region la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moins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ensoleillée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France ?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Nommez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les regions les plus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ensoleillées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de la Russie.   Quelle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 region la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moins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ensoleillée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Russie ? </a:t>
            </a:r>
            <a:endParaRPr lang="ru-RU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9833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DFA6B55-FE8D-27F4-A84F-FC7DFFE38086}"/>
              </a:ext>
            </a:extLst>
          </p:cNvPr>
          <p:cNvSpPr txBox="1"/>
          <p:nvPr/>
        </p:nvSpPr>
        <p:spPr>
          <a:xfrm>
            <a:off x="0" y="446658"/>
            <a:ext cx="12192000" cy="1094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Regardez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 carte de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carence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vitamin A  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Nommez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les pays de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carences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vitamin  A.</a:t>
            </a:r>
            <a:endParaRPr lang="ru-RU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9BA5060-0EEC-4824-11F5-C257F800E6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817" y="2213113"/>
            <a:ext cx="8723320" cy="4037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5384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30396E8-388A-115C-CC83-88FD0329F588}"/>
              </a:ext>
            </a:extLst>
          </p:cNvPr>
          <p:cNvSpPr txBox="1"/>
          <p:nvPr/>
        </p:nvSpPr>
        <p:spPr>
          <a:xfrm>
            <a:off x="357809" y="0"/>
            <a:ext cx="11741426" cy="70813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kern="1800" dirty="0">
                <a:effectLst/>
                <a:latin typeface="Lora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kern="1800" dirty="0" err="1">
                <a:effectLst/>
                <a:latin typeface="Lora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carence</a:t>
            </a:r>
            <a:r>
              <a:rPr lang="en-US" kern="1800" dirty="0">
                <a:effectLst/>
                <a:latin typeface="Lora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800" dirty="0" err="1">
                <a:effectLst/>
                <a:latin typeface="Lora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kern="1800" dirty="0">
                <a:effectLst/>
                <a:latin typeface="Lora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800" dirty="0" err="1">
                <a:effectLst/>
                <a:latin typeface="Lora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vitamine</a:t>
            </a:r>
            <a:r>
              <a:rPr lang="en-US" kern="1800" dirty="0">
                <a:effectLst/>
                <a:latin typeface="Lora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r>
              <a:rPr lang="en-US" kern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</a:t>
            </a:r>
            <a:r>
              <a:rPr lang="en-US" sz="2000" b="1" dirty="0">
                <a:solidFill>
                  <a:schemeClr val="bg1"/>
                </a:solidFill>
                <a:effectLst/>
                <a:latin typeface="Lora" pitchFamily="2" charset="-52"/>
                <a:ea typeface="Times New Roman" panose="02020603050405020304" pitchFamily="18" charset="0"/>
                <a:cs typeface="Open Sans" panose="020B0606030504020204" pitchFamily="34" charset="0"/>
              </a:rPr>
              <a:t>Faits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Lora" pitchFamily="2" charset="-52"/>
                <a:ea typeface="Times New Roman" panose="02020603050405020304" pitchFamily="18" charset="0"/>
                <a:cs typeface="Open Sans" panose="020B0606030504020204" pitchFamily="34" charset="0"/>
              </a:rPr>
              <a:t>saillants</a:t>
            </a:r>
            <a:endParaRPr lang="ru-RU" sz="20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80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b="1" dirty="0">
                <a:solidFill>
                  <a:schemeClr val="bg1"/>
                </a:solidFill>
                <a:effectLst/>
                <a:latin typeface="Lora" pitchFamily="2" charset="-52"/>
                <a:ea typeface="Times New Roman" panose="02020603050405020304" pitchFamily="18" charset="0"/>
                <a:cs typeface="Open Sans" panose="020B0606030504020204" pitchFamily="34" charset="0"/>
              </a:rPr>
              <a:t>La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Lora" pitchFamily="2" charset="-52"/>
                <a:ea typeface="Times New Roman" panose="02020603050405020304" pitchFamily="18" charset="0"/>
                <a:cs typeface="Open Sans" panose="020B0606030504020204" pitchFamily="34" charset="0"/>
              </a:rPr>
              <a:t>carence</a:t>
            </a:r>
            <a:r>
              <a:rPr lang="en-US" sz="2400" b="1" dirty="0">
                <a:solidFill>
                  <a:schemeClr val="bg1"/>
                </a:solidFill>
                <a:effectLst/>
                <a:latin typeface="Lora" pitchFamily="2" charset="-52"/>
                <a:ea typeface="Times New Roman" panose="02020603050405020304" pitchFamily="18" charset="0"/>
                <a:cs typeface="Open Sans" panose="020B0606030504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Lora" pitchFamily="2" charset="-52"/>
                <a:ea typeface="Times New Roman" panose="02020603050405020304" pitchFamily="18" charset="0"/>
                <a:cs typeface="Open Sans" panose="020B0606030504020204" pitchFamily="34" charset="0"/>
              </a:rPr>
              <a:t>en</a:t>
            </a:r>
            <a:r>
              <a:rPr lang="en-US" sz="2400" b="1" dirty="0">
                <a:solidFill>
                  <a:schemeClr val="bg1"/>
                </a:solidFill>
                <a:effectLst/>
                <a:latin typeface="Lora" pitchFamily="2" charset="-52"/>
                <a:ea typeface="Times New Roman" panose="02020603050405020304" pitchFamily="18" charset="0"/>
                <a:cs typeface="Open Sans" panose="020B0606030504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Lora" pitchFamily="2" charset="-52"/>
                <a:ea typeface="Times New Roman" panose="02020603050405020304" pitchFamily="18" charset="0"/>
                <a:cs typeface="Open Sans" panose="020B0606030504020204" pitchFamily="34" charset="0"/>
              </a:rPr>
              <a:t>vitamine</a:t>
            </a:r>
            <a:r>
              <a:rPr lang="en-US" sz="2400" b="1" dirty="0">
                <a:solidFill>
                  <a:schemeClr val="bg1"/>
                </a:solidFill>
                <a:effectLst/>
                <a:latin typeface="Lora" pitchFamily="2" charset="-52"/>
                <a:ea typeface="Times New Roman" panose="02020603050405020304" pitchFamily="18" charset="0"/>
                <a:cs typeface="Open Sans" panose="020B0606030504020204" pitchFamily="34" charset="0"/>
              </a:rPr>
              <a:t> A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Lora" pitchFamily="2" charset="-52"/>
                <a:ea typeface="Times New Roman" panose="02020603050405020304" pitchFamily="18" charset="0"/>
                <a:cs typeface="Open Sans" panose="020B0606030504020204" pitchFamily="34" charset="0"/>
              </a:rPr>
              <a:t>est</a:t>
            </a:r>
            <a:r>
              <a:rPr lang="en-US" sz="2400" b="1" dirty="0">
                <a:solidFill>
                  <a:schemeClr val="bg1"/>
                </a:solidFill>
                <a:effectLst/>
                <a:latin typeface="Lora" pitchFamily="2" charset="-52"/>
                <a:ea typeface="Times New Roman" panose="02020603050405020304" pitchFamily="18" charset="0"/>
                <a:cs typeface="Open Sans" panose="020B0606030504020204" pitchFamily="34" charset="0"/>
              </a:rPr>
              <a:t> courante dans les pays aux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Lora" pitchFamily="2" charset="-52"/>
                <a:ea typeface="Times New Roman" panose="02020603050405020304" pitchFamily="18" charset="0"/>
                <a:cs typeface="Open Sans" panose="020B0606030504020204" pitchFamily="34" charset="0"/>
              </a:rPr>
              <a:t>ressources</a:t>
            </a:r>
            <a:r>
              <a:rPr lang="en-US" sz="2400" b="1" dirty="0">
                <a:solidFill>
                  <a:schemeClr val="bg1"/>
                </a:solidFill>
                <a:effectLst/>
                <a:latin typeface="Lora" pitchFamily="2" charset="-52"/>
                <a:ea typeface="Times New Roman" panose="02020603050405020304" pitchFamily="18" charset="0"/>
                <a:cs typeface="Open Sans" panose="020B0606030504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Lora" pitchFamily="2" charset="-52"/>
                <a:ea typeface="Times New Roman" panose="02020603050405020304" pitchFamily="18" charset="0"/>
                <a:cs typeface="Open Sans" panose="020B0606030504020204" pitchFamily="34" charset="0"/>
              </a:rPr>
              <a:t>limitées</a:t>
            </a:r>
            <a:r>
              <a:rPr lang="en-US" sz="2400" b="1" dirty="0">
                <a:solidFill>
                  <a:schemeClr val="bg1"/>
                </a:solidFill>
                <a:effectLst/>
                <a:latin typeface="Lora" pitchFamily="2" charset="-52"/>
                <a:ea typeface="Times New Roman" panose="02020603050405020304" pitchFamily="18" charset="0"/>
                <a:cs typeface="Open Sans" panose="020B0606030504020204" pitchFamily="34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Lora" pitchFamily="2" charset="-52"/>
                <a:ea typeface="Times New Roman" panose="02020603050405020304" pitchFamily="18" charset="0"/>
                <a:cs typeface="Open Sans" panose="020B0606030504020204" pitchFamily="34" charset="0"/>
              </a:rPr>
              <a:t>particulièrement</a:t>
            </a:r>
            <a:r>
              <a:rPr lang="en-US" sz="2400" b="1" dirty="0">
                <a:solidFill>
                  <a:schemeClr val="bg1"/>
                </a:solidFill>
                <a:effectLst/>
                <a:latin typeface="Lora" pitchFamily="2" charset="-52"/>
                <a:ea typeface="Times New Roman" panose="02020603050405020304" pitchFamily="18" charset="0"/>
                <a:cs typeface="Open Sans" panose="020B0606030504020204" pitchFamily="34" charset="0"/>
              </a:rPr>
              <a:t> chez les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Lora" pitchFamily="2" charset="-52"/>
                <a:ea typeface="Times New Roman" panose="02020603050405020304" pitchFamily="18" charset="0"/>
                <a:cs typeface="Open Sans" panose="020B0606030504020204" pitchFamily="34" charset="0"/>
              </a:rPr>
              <a:t>réfugiés</a:t>
            </a:r>
            <a:r>
              <a:rPr lang="en-US" sz="2400" b="1" dirty="0">
                <a:solidFill>
                  <a:schemeClr val="bg1"/>
                </a:solidFill>
                <a:effectLst/>
                <a:latin typeface="Lora" pitchFamily="2" charset="-52"/>
                <a:ea typeface="Times New Roman" panose="02020603050405020304" pitchFamily="18" charset="0"/>
                <a:cs typeface="Open Sans" panose="020B0606030504020204" pitchFamily="34" charset="0"/>
              </a:rPr>
              <a:t>.</a:t>
            </a:r>
            <a:endParaRPr lang="ru-RU" sz="24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80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b="1" dirty="0">
                <a:solidFill>
                  <a:schemeClr val="bg1"/>
                </a:solidFill>
                <a:effectLst/>
                <a:latin typeface="Lora" pitchFamily="2" charset="-52"/>
                <a:ea typeface="Times New Roman" panose="02020603050405020304" pitchFamily="18" charset="0"/>
                <a:cs typeface="Open Sans" panose="020B0606030504020204" pitchFamily="34" charset="0"/>
              </a:rPr>
              <a:t>La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Lora" pitchFamily="2" charset="-52"/>
                <a:ea typeface="Times New Roman" panose="02020603050405020304" pitchFamily="18" charset="0"/>
                <a:cs typeface="Open Sans" panose="020B0606030504020204" pitchFamily="34" charset="0"/>
              </a:rPr>
              <a:t>carence</a:t>
            </a:r>
            <a:r>
              <a:rPr lang="en-US" sz="2400" b="1" dirty="0">
                <a:solidFill>
                  <a:schemeClr val="bg1"/>
                </a:solidFill>
                <a:effectLst/>
                <a:latin typeface="Lora" pitchFamily="2" charset="-52"/>
                <a:ea typeface="Times New Roman" panose="02020603050405020304" pitchFamily="18" charset="0"/>
                <a:cs typeface="Open Sans" panose="020B0606030504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Lora" pitchFamily="2" charset="-52"/>
                <a:ea typeface="Times New Roman" panose="02020603050405020304" pitchFamily="18" charset="0"/>
                <a:cs typeface="Open Sans" panose="020B0606030504020204" pitchFamily="34" charset="0"/>
              </a:rPr>
              <a:t>en</a:t>
            </a:r>
            <a:r>
              <a:rPr lang="en-US" sz="2400" b="1" dirty="0">
                <a:solidFill>
                  <a:schemeClr val="bg1"/>
                </a:solidFill>
                <a:effectLst/>
                <a:latin typeface="Lora" pitchFamily="2" charset="-52"/>
                <a:ea typeface="Times New Roman" panose="02020603050405020304" pitchFamily="18" charset="0"/>
                <a:cs typeface="Open Sans" panose="020B0606030504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Lora" pitchFamily="2" charset="-52"/>
                <a:ea typeface="Times New Roman" panose="02020603050405020304" pitchFamily="18" charset="0"/>
                <a:cs typeface="Open Sans" panose="020B0606030504020204" pitchFamily="34" charset="0"/>
              </a:rPr>
              <a:t>vitamine</a:t>
            </a:r>
            <a:r>
              <a:rPr lang="en-US" sz="2400" b="1" dirty="0">
                <a:solidFill>
                  <a:schemeClr val="bg1"/>
                </a:solidFill>
                <a:effectLst/>
                <a:latin typeface="Lora" pitchFamily="2" charset="-52"/>
                <a:ea typeface="Times New Roman" panose="02020603050405020304" pitchFamily="18" charset="0"/>
                <a:cs typeface="Open Sans" panose="020B0606030504020204" pitchFamily="34" charset="0"/>
              </a:rPr>
              <a:t> A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Lora" pitchFamily="2" charset="-52"/>
                <a:ea typeface="Times New Roman" panose="02020603050405020304" pitchFamily="18" charset="0"/>
                <a:cs typeface="Open Sans" panose="020B0606030504020204" pitchFamily="34" charset="0"/>
              </a:rPr>
              <a:t>peut</a:t>
            </a:r>
            <a:r>
              <a:rPr lang="en-US" sz="2400" b="1" dirty="0">
                <a:solidFill>
                  <a:schemeClr val="bg1"/>
                </a:solidFill>
                <a:effectLst/>
                <a:latin typeface="Lora" pitchFamily="2" charset="-52"/>
                <a:ea typeface="Times New Roman" panose="02020603050405020304" pitchFamily="18" charset="0"/>
                <a:cs typeface="Open Sans" panose="020B0606030504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Lora" pitchFamily="2" charset="-52"/>
                <a:ea typeface="Times New Roman" panose="02020603050405020304" pitchFamily="18" charset="0"/>
                <a:cs typeface="Open Sans" panose="020B0606030504020204" pitchFamily="34" charset="0"/>
              </a:rPr>
              <a:t>nuire</a:t>
            </a:r>
            <a:r>
              <a:rPr lang="en-US" sz="2400" b="1" dirty="0">
                <a:solidFill>
                  <a:schemeClr val="bg1"/>
                </a:solidFill>
                <a:effectLst/>
                <a:latin typeface="Lora" pitchFamily="2" charset="-52"/>
                <a:ea typeface="Times New Roman" panose="02020603050405020304" pitchFamily="18" charset="0"/>
                <a:cs typeface="Open Sans" panose="020B0606030504020204" pitchFamily="34" charset="0"/>
              </a:rPr>
              <a:t> à la vision, sur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Lora" pitchFamily="2" charset="-52"/>
                <a:ea typeface="Times New Roman" panose="02020603050405020304" pitchFamily="18" charset="0"/>
                <a:cs typeface="Open Sans" panose="020B0606030504020204" pitchFamily="34" charset="0"/>
              </a:rPr>
              <a:t>une</a:t>
            </a:r>
            <a:r>
              <a:rPr lang="en-US" sz="2400" b="1" dirty="0">
                <a:solidFill>
                  <a:schemeClr val="bg1"/>
                </a:solidFill>
                <a:effectLst/>
                <a:latin typeface="Lora" pitchFamily="2" charset="-52"/>
                <a:ea typeface="Times New Roman" panose="02020603050405020304" pitchFamily="18" charset="0"/>
                <a:cs typeface="Open Sans" panose="020B0606030504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Lora" pitchFamily="2" charset="-52"/>
                <a:ea typeface="Times New Roman" panose="02020603050405020304" pitchFamily="18" charset="0"/>
                <a:cs typeface="Open Sans" panose="020B0606030504020204" pitchFamily="34" charset="0"/>
              </a:rPr>
              <a:t>échelle</a:t>
            </a:r>
            <a:r>
              <a:rPr lang="en-US" sz="2400" b="1" dirty="0">
                <a:solidFill>
                  <a:schemeClr val="bg1"/>
                </a:solidFill>
                <a:effectLst/>
                <a:latin typeface="Lora" pitchFamily="2" charset="-52"/>
                <a:ea typeface="Times New Roman" panose="02020603050405020304" pitchFamily="18" charset="0"/>
                <a:cs typeface="Open Sans" panose="020B0606030504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Lora" pitchFamily="2" charset="-52"/>
                <a:ea typeface="Times New Roman" panose="02020603050405020304" pitchFamily="18" charset="0"/>
                <a:cs typeface="Open Sans" panose="020B0606030504020204" pitchFamily="34" charset="0"/>
              </a:rPr>
              <a:t>allant</a:t>
            </a:r>
            <a:r>
              <a:rPr lang="en-US" sz="2400" b="1" dirty="0">
                <a:solidFill>
                  <a:schemeClr val="bg1"/>
                </a:solidFill>
                <a:effectLst/>
                <a:latin typeface="Lora" pitchFamily="2" charset="-52"/>
                <a:ea typeface="Times New Roman" panose="02020603050405020304" pitchFamily="18" charset="0"/>
                <a:cs typeface="Open Sans" panose="020B0606030504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Lora" pitchFamily="2" charset="-52"/>
                <a:ea typeface="Times New Roman" panose="02020603050405020304" pitchFamily="18" charset="0"/>
                <a:cs typeface="Open Sans" panose="020B0606030504020204" pitchFamily="34" charset="0"/>
              </a:rPr>
              <a:t>d’une</a:t>
            </a:r>
            <a:r>
              <a:rPr lang="en-US" sz="2400" b="1" dirty="0">
                <a:solidFill>
                  <a:schemeClr val="bg1"/>
                </a:solidFill>
                <a:effectLst/>
                <a:latin typeface="Lora" pitchFamily="2" charset="-52"/>
                <a:ea typeface="Times New Roman" panose="02020603050405020304" pitchFamily="18" charset="0"/>
                <a:cs typeface="Open Sans" panose="020B0606030504020204" pitchFamily="34" charset="0"/>
              </a:rPr>
              <a:t> diminution de la vision nocturne à la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Lora" pitchFamily="2" charset="-52"/>
                <a:ea typeface="Times New Roman" panose="02020603050405020304" pitchFamily="18" charset="0"/>
                <a:cs typeface="Open Sans" panose="020B0606030504020204" pitchFamily="34" charset="0"/>
              </a:rPr>
              <a:t>cécité</a:t>
            </a:r>
            <a:r>
              <a:rPr lang="en-US" sz="2400" b="1" dirty="0">
                <a:solidFill>
                  <a:schemeClr val="bg1"/>
                </a:solidFill>
                <a:effectLst/>
                <a:latin typeface="Lora" pitchFamily="2" charset="-52"/>
                <a:ea typeface="Times New Roman" panose="02020603050405020304" pitchFamily="18" charset="0"/>
                <a:cs typeface="Open Sans" panose="020B0606030504020204" pitchFamily="34" charset="0"/>
              </a:rPr>
              <a:t>.</a:t>
            </a:r>
            <a:endParaRPr lang="ru-RU" sz="24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80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b="1" dirty="0">
                <a:solidFill>
                  <a:schemeClr val="bg1"/>
                </a:solidFill>
                <a:effectLst/>
                <a:latin typeface="Lora" pitchFamily="2" charset="-52"/>
                <a:ea typeface="Times New Roman" panose="02020603050405020304" pitchFamily="18" charset="0"/>
                <a:cs typeface="Open Sans" panose="020B0606030504020204" pitchFamily="34" charset="0"/>
              </a:rPr>
              <a:t>Elle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Lora" pitchFamily="2" charset="-52"/>
                <a:ea typeface="Times New Roman" panose="02020603050405020304" pitchFamily="18" charset="0"/>
                <a:cs typeface="Open Sans" panose="020B0606030504020204" pitchFamily="34" charset="0"/>
              </a:rPr>
              <a:t>peut</a:t>
            </a:r>
            <a:r>
              <a:rPr lang="en-US" sz="2400" b="1" dirty="0">
                <a:solidFill>
                  <a:schemeClr val="bg1"/>
                </a:solidFill>
                <a:effectLst/>
                <a:latin typeface="Lora" pitchFamily="2" charset="-52"/>
                <a:ea typeface="Times New Roman" panose="02020603050405020304" pitchFamily="18" charset="0"/>
                <a:cs typeface="Open Sans" panose="020B0606030504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Lora" pitchFamily="2" charset="-52"/>
                <a:ea typeface="Times New Roman" panose="02020603050405020304" pitchFamily="18" charset="0"/>
                <a:cs typeface="Open Sans" panose="020B0606030504020204" pitchFamily="34" charset="0"/>
              </a:rPr>
              <a:t>être</a:t>
            </a:r>
            <a:r>
              <a:rPr lang="en-US" sz="2400" b="1" dirty="0">
                <a:solidFill>
                  <a:schemeClr val="bg1"/>
                </a:solidFill>
                <a:effectLst/>
                <a:latin typeface="Lora" pitchFamily="2" charset="-52"/>
                <a:ea typeface="Times New Roman" panose="02020603050405020304" pitchFamily="18" charset="0"/>
                <a:cs typeface="Open Sans" panose="020B0606030504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Lora" pitchFamily="2" charset="-52"/>
                <a:ea typeface="Times New Roman" panose="02020603050405020304" pitchFamily="18" charset="0"/>
                <a:cs typeface="Open Sans" panose="020B0606030504020204" pitchFamily="34" charset="0"/>
              </a:rPr>
              <a:t>causée</a:t>
            </a:r>
            <a:r>
              <a:rPr lang="en-US" sz="2400" b="1" dirty="0">
                <a:solidFill>
                  <a:schemeClr val="bg1"/>
                </a:solidFill>
                <a:effectLst/>
                <a:latin typeface="Lora" pitchFamily="2" charset="-52"/>
                <a:ea typeface="Times New Roman" panose="02020603050405020304" pitchFamily="18" charset="0"/>
                <a:cs typeface="Open Sans" panose="020B0606030504020204" pitchFamily="34" charset="0"/>
              </a:rPr>
              <a:t> par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Lora" pitchFamily="2" charset="-52"/>
                <a:ea typeface="Times New Roman" panose="02020603050405020304" pitchFamily="18" charset="0"/>
                <a:cs typeface="Open Sans" panose="020B0606030504020204" pitchFamily="34" charset="0"/>
              </a:rPr>
              <a:t>une</a:t>
            </a:r>
            <a:r>
              <a:rPr lang="en-US" sz="2400" b="1" dirty="0">
                <a:solidFill>
                  <a:schemeClr val="bg1"/>
                </a:solidFill>
                <a:effectLst/>
                <a:latin typeface="Lora" pitchFamily="2" charset="-52"/>
                <a:ea typeface="Times New Roman" panose="02020603050405020304" pitchFamily="18" charset="0"/>
                <a:cs typeface="Open Sans" panose="020B0606030504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Lora" pitchFamily="2" charset="-52"/>
                <a:ea typeface="Times New Roman" panose="02020603050405020304" pitchFamily="18" charset="0"/>
                <a:cs typeface="Open Sans" panose="020B0606030504020204" pitchFamily="34" charset="0"/>
              </a:rPr>
              <a:t>insuffisance</a:t>
            </a:r>
            <a:r>
              <a:rPr lang="en-US" sz="2400" b="1" dirty="0">
                <a:solidFill>
                  <a:schemeClr val="bg1"/>
                </a:solidFill>
                <a:effectLst/>
                <a:latin typeface="Lora" pitchFamily="2" charset="-52"/>
                <a:ea typeface="Times New Roman" panose="02020603050405020304" pitchFamily="18" charset="0"/>
                <a:cs typeface="Open Sans" panose="020B0606030504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Lora" pitchFamily="2" charset="-52"/>
                <a:ea typeface="Times New Roman" panose="02020603050405020304" pitchFamily="18" charset="0"/>
                <a:cs typeface="Open Sans" panose="020B0606030504020204" pitchFamily="34" charset="0"/>
              </a:rPr>
              <a:t>alimentaire</a:t>
            </a:r>
            <a:r>
              <a:rPr lang="en-US" sz="2400" b="1" dirty="0">
                <a:solidFill>
                  <a:schemeClr val="bg1"/>
                </a:solidFill>
                <a:effectLst/>
                <a:latin typeface="Lora" pitchFamily="2" charset="-52"/>
                <a:ea typeface="Times New Roman" panose="02020603050405020304" pitchFamily="18" charset="0"/>
                <a:cs typeface="Open Sans" panose="020B0606030504020204" pitchFamily="34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Lora" pitchFamily="2" charset="-52"/>
                <a:ea typeface="Times New Roman" panose="02020603050405020304" pitchFamily="18" charset="0"/>
                <a:cs typeface="Open Sans" panose="020B0606030504020204" pitchFamily="34" charset="0"/>
              </a:rPr>
              <a:t>une</a:t>
            </a:r>
            <a:r>
              <a:rPr lang="en-US" sz="2400" b="1" dirty="0">
                <a:solidFill>
                  <a:schemeClr val="bg1"/>
                </a:solidFill>
                <a:effectLst/>
                <a:latin typeface="Lora" pitchFamily="2" charset="-52"/>
                <a:ea typeface="Times New Roman" panose="02020603050405020304" pitchFamily="18" charset="0"/>
                <a:cs typeface="Open Sans" panose="020B0606030504020204" pitchFamily="34" charset="0"/>
              </a:rPr>
              <a:t> malabsorption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Lora" pitchFamily="2" charset="-52"/>
                <a:ea typeface="Times New Roman" panose="02020603050405020304" pitchFamily="18" charset="0"/>
                <a:cs typeface="Open Sans" panose="020B0606030504020204" pitchFamily="34" charset="0"/>
              </a:rPr>
              <a:t>ou</a:t>
            </a:r>
            <a:r>
              <a:rPr lang="en-US" sz="2400" b="1" dirty="0">
                <a:solidFill>
                  <a:schemeClr val="bg1"/>
                </a:solidFill>
                <a:effectLst/>
                <a:latin typeface="Lora" pitchFamily="2" charset="-52"/>
                <a:ea typeface="Times New Roman" panose="02020603050405020304" pitchFamily="18" charset="0"/>
                <a:cs typeface="Open Sans" panose="020B0606030504020204" pitchFamily="34" charset="0"/>
              </a:rPr>
              <a:t> un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Lora" pitchFamily="2" charset="-52"/>
                <a:ea typeface="Times New Roman" panose="02020603050405020304" pitchFamily="18" charset="0"/>
                <a:cs typeface="Open Sans" panose="020B0606030504020204" pitchFamily="34" charset="0"/>
              </a:rPr>
              <a:t>accroissement</a:t>
            </a:r>
            <a:r>
              <a:rPr lang="en-US" sz="2400" b="1" dirty="0">
                <a:solidFill>
                  <a:schemeClr val="bg1"/>
                </a:solidFill>
                <a:effectLst/>
                <a:latin typeface="Lora" pitchFamily="2" charset="-52"/>
                <a:ea typeface="Times New Roman" panose="02020603050405020304" pitchFamily="18" charset="0"/>
                <a:cs typeface="Open Sans" panose="020B0606030504020204" pitchFamily="34" charset="0"/>
              </a:rPr>
              <a:t> de son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Lora" pitchFamily="2" charset="-52"/>
                <a:ea typeface="Times New Roman" panose="02020603050405020304" pitchFamily="18" charset="0"/>
                <a:cs typeface="Open Sans" panose="020B0606030504020204" pitchFamily="34" charset="0"/>
              </a:rPr>
              <a:t>utilisation</a:t>
            </a:r>
            <a:r>
              <a:rPr lang="en-US" sz="2400" b="1" dirty="0">
                <a:solidFill>
                  <a:schemeClr val="bg1"/>
                </a:solidFill>
                <a:effectLst/>
                <a:latin typeface="Lora" pitchFamily="2" charset="-52"/>
                <a:ea typeface="Times New Roman" panose="02020603050405020304" pitchFamily="18" charset="0"/>
                <a:cs typeface="Open Sans" panose="020B0606030504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Lora" pitchFamily="2" charset="-52"/>
                <a:ea typeface="Times New Roman" panose="02020603050405020304" pitchFamily="18" charset="0"/>
                <a:cs typeface="Open Sans" panose="020B0606030504020204" pitchFamily="34" charset="0"/>
              </a:rPr>
              <a:t>ou</a:t>
            </a:r>
            <a:r>
              <a:rPr lang="en-US" sz="2400" b="1" dirty="0">
                <a:solidFill>
                  <a:schemeClr val="bg1"/>
                </a:solidFill>
                <a:effectLst/>
                <a:latin typeface="Lora" pitchFamily="2" charset="-52"/>
                <a:ea typeface="Times New Roman" panose="02020603050405020304" pitchFamily="18" charset="0"/>
                <a:cs typeface="Open Sans" panose="020B0606030504020204" pitchFamily="34" charset="0"/>
              </a:rPr>
              <a:t> de son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Lora" pitchFamily="2" charset="-52"/>
                <a:ea typeface="Times New Roman" panose="02020603050405020304" pitchFamily="18" charset="0"/>
                <a:cs typeface="Open Sans" panose="020B0606030504020204" pitchFamily="34" charset="0"/>
              </a:rPr>
              <a:t>excrétion</a:t>
            </a:r>
            <a:r>
              <a:rPr lang="en-US" sz="2400" b="1" dirty="0">
                <a:solidFill>
                  <a:schemeClr val="bg1"/>
                </a:solidFill>
                <a:effectLst/>
                <a:latin typeface="Lora" pitchFamily="2" charset="-52"/>
                <a:ea typeface="Times New Roman" panose="02020603050405020304" pitchFamily="18" charset="0"/>
                <a:cs typeface="Open Sans" panose="020B0606030504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Lora" pitchFamily="2" charset="-52"/>
                <a:ea typeface="Times New Roman" panose="02020603050405020304" pitchFamily="18" charset="0"/>
                <a:cs typeface="Open Sans" panose="020B0606030504020204" pitchFamily="34" charset="0"/>
              </a:rPr>
              <a:t>en</a:t>
            </a:r>
            <a:r>
              <a:rPr lang="en-US" sz="2400" b="1" dirty="0">
                <a:solidFill>
                  <a:schemeClr val="bg1"/>
                </a:solidFill>
                <a:effectLst/>
                <a:latin typeface="Lora" pitchFamily="2" charset="-52"/>
                <a:ea typeface="Times New Roman" panose="02020603050405020304" pitchFamily="18" charset="0"/>
                <a:cs typeface="Open Sans" panose="020B0606030504020204" pitchFamily="34" charset="0"/>
              </a:rPr>
              <a:t> raison de maladies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Lora" pitchFamily="2" charset="-52"/>
                <a:ea typeface="Times New Roman" panose="02020603050405020304" pitchFamily="18" charset="0"/>
                <a:cs typeface="Open Sans" panose="020B0606030504020204" pitchFamily="34" charset="0"/>
              </a:rPr>
              <a:t>courantes</a:t>
            </a:r>
            <a:r>
              <a:rPr lang="en-US" sz="2400" b="1" dirty="0">
                <a:solidFill>
                  <a:schemeClr val="bg1"/>
                </a:solidFill>
                <a:effectLst/>
                <a:latin typeface="Lora" pitchFamily="2" charset="-52"/>
                <a:ea typeface="Times New Roman" panose="02020603050405020304" pitchFamily="18" charset="0"/>
                <a:cs typeface="Open Sans" panose="020B0606030504020204" pitchFamily="34" charset="0"/>
              </a:rPr>
              <a:t>.</a:t>
            </a:r>
            <a:endParaRPr lang="ru-RU" sz="24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80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b="1" dirty="0">
                <a:solidFill>
                  <a:schemeClr val="bg1"/>
                </a:solidFill>
                <a:effectLst/>
                <a:latin typeface="Lora" pitchFamily="2" charset="-52"/>
                <a:ea typeface="Times New Roman" panose="02020603050405020304" pitchFamily="18" charset="0"/>
                <a:cs typeface="Open Sans" panose="020B0606030504020204" pitchFamily="34" charset="0"/>
              </a:rPr>
              <a:t>Des sources de stress,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Lora" pitchFamily="2" charset="-52"/>
                <a:ea typeface="Times New Roman" panose="02020603050405020304" pitchFamily="18" charset="0"/>
                <a:cs typeface="Open Sans" panose="020B0606030504020204" pitchFamily="34" charset="0"/>
              </a:rPr>
              <a:t>comme</a:t>
            </a:r>
            <a:r>
              <a:rPr lang="en-US" sz="2400" b="1" dirty="0">
                <a:solidFill>
                  <a:schemeClr val="bg1"/>
                </a:solidFill>
                <a:effectLst/>
                <a:latin typeface="Lora" pitchFamily="2" charset="-52"/>
                <a:ea typeface="Times New Roman" panose="02020603050405020304" pitchFamily="18" charset="0"/>
                <a:cs typeface="Open Sans" panose="020B0606030504020204" pitchFamily="34" charset="0"/>
              </a:rPr>
              <a:t> la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Lora" pitchFamily="2" charset="-52"/>
                <a:ea typeface="Times New Roman" panose="02020603050405020304" pitchFamily="18" charset="0"/>
                <a:cs typeface="Open Sans" panose="020B0606030504020204" pitchFamily="34" charset="0"/>
              </a:rPr>
              <a:t>diarrhée</a:t>
            </a:r>
            <a:r>
              <a:rPr lang="en-US" sz="2400" b="1" dirty="0">
                <a:solidFill>
                  <a:schemeClr val="bg1"/>
                </a:solidFill>
                <a:effectLst/>
                <a:latin typeface="Lora" pitchFamily="2" charset="-52"/>
                <a:ea typeface="Times New Roman" panose="02020603050405020304" pitchFamily="18" charset="0"/>
                <a:cs typeface="Open Sans" panose="020B0606030504020204" pitchFamily="34" charset="0"/>
              </a:rPr>
              <a:t>, la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Lora" pitchFamily="2" charset="-52"/>
                <a:ea typeface="Times New Roman" panose="02020603050405020304" pitchFamily="18" charset="0"/>
                <a:cs typeface="Open Sans" panose="020B0606030504020204" pitchFamily="34" charset="0"/>
              </a:rPr>
              <a:t>rougeole</a:t>
            </a:r>
            <a:r>
              <a:rPr lang="en-US" sz="2400" b="1" dirty="0">
                <a:solidFill>
                  <a:schemeClr val="bg1"/>
                </a:solidFill>
                <a:effectLst/>
                <a:latin typeface="Lora" pitchFamily="2" charset="-52"/>
                <a:ea typeface="Times New Roman" panose="02020603050405020304" pitchFamily="18" charset="0"/>
                <a:cs typeface="Open Sans" panose="020B0606030504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Lora" pitchFamily="2" charset="-52"/>
                <a:ea typeface="Times New Roman" panose="02020603050405020304" pitchFamily="18" charset="0"/>
                <a:cs typeface="Open Sans" panose="020B0606030504020204" pitchFamily="34" charset="0"/>
              </a:rPr>
              <a:t>ou</a:t>
            </a:r>
            <a:r>
              <a:rPr lang="en-US" sz="2400" b="1" dirty="0">
                <a:solidFill>
                  <a:schemeClr val="bg1"/>
                </a:solidFill>
                <a:effectLst/>
                <a:latin typeface="Lora" pitchFamily="2" charset="-52"/>
                <a:ea typeface="Times New Roman" panose="02020603050405020304" pitchFamily="18" charset="0"/>
                <a:cs typeface="Open Sans" panose="020B0606030504020204" pitchFamily="34" charset="0"/>
              </a:rPr>
              <a:t> la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Lora" pitchFamily="2" charset="-52"/>
                <a:ea typeface="Times New Roman" panose="02020603050405020304" pitchFamily="18" charset="0"/>
                <a:cs typeface="Open Sans" panose="020B0606030504020204" pitchFamily="34" charset="0"/>
              </a:rPr>
              <a:t>pneumonie</a:t>
            </a:r>
            <a:r>
              <a:rPr lang="en-US" sz="2400" b="1" dirty="0">
                <a:solidFill>
                  <a:schemeClr val="bg1"/>
                </a:solidFill>
                <a:effectLst/>
                <a:latin typeface="Lora" pitchFamily="2" charset="-52"/>
                <a:ea typeface="Times New Roman" panose="02020603050405020304" pitchFamily="18" charset="0"/>
                <a:cs typeface="Open Sans" panose="020B0606030504020204" pitchFamily="34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Lora" pitchFamily="2" charset="-52"/>
                <a:ea typeface="Times New Roman" panose="02020603050405020304" pitchFamily="18" charset="0"/>
                <a:cs typeface="Open Sans" panose="020B0606030504020204" pitchFamily="34" charset="0"/>
              </a:rPr>
              <a:t>peuvent</a:t>
            </a:r>
            <a:r>
              <a:rPr lang="en-US" sz="2400" b="1" dirty="0">
                <a:solidFill>
                  <a:schemeClr val="bg1"/>
                </a:solidFill>
                <a:effectLst/>
                <a:latin typeface="Lora" pitchFamily="2" charset="-52"/>
                <a:ea typeface="Times New Roman" panose="02020603050405020304" pitchFamily="18" charset="0"/>
                <a:cs typeface="Open Sans" panose="020B0606030504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Lora" pitchFamily="2" charset="-52"/>
                <a:ea typeface="Times New Roman" panose="02020603050405020304" pitchFamily="18" charset="0"/>
                <a:cs typeface="Open Sans" panose="020B0606030504020204" pitchFamily="34" charset="0"/>
              </a:rPr>
              <a:t>réduire</a:t>
            </a:r>
            <a:r>
              <a:rPr lang="en-US" sz="2400" b="1" dirty="0">
                <a:solidFill>
                  <a:schemeClr val="bg1"/>
                </a:solidFill>
                <a:effectLst/>
                <a:latin typeface="Lora" pitchFamily="2" charset="-52"/>
                <a:ea typeface="Times New Roman" panose="02020603050405020304" pitchFamily="18" charset="0"/>
                <a:cs typeface="Open Sans" panose="020B0606030504020204" pitchFamily="34" charset="0"/>
              </a:rPr>
              <a:t> les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Lora" pitchFamily="2" charset="-52"/>
                <a:ea typeface="Times New Roman" panose="02020603050405020304" pitchFamily="18" charset="0"/>
                <a:cs typeface="Open Sans" panose="020B0606030504020204" pitchFamily="34" charset="0"/>
              </a:rPr>
              <a:t>taux</a:t>
            </a:r>
            <a:r>
              <a:rPr lang="en-US" sz="2400" b="1" dirty="0">
                <a:solidFill>
                  <a:schemeClr val="bg1"/>
                </a:solidFill>
                <a:effectLst/>
                <a:latin typeface="Lora" pitchFamily="2" charset="-52"/>
                <a:ea typeface="Times New Roman" panose="02020603050405020304" pitchFamily="18" charset="0"/>
                <a:cs typeface="Open Sans" panose="020B0606030504020204" pitchFamily="34" charset="0"/>
              </a:rPr>
              <a:t> de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Lora" pitchFamily="2" charset="-52"/>
                <a:ea typeface="Times New Roman" panose="02020603050405020304" pitchFamily="18" charset="0"/>
                <a:cs typeface="Open Sans" panose="020B0606030504020204" pitchFamily="34" charset="0"/>
              </a:rPr>
              <a:t>vitamine</a:t>
            </a:r>
            <a:r>
              <a:rPr lang="en-US" sz="2400" b="1" dirty="0">
                <a:solidFill>
                  <a:schemeClr val="bg1"/>
                </a:solidFill>
                <a:effectLst/>
                <a:latin typeface="Lora" pitchFamily="2" charset="-52"/>
                <a:ea typeface="Times New Roman" panose="02020603050405020304" pitchFamily="18" charset="0"/>
                <a:cs typeface="Open Sans" panose="020B0606030504020204" pitchFamily="34" charset="0"/>
              </a:rPr>
              <a:t> A et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Lora" pitchFamily="2" charset="-52"/>
                <a:ea typeface="Times New Roman" panose="02020603050405020304" pitchFamily="18" charset="0"/>
                <a:cs typeface="Open Sans" panose="020B0606030504020204" pitchFamily="34" charset="0"/>
              </a:rPr>
              <a:t>provoquer</a:t>
            </a:r>
            <a:r>
              <a:rPr lang="en-US" sz="2400" b="1" dirty="0">
                <a:solidFill>
                  <a:schemeClr val="bg1"/>
                </a:solidFill>
                <a:effectLst/>
                <a:latin typeface="Lora" pitchFamily="2" charset="-52"/>
                <a:ea typeface="Times New Roman" panose="02020603050405020304" pitchFamily="18" charset="0"/>
                <a:cs typeface="Open Sans" panose="020B0606030504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Lora" pitchFamily="2" charset="-52"/>
                <a:ea typeface="Times New Roman" panose="02020603050405020304" pitchFamily="18" charset="0"/>
                <a:cs typeface="Open Sans" panose="020B0606030504020204" pitchFamily="34" charset="0"/>
              </a:rPr>
              <a:t>une</a:t>
            </a:r>
            <a:r>
              <a:rPr lang="en-US" sz="2400" b="1" dirty="0">
                <a:solidFill>
                  <a:schemeClr val="bg1"/>
                </a:solidFill>
                <a:effectLst/>
                <a:latin typeface="Lora" pitchFamily="2" charset="-52"/>
                <a:ea typeface="Times New Roman" panose="02020603050405020304" pitchFamily="18" charset="0"/>
                <a:cs typeface="Open Sans" panose="020B0606030504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Lora" pitchFamily="2" charset="-52"/>
                <a:ea typeface="Times New Roman" panose="02020603050405020304" pitchFamily="18" charset="0"/>
                <a:cs typeface="Open Sans" panose="020B0606030504020204" pitchFamily="34" charset="0"/>
              </a:rPr>
              <a:t>maladie</a:t>
            </a:r>
            <a:r>
              <a:rPr lang="en-US" sz="2400" dirty="0">
                <a:solidFill>
                  <a:srgbClr val="374151"/>
                </a:solidFill>
                <a:effectLst/>
                <a:latin typeface="Lora" pitchFamily="2" charset="-52"/>
                <a:ea typeface="Times New Roman" panose="02020603050405020304" pitchFamily="18" charset="0"/>
                <a:cs typeface="Open Sans" panose="020B0606030504020204" pitchFamily="34" charset="0"/>
              </a:rPr>
              <a:t>.</a:t>
            </a:r>
            <a:endParaRPr lang="ru-RU" sz="2400" dirty="0">
              <a:solidFill>
                <a:srgbClr val="37415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effectLst/>
                <a:latin typeface="Lora" pitchFamily="2" charset="-52"/>
                <a:ea typeface="Times New Roman" panose="02020603050405020304" pitchFamily="18" charset="0"/>
              </a:rPr>
              <a:t>La </a:t>
            </a:r>
            <a:r>
              <a:rPr lang="en-US" dirty="0" err="1">
                <a:effectLst/>
                <a:latin typeface="Lora" pitchFamily="2" charset="-52"/>
                <a:ea typeface="Times New Roman" panose="02020603050405020304" pitchFamily="18" charset="0"/>
              </a:rPr>
              <a:t>prévalence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1600"/>
              </a:spcAft>
            </a:pPr>
            <a:r>
              <a:rPr lang="en-US" sz="2400" b="1" dirty="0">
                <a:solidFill>
                  <a:schemeClr val="bg1"/>
                </a:solidFill>
                <a:effectLst/>
                <a:latin typeface="Lora" pitchFamily="2" charset="-52"/>
                <a:ea typeface="Times New Roman" panose="02020603050405020304" pitchFamily="18" charset="0"/>
              </a:rPr>
              <a:t>La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Lora" pitchFamily="2" charset="-52"/>
                <a:ea typeface="Times New Roman" panose="02020603050405020304" pitchFamily="18" charset="0"/>
              </a:rPr>
              <a:t>carence</a:t>
            </a:r>
            <a:r>
              <a:rPr lang="en-US" sz="2400" b="1" dirty="0">
                <a:solidFill>
                  <a:schemeClr val="bg1"/>
                </a:solidFill>
                <a:effectLst/>
                <a:latin typeface="Lora" pitchFamily="2" charset="-52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Lora" pitchFamily="2" charset="-52"/>
                <a:ea typeface="Times New Roman" panose="02020603050405020304" pitchFamily="18" charset="0"/>
              </a:rPr>
              <a:t>en</a:t>
            </a:r>
            <a:r>
              <a:rPr lang="en-US" sz="2400" b="1" dirty="0">
                <a:solidFill>
                  <a:schemeClr val="bg1"/>
                </a:solidFill>
                <a:effectLst/>
                <a:latin typeface="Lora" pitchFamily="2" charset="-52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Lora" pitchFamily="2" charset="-52"/>
                <a:ea typeface="Times New Roman" panose="02020603050405020304" pitchFamily="18" charset="0"/>
              </a:rPr>
              <a:t>vitamine</a:t>
            </a:r>
            <a:r>
              <a:rPr lang="en-US" sz="2400" b="1" dirty="0">
                <a:solidFill>
                  <a:schemeClr val="bg1"/>
                </a:solidFill>
                <a:effectLst/>
                <a:latin typeface="Lora" pitchFamily="2" charset="-52"/>
                <a:ea typeface="Times New Roman" panose="02020603050405020304" pitchFamily="18" charset="0"/>
              </a:rPr>
              <a:t> A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Lora" pitchFamily="2" charset="-52"/>
                <a:ea typeface="Times New Roman" panose="02020603050405020304" pitchFamily="18" charset="0"/>
              </a:rPr>
              <a:t>est</a:t>
            </a:r>
            <a:r>
              <a:rPr lang="en-US" sz="2400" b="1" dirty="0">
                <a:solidFill>
                  <a:schemeClr val="bg1"/>
                </a:solidFill>
                <a:effectLst/>
                <a:latin typeface="Lora" pitchFamily="2" charset="-52"/>
                <a:ea typeface="Times New Roman" panose="02020603050405020304" pitchFamily="18" charset="0"/>
              </a:rPr>
              <a:t> courante dans les pays aux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Lora" pitchFamily="2" charset="-52"/>
                <a:ea typeface="Times New Roman" panose="02020603050405020304" pitchFamily="18" charset="0"/>
              </a:rPr>
              <a:t>ressources</a:t>
            </a:r>
            <a:r>
              <a:rPr lang="en-US" sz="2400" b="1" dirty="0">
                <a:solidFill>
                  <a:schemeClr val="bg1"/>
                </a:solidFill>
                <a:effectLst/>
                <a:latin typeface="Lora" pitchFamily="2" charset="-52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Lora" pitchFamily="2" charset="-52"/>
                <a:ea typeface="Times New Roman" panose="02020603050405020304" pitchFamily="18" charset="0"/>
              </a:rPr>
              <a:t>limitées</a:t>
            </a:r>
            <a:r>
              <a:rPr lang="en-US" sz="2400" b="1" dirty="0">
                <a:solidFill>
                  <a:schemeClr val="bg1"/>
                </a:solidFill>
                <a:effectLst/>
                <a:latin typeface="Lora" pitchFamily="2" charset="-52"/>
                <a:ea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Lora" pitchFamily="2" charset="-52"/>
                <a:ea typeface="Times New Roman" panose="02020603050405020304" pitchFamily="18" charset="0"/>
              </a:rPr>
              <a:t>particulièrement</a:t>
            </a:r>
            <a:r>
              <a:rPr lang="en-US" sz="2400" b="1" dirty="0">
                <a:solidFill>
                  <a:schemeClr val="bg1"/>
                </a:solidFill>
                <a:effectLst/>
                <a:latin typeface="Lora" pitchFamily="2" charset="-52"/>
                <a:ea typeface="Times New Roman" panose="02020603050405020304" pitchFamily="18" charset="0"/>
              </a:rPr>
              <a:t> chez les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Lora" pitchFamily="2" charset="-52"/>
                <a:ea typeface="Times New Roman" panose="02020603050405020304" pitchFamily="18" charset="0"/>
              </a:rPr>
              <a:t>réfugiés</a:t>
            </a:r>
            <a:r>
              <a:rPr lang="en-US" sz="2400" b="1" dirty="0">
                <a:solidFill>
                  <a:schemeClr val="bg1"/>
                </a:solidFill>
                <a:effectLst/>
                <a:latin typeface="Lora" pitchFamily="2" charset="-52"/>
                <a:ea typeface="Times New Roman" panose="02020603050405020304" pitchFamily="18" charset="0"/>
              </a:rPr>
              <a:t>. Par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Lora" pitchFamily="2" charset="-52"/>
                <a:ea typeface="Times New Roman" panose="02020603050405020304" pitchFamily="18" charset="0"/>
              </a:rPr>
              <a:t>exemple</a:t>
            </a:r>
            <a:r>
              <a:rPr lang="en-US" sz="2400" b="1" dirty="0">
                <a:solidFill>
                  <a:schemeClr val="bg1"/>
                </a:solidFill>
                <a:effectLst/>
                <a:latin typeface="Lora" pitchFamily="2" charset="-52"/>
                <a:ea typeface="Times New Roman" panose="02020603050405020304" pitchFamily="18" charset="0"/>
              </a:rPr>
              <a:t>, on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Lora" pitchFamily="2" charset="-52"/>
                <a:ea typeface="Times New Roman" panose="02020603050405020304" pitchFamily="18" charset="0"/>
              </a:rPr>
              <a:t>signale</a:t>
            </a:r>
            <a:r>
              <a:rPr lang="en-US" sz="2400" b="1" dirty="0">
                <a:solidFill>
                  <a:schemeClr val="bg1"/>
                </a:solidFill>
                <a:effectLst/>
                <a:latin typeface="Lora" pitchFamily="2" charset="-52"/>
                <a:ea typeface="Times New Roman" panose="02020603050405020304" pitchFamily="18" charset="0"/>
              </a:rPr>
              <a:t> que le tiers des adolescents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Lora" pitchFamily="2" charset="-52"/>
                <a:ea typeface="Times New Roman" panose="02020603050405020304" pitchFamily="18" charset="0"/>
              </a:rPr>
              <a:t>réfugiés</a:t>
            </a:r>
            <a:r>
              <a:rPr lang="en-US" sz="2400" b="1" dirty="0">
                <a:solidFill>
                  <a:schemeClr val="bg1"/>
                </a:solidFill>
                <a:effectLst/>
                <a:latin typeface="Lora" pitchFamily="2" charset="-52"/>
                <a:ea typeface="Times New Roman" panose="02020603050405020304" pitchFamily="18" charset="0"/>
              </a:rPr>
              <a:t> du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Lora" pitchFamily="2" charset="-52"/>
                <a:ea typeface="Times New Roman" panose="02020603050405020304" pitchFamily="18" charset="0"/>
              </a:rPr>
              <a:t>Népal</a:t>
            </a:r>
            <a:r>
              <a:rPr lang="en-US" sz="2400" b="1" dirty="0">
                <a:solidFill>
                  <a:schemeClr val="bg1"/>
                </a:solidFill>
                <a:effectLst/>
                <a:latin typeface="Lora" pitchFamily="2" charset="-52"/>
                <a:ea typeface="Times New Roman" panose="02020603050405020304" pitchFamily="18" charset="0"/>
              </a:rPr>
              <a:t> et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Lora" pitchFamily="2" charset="-52"/>
                <a:ea typeface="Times New Roman" panose="02020603050405020304" pitchFamily="18" charset="0"/>
              </a:rPr>
              <a:t>jusqu’aux</a:t>
            </a:r>
            <a:r>
              <a:rPr lang="en-US" sz="2400" b="1" dirty="0">
                <a:solidFill>
                  <a:schemeClr val="bg1"/>
                </a:solidFill>
                <a:effectLst/>
                <a:latin typeface="Lora" pitchFamily="2" charset="-52"/>
                <a:ea typeface="Times New Roman" panose="02020603050405020304" pitchFamily="18" charset="0"/>
              </a:rPr>
              <a:t> deux tiers des enfants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Lora" pitchFamily="2" charset="-52"/>
                <a:ea typeface="Times New Roman" panose="02020603050405020304" pitchFamily="18" charset="0"/>
              </a:rPr>
              <a:t>réfugiés</a:t>
            </a:r>
            <a:r>
              <a:rPr lang="en-US" sz="2400" b="1" dirty="0">
                <a:solidFill>
                  <a:schemeClr val="bg1"/>
                </a:solidFill>
                <a:effectLst/>
                <a:latin typeface="Lora" pitchFamily="2" charset="-52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Lora" pitchFamily="2" charset="-52"/>
                <a:ea typeface="Times New Roman" panose="02020603050405020304" pitchFamily="18" charset="0"/>
              </a:rPr>
              <a:t>africains</a:t>
            </a:r>
            <a:r>
              <a:rPr lang="en-US" sz="2400" b="1" dirty="0">
                <a:solidFill>
                  <a:schemeClr val="bg1"/>
                </a:solidFill>
                <a:effectLst/>
                <a:latin typeface="Lora" pitchFamily="2" charset="-52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Lora" pitchFamily="2" charset="-52"/>
                <a:ea typeface="Times New Roman" panose="02020603050405020304" pitchFamily="18" charset="0"/>
              </a:rPr>
              <a:t>en</a:t>
            </a:r>
            <a:r>
              <a:rPr lang="en-US" sz="2400" b="1" dirty="0">
                <a:solidFill>
                  <a:schemeClr val="bg1"/>
                </a:solidFill>
                <a:effectLst/>
                <a:latin typeface="Lora" pitchFamily="2" charset="-52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Lora" pitchFamily="2" charset="-52"/>
                <a:ea typeface="Times New Roman" panose="02020603050405020304" pitchFamily="18" charset="0"/>
              </a:rPr>
              <a:t>ont</a:t>
            </a:r>
            <a:r>
              <a:rPr lang="en-US" sz="2400" b="1" dirty="0">
                <a:solidFill>
                  <a:schemeClr val="bg1"/>
                </a:solidFill>
                <a:effectLst/>
                <a:latin typeface="Lora" pitchFamily="2" charset="-52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Lora" pitchFamily="2" charset="-52"/>
                <a:ea typeface="Times New Roman" panose="02020603050405020304" pitchFamily="18" charset="0"/>
              </a:rPr>
              <a:t>une</a:t>
            </a:r>
            <a:r>
              <a:rPr lang="en-US" sz="2400" b="1" dirty="0">
                <a:solidFill>
                  <a:schemeClr val="bg1"/>
                </a:solidFill>
                <a:effectLst/>
                <a:latin typeface="Lora" pitchFamily="2" charset="-52"/>
                <a:ea typeface="Times New Roman" panose="02020603050405020304" pitchFamily="18" charset="0"/>
              </a:rPr>
              <a:t>.</a:t>
            </a:r>
            <a:endParaRPr lang="ru-RU" sz="24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28823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5B74BF-77F7-263D-5FFA-F0B820A3E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Analyse</a:t>
            </a:r>
            <a:r>
              <a:rPr lang="en-US" dirty="0"/>
              <a:t> de </a:t>
            </a:r>
            <a:r>
              <a:rPr lang="en-US" dirty="0" err="1"/>
              <a:t>diagramme</a:t>
            </a: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DBDB86-B9A1-A23A-17BE-6D9575A36A02}"/>
              </a:ext>
            </a:extLst>
          </p:cNvPr>
          <p:cNvSpPr txBox="1"/>
          <p:nvPr/>
        </p:nvSpPr>
        <p:spPr>
          <a:xfrm>
            <a:off x="265043" y="2127080"/>
            <a:ext cx="11370366" cy="44085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Répondez aux questions</a:t>
            </a:r>
            <a:endParaRPr lang="ru-RU" sz="28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fr-FR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quel est le type du document (grafique, diagramme à barre, diagramme circulaire) ? est-il en couleur ou en noir et blanc ?</a:t>
            </a:r>
            <a:endParaRPr lang="ru-RU" sz="28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fr-FR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quel est le thème du document ?</a:t>
            </a:r>
            <a:endParaRPr lang="ru-RU" sz="28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fr-FR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 a-t-il une légende ? qu’est-ce qu’elle présente ?</a:t>
            </a:r>
            <a:endParaRPr lang="ru-RU" sz="28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fr-FR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nommez les les âges classés dans cette diagramme</a:t>
            </a:r>
            <a:endParaRPr lang="ru-RU" sz="28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fr-FR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sous quelle unité (</a:t>
            </a:r>
            <a:r>
              <a:rPr lang="ru-RU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единица</a:t>
            </a:r>
            <a:r>
              <a:rPr lang="fr-FR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est-elle présentée (chiffres, pourcentages…) ?</a:t>
            </a:r>
            <a:endParaRPr lang="ru-RU" sz="28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fr-FR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transposez les chiffres et les titres en texte cohérent</a:t>
            </a:r>
            <a:endParaRPr lang="ru-RU" sz="28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Quelle conclusion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peut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-on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tirer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document ?</a:t>
            </a:r>
            <a:endParaRPr lang="ru-RU" sz="28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3644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27F3471-D5A6-0EF4-C759-2550F9345E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52" y="120328"/>
            <a:ext cx="11529391" cy="6293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0896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E56F098-DB19-D4E5-81F0-12E0DF69246D}"/>
              </a:ext>
            </a:extLst>
          </p:cNvPr>
          <p:cNvSpPr txBox="1"/>
          <p:nvPr/>
        </p:nvSpPr>
        <p:spPr>
          <a:xfrm>
            <a:off x="397565" y="1298714"/>
            <a:ext cx="11701670" cy="26286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Organisez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un sondage dans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votre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classe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au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sujet</a:t>
            </a:r>
            <a:endParaRPr lang="en-US" sz="36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«Le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repas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sain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et les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vitamines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Analysez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les  données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obtenues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Présenter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les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résultats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sous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forme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diagramme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2158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Merci de votre attention! | Les ongles de lilie">
            <a:extLst>
              <a:ext uri="{FF2B5EF4-FFF2-40B4-BE49-F238E27FC236}">
                <a16:creationId xmlns:a16="http://schemas.microsoft.com/office/drawing/2014/main" id="{85F023D3-7E81-9F63-B397-B3A00605D5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225" y="1161137"/>
            <a:ext cx="5777947" cy="4327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159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201C4D-3609-1227-F081-9C2F9AB07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AVANT  de LIRE le TEXTE</a:t>
            </a:r>
            <a:endParaRPr lang="ru-RU" dirty="0"/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07A78BCF-D2C5-286D-041F-52F941C0BC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7417983"/>
              </p:ext>
            </p:extLst>
          </p:nvPr>
        </p:nvGraphicFramePr>
        <p:xfrm>
          <a:off x="680322" y="2398644"/>
          <a:ext cx="11352652" cy="42059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637492">
                  <a:extLst>
                    <a:ext uri="{9D8B030D-6E8A-4147-A177-3AD203B41FA5}">
                      <a16:colId xmlns:a16="http://schemas.microsoft.com/office/drawing/2014/main" val="4039563190"/>
                    </a:ext>
                  </a:extLst>
                </a:gridCol>
                <a:gridCol w="1312024">
                  <a:extLst>
                    <a:ext uri="{9D8B030D-6E8A-4147-A177-3AD203B41FA5}">
                      <a16:colId xmlns:a16="http://schemas.microsoft.com/office/drawing/2014/main" val="2667075605"/>
                    </a:ext>
                  </a:extLst>
                </a:gridCol>
                <a:gridCol w="1403136">
                  <a:extLst>
                    <a:ext uri="{9D8B030D-6E8A-4147-A177-3AD203B41FA5}">
                      <a16:colId xmlns:a16="http://schemas.microsoft.com/office/drawing/2014/main" val="4212057471"/>
                    </a:ext>
                  </a:extLst>
                </a:gridCol>
              </a:tblGrid>
              <a:tr h="3738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OUI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NON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61087614"/>
                  </a:ext>
                </a:extLst>
              </a:tr>
              <a:tr h="76725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effectLst/>
                        </a:rPr>
                        <a:t>L'organisme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</a:rPr>
                        <a:t> 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effectLst/>
                        </a:rPr>
                        <a:t>peut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</a:rPr>
                        <a:t> 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effectLst/>
                        </a:rPr>
                        <a:t>synthétiser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</a:rPr>
                        <a:t> les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effectLst/>
                        </a:rPr>
                        <a:t>vitamines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</a:rPr>
                        <a:t> 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effectLst/>
                        </a:rPr>
                        <a:t>en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effectLst/>
                        </a:rPr>
                        <a:t>quantité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</a:rPr>
                        <a:t> suffisante à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effectLst/>
                        </a:rPr>
                        <a:t>sa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effectLst/>
                        </a:rPr>
                        <a:t>survie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</a:rPr>
                        <a:t>.</a:t>
                      </a:r>
                      <a:endParaRPr lang="ru-RU" sz="2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04232489"/>
                  </a:ext>
                </a:extLst>
              </a:tr>
              <a:tr h="373808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</a:rPr>
                        <a:t>2. 4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effectLst/>
                        </a:rPr>
                        <a:t>vitamines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effectLst/>
                        </a:rPr>
                        <a:t>sont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effectLst/>
                        </a:rPr>
                        <a:t>synthétisées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</a:rPr>
                        <a:t> par des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effectLst/>
                        </a:rPr>
                        <a:t>bactéries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effectLst/>
                        </a:rPr>
                        <a:t>intestinales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2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29265818"/>
                  </a:ext>
                </a:extLst>
              </a:tr>
              <a:tr h="767253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</a:rPr>
                        <a:t>3. Pour la vision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effectLst/>
                        </a:rPr>
                        <a:t>normale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</a:rPr>
                        <a:t>  il faut manger des fruits de couleur jaune.</a:t>
                      </a:r>
                      <a:endParaRPr lang="ru-RU" sz="2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57351447"/>
                  </a:ext>
                </a:extLst>
              </a:tr>
              <a:tr h="373808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</a:rPr>
                        <a:t>4.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effectLst/>
                        </a:rPr>
                        <a:t>Certaines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effectLst/>
                        </a:rPr>
                        <a:t>vitamines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effectLst/>
                        </a:rPr>
                        <a:t>sont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effectLst/>
                        </a:rPr>
                        <a:t>détruites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</a:rPr>
                        <a:t> au lavage.</a:t>
                      </a:r>
                      <a:endParaRPr lang="ru-RU" sz="2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49319877"/>
                  </a:ext>
                </a:extLst>
              </a:tr>
              <a:tr h="1160698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</a:rPr>
                        <a:t>5. Chez les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effectLst/>
                        </a:rPr>
                        <a:t>alcooliques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</a:rPr>
                        <a:t> la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effectLst/>
                        </a:rPr>
                        <a:t>surconsommation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effectLst/>
                        </a:rPr>
                        <a:t>d'alcool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effectLst/>
                        </a:rPr>
                        <a:t>entraine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effectLst/>
                        </a:rPr>
                        <a:t>une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effectLst/>
                        </a:rPr>
                        <a:t>carence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effectLst/>
                        </a:rPr>
                        <a:t>importante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effectLst/>
                        </a:rPr>
                        <a:t>vitamines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</a:rPr>
                        <a:t> B1 et B6 très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effectLst/>
                        </a:rPr>
                        <a:t>utilisées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</a:rPr>
                        <a:t> par le foie.</a:t>
                      </a:r>
                      <a:endParaRPr lang="ru-RU" sz="2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687310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7753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B309F5-B275-EA20-54E8-7136908BF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817" y="0"/>
            <a:ext cx="9613861" cy="834887"/>
          </a:xfrm>
        </p:spPr>
        <p:txBody>
          <a:bodyPr>
            <a:normAutofit/>
          </a:bodyPr>
          <a:lstStyle/>
          <a:p>
            <a:pPr algn="ctr"/>
            <a:r>
              <a:rPr lang="en-US" sz="2000" b="1" dirty="0" err="1"/>
              <a:t>Lisez</a:t>
            </a:r>
            <a:r>
              <a:rPr lang="en-US" sz="2000" b="1" dirty="0"/>
              <a:t> le </a:t>
            </a:r>
            <a:r>
              <a:rPr lang="en-US" sz="2000" b="1" dirty="0" err="1"/>
              <a:t>texte</a:t>
            </a:r>
            <a:endParaRPr lang="ru-RU" sz="20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D4B981-B361-FD73-7519-5C2685960ABB}"/>
              </a:ext>
            </a:extLst>
          </p:cNvPr>
          <p:cNvSpPr txBox="1"/>
          <p:nvPr/>
        </p:nvSpPr>
        <p:spPr>
          <a:xfrm>
            <a:off x="185530" y="610863"/>
            <a:ext cx="11847443" cy="64400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Une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vitamine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substance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organique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nécessaire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au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métabolisme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organismes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vivants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donc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l'homme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et que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l'organisme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question ne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peut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pas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synthétiser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quantité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suffisante à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survie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Les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vitamines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sont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compléments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indispensables aux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échanges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vitaux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et ne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possèdent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aucune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valeur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énergétique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Elle doit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être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apportée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régulièrement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quantité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suffisante par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l'alimentation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Chez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l'être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humain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trois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vitamines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sont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synthétisées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par des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bactéries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intestinales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: les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vitamines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K, B8 et B12.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Généralement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on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sépare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les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vitamines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deux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groupes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les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vitamines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hydrosolubles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solubles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dans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l'eau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et les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vitamines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liposolubles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solubles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dans les corps gras). Les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vitamines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liposolubles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sont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les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vitamines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A, D, E et K.</a:t>
            </a:r>
            <a:endParaRPr lang="ru-RU" sz="24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vitamine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Rétinol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Rôle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elle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précurseur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d'un pigment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rétinien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indispensable à la vision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normale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. On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trouve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vitamine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dans le foie, les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huiles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foie de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poisson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les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abats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et les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œufs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Elle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aussi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présente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dans des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végétaux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couleur jaune, orange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vert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foncé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carotte, melon,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abricot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épinard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persil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endParaRPr lang="ru-RU" sz="24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Carence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vitamine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A: surtout dans les pays sous-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développés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défaut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croissance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diminution de la vision nocturne,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atrophie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cutanée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 sources de stress,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comme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diarrhée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la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rougeole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pneumonie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peuvent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réduire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les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taux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vitamine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et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provoquer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maladie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(CARTE)</a:t>
            </a:r>
            <a:endParaRPr lang="ru-RU" sz="24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310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D6FBCBC-4DF1-427F-57F3-FE193DBE691A}"/>
              </a:ext>
            </a:extLst>
          </p:cNvPr>
          <p:cNvSpPr txBox="1"/>
          <p:nvPr/>
        </p:nvSpPr>
        <p:spPr>
          <a:xfrm>
            <a:off x="0" y="148982"/>
            <a:ext cx="11237843" cy="6322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vitamines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hydrosolubles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elles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regroupent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les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vitamines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B1, B2, B3, B5, B6, B8, B12 et C.</a:t>
            </a:r>
            <a:endParaRPr lang="ru-RU" sz="20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vitamine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B1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Thiamine.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Rôle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Elle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intervient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dans de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nombreux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systèmes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enzymatiques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nécessaire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au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métabolisme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glucides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et des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nucléotides.On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trouve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dans le foie, les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céréales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complètes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les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légumes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et les fruits secs, les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légumes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verts.Elle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soluble dans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l’eau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détruite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par la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chaleur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cela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explique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que la preparation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chaude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des aliments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diminue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10 à 40 %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leur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teneur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vitamine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B1, surtout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ils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sont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lavés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cuits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dans de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l’eau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et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leur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cuisson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prolongée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Chez les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alcooliques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surconsommation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d’alcool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entraine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carence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importante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vitamines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B1 et B6 très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utilisées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par le foie.</a:t>
            </a:r>
            <a:endParaRPr lang="ru-RU" sz="20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vitamine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B6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pyridoxine.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Rôle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On la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trouve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dans le foie, la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viande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les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céréales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Carence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rare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sauf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dénutrition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alcoolisme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vitamine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B12.Rôle;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elle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intervient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dans le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métabolisme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acides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nucléiques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On la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trouve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dans le foie, les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œufs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 le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poisson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Carence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anémie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Biermer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(diminution des globules rouges et augmentation de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leur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volume, troubles digestifs et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nerveux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0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vitamine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ou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Acide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ascorbique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Rôle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elle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intervient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dans la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synthèse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des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acides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nucléiques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la fabrication des globules rouges, le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métabolisme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des lipides.</a:t>
            </a:r>
            <a:r>
              <a:rPr lang="en-US" sz="2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On la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trouve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en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abondance dans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l’alimentation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mais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essentiellement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dans les fruits frais, les fruits verts, les pommes de terre. La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teneur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en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vitamine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diminue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lors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de la  et du stockage.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Carence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anémie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hémorragies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diverses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fièvre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troubles digestifs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548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Vitamine A - Propriétés et Avantages, Comment la Consommer...">
            <a:extLst>
              <a:ext uri="{FF2B5EF4-FFF2-40B4-BE49-F238E27FC236}">
                <a16:creationId xmlns:a16="http://schemas.microsoft.com/office/drawing/2014/main" id="{B1FC609F-317E-441F-935F-CC5FE2385B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313" y="261730"/>
            <a:ext cx="7765773" cy="6056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1448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stuce en image :16 aliments riches en Vitamine C -- Zeinelle magazine">
            <a:extLst>
              <a:ext uri="{FF2B5EF4-FFF2-40B4-BE49-F238E27FC236}">
                <a16:creationId xmlns:a16="http://schemas.microsoft.com/office/drawing/2014/main" id="{1D4C8957-ACE2-3C2A-6E13-37531CA272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948" y="106018"/>
            <a:ext cx="9634329" cy="6533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7607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Les vitamines et la viande | Nutrition &amp; santé | La-viande.fr">
            <a:extLst>
              <a:ext uri="{FF2B5EF4-FFF2-40B4-BE49-F238E27FC236}">
                <a16:creationId xmlns:a16="http://schemas.microsoft.com/office/drawing/2014/main" id="{EB8D6EA4-76C7-85BE-C8B9-5C4CB15BE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88" y="115956"/>
            <a:ext cx="5658678" cy="6470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Vitamine B1 (thiamine) : rôle, sources alimentaires, recommandations...">
            <a:extLst>
              <a:ext uri="{FF2B5EF4-FFF2-40B4-BE49-F238E27FC236}">
                <a16:creationId xmlns:a16="http://schemas.microsoft.com/office/drawing/2014/main" id="{6288C089-DD33-6C13-0F4A-8AC78BCCAF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036" y="0"/>
            <a:ext cx="4772924" cy="309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Vitamine B6 - Rôle et sources alimentaires">
            <a:extLst>
              <a:ext uri="{FF2B5EF4-FFF2-40B4-BE49-F238E27FC236}">
                <a16:creationId xmlns:a16="http://schemas.microsoft.com/office/drawing/2014/main" id="{F41AC05B-5C80-8782-2496-FB0A255FAB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037" y="3274066"/>
            <a:ext cx="4772923" cy="3312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5686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&amp;J Diet - Les aliments riches en vitamine D ☀️ . . . #diet #bjdiet  #healthyfood #healthy #vitD #VitamineD #fruitsetlegumes #équilibre  #healthylifestyle #sportmotivation #mangerbougermincir #pertedepoids  #conseils #food #foodstagram #foodlover ...">
            <a:extLst>
              <a:ext uri="{FF2B5EF4-FFF2-40B4-BE49-F238E27FC236}">
                <a16:creationId xmlns:a16="http://schemas.microsoft.com/office/drawing/2014/main" id="{C8B476D9-DBAC-DA10-229E-7F8EFBE482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61" y="301487"/>
            <a:ext cx="5724939" cy="5724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Aliments riches en vitamine D | Creapharma">
            <a:extLst>
              <a:ext uri="{FF2B5EF4-FFF2-40B4-BE49-F238E27FC236}">
                <a16:creationId xmlns:a16="http://schemas.microsoft.com/office/drawing/2014/main" id="{BD48276B-399D-002F-F5C9-4ED7222DA4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155" y="301487"/>
            <a:ext cx="4568687" cy="3713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Les 12 aliments les plus riches en vitamine D / DocteurBonneBouffe.com">
            <a:extLst>
              <a:ext uri="{FF2B5EF4-FFF2-40B4-BE49-F238E27FC236}">
                <a16:creationId xmlns:a16="http://schemas.microsoft.com/office/drawing/2014/main" id="{8D08FA6A-ABB0-D863-72D4-00DF46EDB8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154" y="4015409"/>
            <a:ext cx="4568687" cy="2639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20850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0E68681-F1B0-0A72-8DE2-E3B9C70B7A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22" y="607859"/>
            <a:ext cx="11926956" cy="5642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862078"/>
      </p:ext>
    </p:extLst>
  </p:cSld>
  <p:clrMapOvr>
    <a:masterClrMapping/>
  </p:clrMapOvr>
</p:sld>
</file>

<file path=ppt/theme/theme1.xml><?xml version="1.0" encoding="utf-8"?>
<a:theme xmlns:a="http://schemas.openxmlformats.org/drawingml/2006/main" name="Берлин">
  <a:themeElements>
    <a:clrScheme name="Берлин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Берлин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ерли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Берлин</Template>
  <TotalTime>115</TotalTime>
  <Words>1126</Words>
  <Application>Microsoft Office PowerPoint</Application>
  <PresentationFormat>Широкоэкранный</PresentationFormat>
  <Paragraphs>85</Paragraphs>
  <Slides>19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Arial</vt:lpstr>
      <vt:lpstr>Calibri</vt:lpstr>
      <vt:lpstr>Lora</vt:lpstr>
      <vt:lpstr>Symbol</vt:lpstr>
      <vt:lpstr>Times New Roman</vt:lpstr>
      <vt:lpstr>Trebuchet MS</vt:lpstr>
      <vt:lpstr>Берлин</vt:lpstr>
      <vt:lpstr>VITAMINES</vt:lpstr>
      <vt:lpstr>AVANT  de LIRE le TEXTE</vt:lpstr>
      <vt:lpstr>Lisez le texte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Сomparez vos réponses du test avec le contenu du texte. Remplissez la grille «Sources des vitamines  dans les aliments».    </vt:lpstr>
      <vt:lpstr>Rôle de la vitamine D Répondez à des questions après l’écoute.( 3’04’’) </vt:lpstr>
      <vt:lpstr>Презентация PowerPoint</vt:lpstr>
      <vt:lpstr>Regardez la carte de l’ensoleillement</vt:lpstr>
      <vt:lpstr>Презентация PowerPoint</vt:lpstr>
      <vt:lpstr>Презентация PowerPoint</vt:lpstr>
      <vt:lpstr>Analyse de diagramme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VITAMINES</dc:title>
  <dc:creator>User</dc:creator>
  <cp:lastModifiedBy>2 1</cp:lastModifiedBy>
  <cp:revision>20</cp:revision>
  <dcterms:created xsi:type="dcterms:W3CDTF">2023-03-09T18:23:10Z</dcterms:created>
  <dcterms:modified xsi:type="dcterms:W3CDTF">2024-03-31T14:26:48Z</dcterms:modified>
</cp:coreProperties>
</file>