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1" r:id="rId3"/>
    <p:sldId id="300" r:id="rId4"/>
    <p:sldId id="402" r:id="rId5"/>
    <p:sldId id="403" r:id="rId6"/>
    <p:sldId id="404" r:id="rId7"/>
    <p:sldId id="363" r:id="rId8"/>
    <p:sldId id="364" r:id="rId9"/>
    <p:sldId id="365" r:id="rId10"/>
    <p:sldId id="405" r:id="rId11"/>
    <p:sldId id="406" r:id="rId12"/>
    <p:sldId id="327" r:id="rId13"/>
    <p:sldId id="328" r:id="rId14"/>
    <p:sldId id="334" r:id="rId15"/>
    <p:sldId id="257" r:id="rId16"/>
    <p:sldId id="388" r:id="rId17"/>
    <p:sldId id="377" r:id="rId18"/>
    <p:sldId id="378" r:id="rId19"/>
    <p:sldId id="379" r:id="rId20"/>
    <p:sldId id="399" r:id="rId21"/>
    <p:sldId id="400" r:id="rId22"/>
    <p:sldId id="259" r:id="rId23"/>
    <p:sldId id="260" r:id="rId24"/>
    <p:sldId id="330" r:id="rId25"/>
    <p:sldId id="331" r:id="rId26"/>
    <p:sldId id="389" r:id="rId27"/>
    <p:sldId id="390" r:id="rId28"/>
    <p:sldId id="367" r:id="rId29"/>
    <p:sldId id="391" r:id="rId30"/>
    <p:sldId id="392" r:id="rId31"/>
    <p:sldId id="393" r:id="rId32"/>
    <p:sldId id="333" r:id="rId33"/>
    <p:sldId id="394" r:id="rId34"/>
    <p:sldId id="395" r:id="rId35"/>
    <p:sldId id="369" r:id="rId36"/>
    <p:sldId id="396" r:id="rId37"/>
    <p:sldId id="370" r:id="rId38"/>
    <p:sldId id="397" r:id="rId39"/>
    <p:sldId id="371" r:id="rId40"/>
    <p:sldId id="372" r:id="rId41"/>
    <p:sldId id="398" r:id="rId42"/>
    <p:sldId id="33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08"/>
  </p:normalViewPr>
  <p:slideViewPr>
    <p:cSldViewPr snapToGrid="0">
      <p:cViewPr varScale="1">
        <p:scale>
          <a:sx n="66" d="100"/>
          <a:sy n="66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04D8D-4F24-6C21-C1C6-C48EB6E30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35E99E-5BB9-1797-2705-21AA1EE67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820E6-09DC-94E7-73AC-C2535D0C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FEB96-FC11-AA21-B10D-83DFDBAA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15FEB-D841-6958-4D4A-7EEBE5D4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8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DC9FF-40BA-8047-68FE-03E8C19E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4141C8-4CDA-8257-71C6-FA328132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2B7A1-EBEE-F986-5CDD-1ECC77F2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4F3E4-848D-C888-8F40-57E42555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CD545-2129-9FE0-60E1-8AD919F4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B77931-27B4-9C8C-F14F-DB4FC7397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8017C2-53EB-B4BE-C847-3BB829DC1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EF634-0A31-A604-6810-BB4B5990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98CCF-7C6F-89BE-00AE-E8C9C13E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99113-2F0D-BA71-8D5A-05AFD110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9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F5712-658D-5ACD-8619-E6DB10AE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A921F-C0A9-7404-48AC-5E25B836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5CD4-379B-C0E9-23C4-C140D489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0352E-3714-51F9-84BC-30E4D9B4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10F36-B914-E053-2854-EF6088F2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902F6-AB6B-76D7-48AB-3370DF52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11D2A3-DAA1-F5E0-709E-17DF74A2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952FF-6D64-F56D-3D59-4BBCA1E8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364EB-BD49-04A3-1DBE-BED82B9F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19836-3D54-38DE-339A-E8E67041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EE7C-7A0F-E91C-71E7-AEF8FE36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03D72-7041-A5A9-CB0F-804AC3CA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DB147-6950-74D0-5F17-BDB64455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500BA8-DB49-2506-934F-B1AE4E84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D509DF-64CA-12E6-75C4-9822E426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C77DC-2E5D-EE29-42EF-C6CFD304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6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542BF-7468-8609-4A8E-389C7C6C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B5FCF-4DB4-15E6-8546-2C915041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A2EC2-145F-2F74-48B7-1CD9CB184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C40BE8-4E4E-F557-A46E-1D96DAC6D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F9F215-D511-7C64-C018-62F4AE5D3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1BA76-BB63-0535-3CBA-D260D41B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DDC5AE-CEAB-F50B-2035-90D1013C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F32624-5255-4D86-35A8-11ABFBF9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6EE30-DEC8-437D-0951-CEBEE1BB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1FA3F7-FCF2-DA4B-166F-76E38209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664573-1638-A885-0DDE-3E14FABA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2BF2D6-7CFA-17D7-0843-6BC7F84F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7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D77414-FBB8-0BB2-F1D0-14E50C27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EFC2C8-FF05-E69F-7C7F-0425D09B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70CA2B-C4E3-04CF-47E1-4626454D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B49D0-060E-C6EB-27DA-6127C882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D13F1-1B33-DEC8-11DA-548962B9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44482-CA2A-4B6C-E2D3-D9CE6911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DB4D8-C41E-8A93-DDE2-25647076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9E0623-E650-12C4-DDBC-FC6BD64C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919E9F-C9D7-6374-92E1-91A31CCE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1169F-EEF9-C4C6-1E7E-2DE36CC7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B3B2EA-0BB2-70AA-9CDD-20D3EA7F0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C6656C-B74C-0218-0EDD-5BCA12B9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0F50E1-9BE1-50CC-7670-FBDC6D68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DF11A-FC8F-CD64-5102-06B87AB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07E443-632F-94B3-412A-164D099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2DE4B-D237-6155-0984-05605F8A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7F6CA-D10F-0BB5-6F8A-549712FB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1D8A-748D-27AE-5525-4AF01D4A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A7C1-8BC8-2C4F-BF02-A8A73D73A5D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B1A4B-4F92-4445-2452-EDD89C1DC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5250D-1250-2668-8C44-801E9E3E0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5B44-1AB8-AC4F-9A83-DA510A15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8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373C4-ECCE-73E9-C5E3-5C19028B6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30" y="2055030"/>
            <a:ext cx="11391899" cy="2282522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0"/>
              </a:rPr>
              <a:t>КОММЕНТАРИЙ (К2)</a:t>
            </a:r>
            <a:b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0"/>
              </a:rPr>
            </a:br>
            <a:r>
              <a:rPr lang="ru-RU" sz="8000" b="1" dirty="0">
                <a:latin typeface="PT Serif" panose="020A0603040505020204" pitchFamily="18" charset="0"/>
              </a:rPr>
              <a:t>В СОЧИНЕНИИ ЕГЭ-2024</a:t>
            </a:r>
            <a:endParaRPr lang="ru-RU" sz="8000" dirty="0"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7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800098" y="301725"/>
            <a:ext cx="8328357" cy="656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Особенности проверки К2</a:t>
            </a:r>
            <a:endParaRPr sz="2800" dirty="0"/>
          </a:p>
          <a:p>
            <a:pPr algn="just">
              <a:spcBef>
                <a:spcPts val="880"/>
              </a:spcBef>
              <a:defRPr/>
            </a:pPr>
            <a:r>
              <a:rPr lang="ru-RU" sz="2400" b="1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Работа</a:t>
            </a:r>
            <a:r>
              <a:rPr lang="ru-RU" sz="2400" b="1" spc="-6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b="1" spc="-1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эксперта:</a:t>
            </a:r>
            <a:endParaRPr sz="24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915"/>
              </a:spcBef>
              <a:spcAft>
                <a:spcPts val="0"/>
              </a:spcAft>
              <a:buFont typeface="+mj-lt"/>
              <a:buAutoNum type="arabicPeriod"/>
              <a:tabLst>
                <a:tab pos="81407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Определить</a:t>
            </a:r>
            <a:r>
              <a:rPr lang="ru-RU" sz="2400" spc="36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количество</a:t>
            </a:r>
            <a:r>
              <a:rPr lang="ru-RU" sz="2400" spc="35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примеров-</a:t>
            </a:r>
            <a:r>
              <a:rPr lang="ru-RU" sz="2400" spc="-1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иллюстраций.</a:t>
            </a:r>
            <a:endParaRPr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marR="792480" lvl="0" indent="-342900" algn="just">
              <a:lnSpc>
                <a:spcPct val="107000"/>
              </a:lnSpc>
              <a:spcBef>
                <a:spcPts val="930"/>
              </a:spcBef>
              <a:spcAft>
                <a:spcPts val="0"/>
              </a:spcAft>
              <a:buFont typeface="+mj-lt"/>
              <a:buAutoNum type="arabicPeriod"/>
              <a:tabLst>
                <a:tab pos="81407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Верифицировать</a:t>
            </a:r>
            <a:r>
              <a:rPr lang="ru-RU" sz="2400" spc="-5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примеры-иллюстрации</a:t>
            </a:r>
            <a:r>
              <a:rPr lang="ru-RU" sz="2400" spc="-3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(</a:t>
            </a:r>
            <a:r>
              <a:rPr lang="ru-RU" sz="2400" i="1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подтверждают</a:t>
            </a:r>
            <a:r>
              <a:rPr lang="ru-RU" sz="2400" i="1" spc="-3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ли</a:t>
            </a:r>
            <a:r>
              <a:rPr lang="ru-RU" sz="2400" i="1" spc="-4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примеры-иллюстрации тезис? Есть ли фактические ошибки? Есть ли опора на прочитанный текст?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).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Определить</a:t>
            </a:r>
            <a:r>
              <a:rPr lang="ru-RU" sz="2400" spc="-3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наличие</a:t>
            </a:r>
            <a:r>
              <a:rPr lang="ru-RU" sz="2400" spc="-2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пояснений</a:t>
            </a:r>
            <a:r>
              <a:rPr lang="ru-RU" sz="2400" spc="-3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к</a:t>
            </a:r>
            <a:r>
              <a:rPr lang="ru-RU" sz="2400" spc="-4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примерам-иллюстрациям</a:t>
            </a:r>
            <a:r>
              <a:rPr lang="ru-RU" sz="2400" spc="-3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.</a:t>
            </a:r>
            <a:endParaRPr sz="2400" dirty="0">
              <a:solidFill>
                <a:schemeClr val="tx1"/>
              </a:solidFill>
            </a:endParaRPr>
          </a:p>
          <a:p>
            <a:pPr marL="342900" marR="575310" lvl="0" indent="-342900" algn="just">
              <a:lnSpc>
                <a:spcPct val="107000"/>
              </a:lnSpc>
              <a:spcBef>
                <a:spcPts val="335"/>
              </a:spcBef>
              <a:spcAft>
                <a:spcPts val="0"/>
              </a:spcAft>
              <a:buFont typeface="+mj-lt"/>
              <a:buAutoNum type="arabicPeriod"/>
              <a:tabLst>
                <a:tab pos="814070" algn="l"/>
              </a:tabLst>
              <a:defRPr/>
            </a:pPr>
            <a:r>
              <a:rPr lang="ru-RU" sz="2400" spc="-3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Определить наличие указания на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смысловую связь между примерами.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Определить,</a:t>
            </a:r>
            <a:r>
              <a:rPr lang="ru-RU" sz="2400" spc="-3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проанализирована</a:t>
            </a:r>
            <a:r>
              <a:rPr lang="ru-RU" sz="2400" spc="-2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ли</a:t>
            </a:r>
            <a:r>
              <a:rPr lang="ru-RU" sz="2400" spc="-3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смысловая</a:t>
            </a:r>
            <a:r>
              <a:rPr lang="ru-RU" sz="2400" spc="-3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связь</a:t>
            </a:r>
            <a:r>
              <a:rPr lang="ru-RU" sz="2400" spc="-3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между</a:t>
            </a:r>
            <a:r>
              <a:rPr lang="ru-RU" sz="2400" spc="-5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примерами-</a:t>
            </a:r>
            <a:r>
              <a:rPr lang="ru-RU" sz="2400" spc="-1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иллюстрациями.</a:t>
            </a:r>
            <a:endParaRPr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marR="707390" lvl="0" indent="-342900" algn="just">
              <a:lnSpc>
                <a:spcPct val="107000"/>
              </a:lnSpc>
              <a:spcBef>
                <a:spcPts val="805"/>
              </a:spcBef>
              <a:spcAft>
                <a:spcPts val="0"/>
              </a:spcAft>
              <a:buFont typeface="+mj-lt"/>
              <a:buAutoNum type="arabicPeriod"/>
              <a:tabLst>
                <a:tab pos="81407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Проверить</a:t>
            </a:r>
            <a:r>
              <a:rPr lang="ru-RU" sz="2400" spc="-7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комментарий</a:t>
            </a:r>
            <a:r>
              <a:rPr lang="ru-RU" sz="2400" spc="-6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на</a:t>
            </a:r>
            <a:r>
              <a:rPr lang="ru-RU" sz="2400" spc="-6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фактическую</a:t>
            </a:r>
            <a:r>
              <a:rPr lang="ru-RU" sz="2400" spc="-65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 </a:t>
            </a:r>
            <a:r>
              <a:rPr lang="ru-RU" sz="2400" spc="-10" dirty="0">
                <a:solidFill>
                  <a:schemeClr val="tx1"/>
                </a:solidFill>
                <a:latin typeface="Cambria"/>
                <a:ea typeface="Times New Roman"/>
                <a:cs typeface="Calibri"/>
              </a:rPr>
              <a:t>точность.</a:t>
            </a:r>
            <a:endParaRPr sz="2400" dirty="0">
              <a:solidFill>
                <a:schemeClr val="tx1"/>
              </a:solidFill>
            </a:endParaRPr>
          </a:p>
          <a:p>
            <a:pPr marL="342900" marR="707390" lvl="0" indent="-342900" algn="just">
              <a:lnSpc>
                <a:spcPct val="107000"/>
              </a:lnSpc>
              <a:spcBef>
                <a:spcPts val="805"/>
              </a:spcBef>
              <a:spcAft>
                <a:spcPts val="0"/>
              </a:spcAft>
              <a:buFont typeface="+mj-lt"/>
              <a:buAutoNum type="arabicPeriod"/>
              <a:tabLst>
                <a:tab pos="814070" algn="l"/>
              </a:tabLst>
              <a:defRPr/>
            </a:pPr>
            <a:endParaRPr sz="24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664DC-B30D-6872-B015-CD7782C0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55" y="1639613"/>
            <a:ext cx="2941063" cy="29410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800098" y="207129"/>
            <a:ext cx="1109345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/>
              </a:rPr>
              <a:t>Прокомментировать проблему — значит</a:t>
            </a:r>
          </a:p>
          <a:p>
            <a:pPr algn="ctr"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Cambria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показать степень понимания текста;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понять замысел автора;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понять ход авторской мысли;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продемонстрировать умение видеть важнейшие аспекты проблемы;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выбрать два примера, в которых наиболее ярко прослеживается ход мысли автора;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прокомментировать эти примеры, то есть показать их роль в раскрытии проблемы (сформулировать тезис, на основе которого будет построена позиция автора);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определить и обозначить логическую связь между примерами;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  <a:latin typeface="Cambria"/>
              </a:rPr>
              <a:t>проанализировать роль этой связи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48226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2110389" y="274246"/>
            <a:ext cx="79712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ТРЕБОВАНИЯ К КОММЕНТАРИЮ</a:t>
            </a:r>
          </a:p>
        </p:txBody>
      </p:sp>
      <p:pic>
        <p:nvPicPr>
          <p:cNvPr id="6" name="Рисунок 5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B0DE05-BC81-D0BB-780D-A167A278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9" y="907336"/>
            <a:ext cx="11722099" cy="5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4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335928" y="546512"/>
            <a:ext cx="8456378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700" dirty="0">
                <a:latin typeface="Cambria" panose="02040503050406030204" pitchFamily="18" charset="0"/>
              </a:rPr>
              <a:t>При комментировании проблемы исходного текста участником экзамена могут быть допущены </a:t>
            </a:r>
            <a:r>
              <a:rPr lang="ru-RU" sz="2700" b="1" dirty="0">
                <a:latin typeface="Cambria" panose="02040503050406030204" pitchFamily="18" charset="0"/>
              </a:rPr>
              <a:t>концептуальные фактические ошибки, связанные с пониманием проблемы исходного текста. </a:t>
            </a:r>
          </a:p>
          <a:p>
            <a:pPr algn="just"/>
            <a:r>
              <a:rPr lang="ru-RU" sz="2700" dirty="0">
                <a:latin typeface="Cambria" panose="02040503050406030204" pitchFamily="18" charset="0"/>
              </a:rPr>
              <a:t>Подобные ошибки учитываются при оценивании работы по критерию «Комментарий к проблеме исходного текста» (К2). </a:t>
            </a:r>
          </a:p>
          <a:p>
            <a:pPr algn="just"/>
            <a:endParaRPr lang="ru-RU" sz="2700" dirty="0"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>
                <a:latin typeface="Cambria" panose="02040503050406030204" pitchFamily="18" charset="0"/>
              </a:rPr>
              <a:t>При наличии концептуальной фактической ошибки в комментарии к проблеме исходного текста пояснение к примеру-иллюстрации, в котором допущена эта ошибка, не засчитывается.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797F79-72FA-4D5C-7307-77AC3D46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65" y="1579744"/>
            <a:ext cx="3698512" cy="36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571500" y="896348"/>
            <a:ext cx="8509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mbria" panose="02040503050406030204" pitchFamily="18" charset="0"/>
              </a:rPr>
              <a:t>При комментировании проблемы исходного текста участником экзамена могут быть допущены текстуальные фактические ошибки, не связанные с пониманием проблемы исходного текста. </a:t>
            </a:r>
            <a:endParaRPr lang="en-US" sz="3200" dirty="0">
              <a:latin typeface="Cambria" panose="02040503050406030204" pitchFamily="18" charset="0"/>
            </a:endParaRPr>
          </a:p>
          <a:p>
            <a:pPr algn="just"/>
            <a:endParaRPr lang="en-US" sz="3200" dirty="0"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mbria" panose="02040503050406030204" pitchFamily="18" charset="0"/>
              </a:rPr>
              <a:t>Подобные ошибки учитываются как полноценные ошибки при оценивании работы по критерию «Соблюдение фактологической точности» (К12).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1CD29-92C7-01B7-20FC-6BBF351D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60" y="1498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8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677007" y="547478"/>
            <a:ext cx="8889024" cy="600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07390" algn="just">
              <a:lnSpc>
                <a:spcPct val="107000"/>
              </a:lnSpc>
              <a:spcBef>
                <a:spcPts val="805"/>
              </a:spcBef>
              <a:tabLst>
                <a:tab pos="814070" algn="l"/>
              </a:tabLst>
              <a:defRPr/>
            </a:pPr>
            <a:r>
              <a:rPr lang="en-US" sz="2800" dirty="0" err="1">
                <a:latin typeface="Cambria" panose="02040503050406030204" pitchFamily="18" charset="0"/>
                <a:ea typeface="Times New Roman"/>
              </a:rPr>
              <a:t>Ф</a:t>
            </a:r>
            <a:r>
              <a:rPr lang="ru-RU" sz="2800" dirty="0">
                <a:latin typeface="Cambria" panose="02040503050406030204" pitchFamily="18" charset="0"/>
                <a:ea typeface="Times New Roman"/>
              </a:rPr>
              <a:t>ИПИ: «Под примером-иллюстрацией понимается отражение проблемы исходного текста в привлечённом текстовом материале. </a:t>
            </a:r>
            <a:r>
              <a:rPr lang="ru-RU" sz="2800" b="1" dirty="0">
                <a:latin typeface="Cambria" panose="02040503050406030204" pitchFamily="18" charset="0"/>
                <a:ea typeface="Times New Roman"/>
              </a:rPr>
              <a:t>Примеры-иллюстрации в тексте участник экзамена может обозначить </a:t>
            </a:r>
            <a:endParaRPr lang="en-US" sz="2800" b="1" dirty="0">
              <a:latin typeface="Cambria" panose="02040503050406030204" pitchFamily="18" charset="0"/>
              <a:ea typeface="Times New Roman"/>
            </a:endParaRPr>
          </a:p>
          <a:p>
            <a:pPr marL="457200" marR="707390" indent="-457200" algn="just">
              <a:lnSpc>
                <a:spcPct val="107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814070" algn="l"/>
              </a:tabLst>
              <a:defRPr/>
            </a:pPr>
            <a:r>
              <a:rPr lang="ru-RU" sz="2800" dirty="0">
                <a:latin typeface="Cambria" panose="02040503050406030204" pitchFamily="18" charset="0"/>
                <a:ea typeface="Times New Roman"/>
              </a:rPr>
              <a:t>с помощью указания номера абзаца («В третьем абзаце текста…»); </a:t>
            </a:r>
          </a:p>
          <a:p>
            <a:pPr marL="457200" marR="707390" indent="-457200" algn="just">
              <a:lnSpc>
                <a:spcPct val="107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814070" algn="l"/>
              </a:tabLst>
              <a:defRPr/>
            </a:pPr>
            <a:r>
              <a:rPr lang="ru-RU" sz="2800" dirty="0">
                <a:latin typeface="Cambria" panose="02040503050406030204" pitchFamily="18" charset="0"/>
                <a:ea typeface="Times New Roman"/>
              </a:rPr>
              <a:t>номеров предложений («…описание современной молодёжи (предложения 1–3)»); </a:t>
            </a:r>
          </a:p>
          <a:p>
            <a:pPr marL="457200" marR="707390" indent="-457200" algn="just">
              <a:lnSpc>
                <a:spcPct val="107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814070" algn="l"/>
              </a:tabLst>
              <a:defRPr/>
            </a:pPr>
            <a:r>
              <a:rPr lang="ru-RU" sz="2800" dirty="0">
                <a:latin typeface="Cambria" panose="02040503050406030204" pitchFamily="18" charset="0"/>
                <a:ea typeface="Times New Roman"/>
              </a:rPr>
              <a:t>места в тексте («…в конце текста звучит призыв…»); </a:t>
            </a:r>
          </a:p>
          <a:p>
            <a:pPr marL="457200" marR="707390" indent="-457200" algn="just">
              <a:lnSpc>
                <a:spcPct val="107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814070" algn="l"/>
              </a:tabLst>
              <a:defRPr/>
            </a:pPr>
            <a:r>
              <a:rPr lang="ru-RU" sz="2800" dirty="0">
                <a:latin typeface="Cambria" panose="02040503050406030204" pitchFamily="18" charset="0"/>
                <a:ea typeface="Times New Roman"/>
              </a:rPr>
              <a:t>любых способов цитирования и др.»</a:t>
            </a:r>
            <a:endParaRPr sz="2800" dirty="0">
              <a:latin typeface="Cambria" panose="02040503050406030204" pitchFamily="18" charset="0"/>
              <a:ea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664DC-B30D-6872-B015-CD7782C0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55" y="1639613"/>
            <a:ext cx="2941063" cy="29410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825013" y="2077340"/>
            <a:ext cx="11069516" cy="199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07390" algn="ctr">
              <a:lnSpc>
                <a:spcPct val="107000"/>
              </a:lnSpc>
              <a:spcBef>
                <a:spcPts val="805"/>
              </a:spcBef>
              <a:tabLst>
                <a:tab pos="814070" algn="l"/>
              </a:tabLst>
              <a:defRPr/>
            </a:pPr>
            <a:r>
              <a:rPr lang="ru-RU" sz="6000" dirty="0">
                <a:latin typeface="Cambria" panose="02040503050406030204" pitchFamily="18" charset="0"/>
                <a:ea typeface="Times New Roman"/>
              </a:rPr>
              <a:t>Мы рекомендуем использовать </a:t>
            </a:r>
            <a:r>
              <a:rPr lang="ru-RU" sz="6000" dirty="0" err="1">
                <a:latin typeface="Cambria" panose="02040503050406030204" pitchFamily="18" charset="0"/>
                <a:ea typeface="Times New Roman"/>
              </a:rPr>
              <a:t>микроцитаты</a:t>
            </a:r>
            <a:r>
              <a:rPr lang="ru-RU" sz="6000" dirty="0">
                <a:latin typeface="Cambria" panose="02040503050406030204" pitchFamily="18" charset="0"/>
                <a:ea typeface="Times New Roman"/>
              </a:rPr>
              <a:t>.</a:t>
            </a:r>
            <a:endParaRPr sz="6000" dirty="0">
              <a:latin typeface="Cambria" panose="0204050305040603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86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800099" y="418149"/>
            <a:ext cx="783394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Cambria"/>
              </a:rPr>
              <a:t>ВАЖНО</a:t>
            </a:r>
          </a:p>
          <a:p>
            <a:pPr algn="just">
              <a:defRPr/>
            </a:pPr>
            <a:endParaRPr lang="ru-RU" sz="3400" dirty="0">
              <a:solidFill>
                <a:schemeClr val="tx1"/>
              </a:solidFill>
              <a:latin typeface="Cambria"/>
            </a:endParaRPr>
          </a:p>
          <a:p>
            <a:pPr marL="514350" indent="-514350" algn="just">
              <a:buAutoNum type="arabicPeriod"/>
              <a:defRPr/>
            </a:pPr>
            <a:r>
              <a:rPr lang="ru-RU" sz="3400" dirty="0">
                <a:solidFill>
                  <a:schemeClr val="tx1"/>
                </a:solidFill>
                <a:latin typeface="Cambria"/>
              </a:rPr>
              <a:t>Если в экзаменационной работе отсутствует пример-иллюстрация, то отсутствует и пояснение к нему. </a:t>
            </a:r>
          </a:p>
          <a:p>
            <a:pPr marL="514350" indent="-514350" algn="just">
              <a:buAutoNum type="arabicPeriod"/>
              <a:defRPr/>
            </a:pPr>
            <a:r>
              <a:rPr lang="ru-RU" sz="3400" dirty="0">
                <a:solidFill>
                  <a:schemeClr val="tx1"/>
                </a:solidFill>
                <a:latin typeface="Cambria"/>
              </a:rPr>
              <a:t>Если экзаменуемый при комментировании проблемы исходного текста привёл пример-иллюстрацию, но не пояснил его, то такой пример-иллюстрация не засчитывается.</a:t>
            </a:r>
            <a:endParaRPr sz="3400" dirty="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8E8A8A-3E3D-A247-331D-896500465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7" y="1280805"/>
            <a:ext cx="3698512" cy="36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654783" y="1228397"/>
            <a:ext cx="80320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dirty="0">
                <a:solidFill>
                  <a:schemeClr val="tx1"/>
                </a:solidFill>
                <a:latin typeface="Cambria"/>
              </a:rPr>
              <a:t>Анализ указанной смысловой связи между примерами-иллюстрациями предполагает, кроме указания (наименования) смысловой связи, её детальный разбор, конкретизацию и уточнение.</a:t>
            </a:r>
            <a:endParaRPr sz="4000" dirty="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0AF3D4-D258-3E83-1CF3-BB1790A22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40" y="1281151"/>
            <a:ext cx="3562160" cy="35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0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05505" y="2118108"/>
            <a:ext cx="3817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/>
              </a:rPr>
              <a:t>Таблица с перечнем возможных смысловых связей между примерами-иллюстрациями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Cambria"/>
            </a:endParaRPr>
          </a:p>
        </p:txBody>
      </p:sp>
      <p:pic>
        <p:nvPicPr>
          <p:cNvPr id="3" name="Рисунок 2" descr="Изображение выглядит как текст, чек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645F4D0-784E-D831-B7F5-9E3C3C30E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62" y="290964"/>
            <a:ext cx="7598263" cy="62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800100" y="466964"/>
            <a:ext cx="74549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mbria" panose="02040503050406030204" pitchFamily="18" charset="0"/>
              </a:rPr>
              <a:t>Комментарии</a:t>
            </a:r>
            <a:r>
              <a:rPr lang="ru-RU" sz="3200" dirty="0">
                <a:latin typeface="Cambria" panose="02040503050406030204" pitchFamily="18" charset="0"/>
              </a:rPr>
              <a:t> — это рассуждения, пояснительные замечания по поводу чего-либо. </a:t>
            </a:r>
          </a:p>
          <a:p>
            <a:pPr algn="just"/>
            <a:endParaRPr lang="ru-RU" sz="3200" dirty="0">
              <a:latin typeface="Cambria" panose="02040503050406030204" pitchFamily="18" charset="0"/>
            </a:endParaRPr>
          </a:p>
          <a:p>
            <a:pPr algn="just"/>
            <a:r>
              <a:rPr lang="ru-RU" sz="3200" dirty="0">
                <a:latin typeface="Cambria" panose="02040503050406030204" pitchFamily="18" charset="0"/>
              </a:rPr>
              <a:t>А на ЕГЭ по русскому 2024 года комментарий — это самая «дорогая» часть. </a:t>
            </a:r>
          </a:p>
          <a:p>
            <a:pPr algn="just"/>
            <a:endParaRPr lang="ru-RU" sz="3200" dirty="0">
              <a:latin typeface="Cambria" panose="02040503050406030204" pitchFamily="18" charset="0"/>
            </a:endParaRPr>
          </a:p>
          <a:p>
            <a:pPr algn="just"/>
            <a:r>
              <a:rPr lang="ru-RU" sz="3200" dirty="0">
                <a:latin typeface="Cambria" panose="02040503050406030204" pitchFamily="18" charset="0"/>
              </a:rPr>
              <a:t>За правильно написанный комментарий вы получаете 3 первичных балла, за неправильный — 0 баллов.</a:t>
            </a:r>
          </a:p>
          <a:p>
            <a:pPr algn="just"/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30FA3A-CB97-C204-B852-6362B142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05260"/>
            <a:ext cx="3864148" cy="38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чек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F2F29BE-885B-C272-AF7A-9D14FC7D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7" y="383602"/>
            <a:ext cx="11271925" cy="60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Шрифт, чек&#10;&#10;Автоматически созданное описание">
            <a:extLst>
              <a:ext uri="{FF2B5EF4-FFF2-40B4-BE49-F238E27FC236}">
                <a16:creationId xmlns:a16="http://schemas.microsoft.com/office/drawing/2014/main" id="{93F036FA-C1B9-6744-5E1A-ECFE2C49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0" y="1011676"/>
            <a:ext cx="12074419" cy="36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2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087033" y="291567"/>
            <a:ext cx="745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Примеры анализа связи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903467"/>
          <a:ext cx="11781692" cy="5303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738">
                <a:tc>
                  <a:txBody>
                    <a:bodyPr/>
                    <a:lstStyle/>
                    <a:p>
                      <a:pPr marL="140970" algn="ctr">
                        <a:lnSpc>
                          <a:spcPct val="160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сопоставление</a:t>
                      </a:r>
                      <a:endParaRPr lang="ru-RU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</a:endParaRPr>
                    </a:p>
                    <a:p>
                      <a:pPr marL="140970" algn="ctr">
                        <a:lnSpc>
                          <a:spcPct val="160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 </a:t>
                      </a:r>
                      <a:endParaRPr lang="ru-RU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7296" marR="3729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3431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Если</a:t>
                      </a:r>
                      <a:r>
                        <a:rPr lang="ru-RU" sz="2200" b="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в</a:t>
                      </a:r>
                      <a:r>
                        <a:rPr lang="ru-RU" sz="2200" b="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первой</a:t>
                      </a:r>
                      <a:r>
                        <a:rPr lang="ru-RU" sz="2200" b="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части</a:t>
                      </a:r>
                      <a:r>
                        <a:rPr lang="ru-RU" sz="2200" b="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текста</a:t>
                      </a:r>
                      <a:r>
                        <a:rPr lang="ru-RU" sz="2200" b="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автор</a:t>
                      </a:r>
                      <a:r>
                        <a:rPr lang="ru-RU" sz="2200" b="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описывает</a:t>
                      </a:r>
                      <a:r>
                        <a:rPr lang="ru-RU" sz="2200" b="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поведение</a:t>
                      </a:r>
                      <a:r>
                        <a:rPr lang="ru-RU" sz="2200" b="1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Зубаткина</a:t>
                      </a:r>
                      <a:r>
                        <a:rPr lang="ru-RU" sz="2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на</a:t>
                      </a:r>
                      <a:r>
                        <a:rPr lang="ru-RU" sz="2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охоте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, то во второй части показывает, как и почему в современном обществе сложился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потребительский взгляд на природу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, и это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сопоставление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дает возможность увидеть, почему «</a:t>
                      </a:r>
                      <a:r>
                        <a:rPr lang="ru-RU" sz="22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зубаткины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идут по земле целыми колоннами».</a:t>
                      </a:r>
                      <a:endParaRPr lang="ru-RU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37296" marR="37296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619">
                <a:tc>
                  <a:txBody>
                    <a:bodyPr/>
                    <a:lstStyle/>
                    <a:p>
                      <a:pPr marL="140970" algn="ctr">
                        <a:spcBef>
                          <a:spcPts val="81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дополнение</a:t>
                      </a:r>
                      <a:endParaRPr lang="ru-RU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</a:endParaRPr>
                    </a:p>
                    <a:p>
                      <a:pPr marL="140970" algn="ctr">
                        <a:lnSpc>
                          <a:spcPct val="160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 </a:t>
                      </a:r>
                      <a:endParaRPr lang="ru-RU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7296" marR="3729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33680" algn="just">
                        <a:lnSpc>
                          <a:spcPct val="107000"/>
                        </a:lnSpc>
                        <a:spcBef>
                          <a:spcPts val="880"/>
                        </a:spcBef>
                        <a:spcAft>
                          <a:spcPts val="800"/>
                        </a:spcAft>
                        <a:defRPr/>
                      </a:pP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Мнение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, высказанное от лица свидетеля ситуации, автор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дополняет аналитическими данными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, которые подтверждают мысль публициста о важности сохранения памятников старины.</a:t>
                      </a:r>
                      <a:endParaRPr lang="ru-RU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37296" marR="37296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7167">
                <a:tc>
                  <a:txBody>
                    <a:bodyPr/>
                    <a:lstStyle/>
                    <a:p>
                      <a:pPr marL="140970" algn="ctr">
                        <a:spcBef>
                          <a:spcPts val="83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уступка</a:t>
                      </a:r>
                      <a:endParaRPr lang="ru-RU" sz="2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</a:endParaRPr>
                    </a:p>
                    <a:p>
                      <a:pPr marL="140970" algn="ctr">
                        <a:lnSpc>
                          <a:spcPct val="160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 </a:t>
                      </a:r>
                      <a:endParaRPr lang="ru-RU" sz="2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7296" marR="3729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36220" algn="just">
                        <a:lnSpc>
                          <a:spcPct val="107000"/>
                        </a:lnSpc>
                        <a:spcBef>
                          <a:spcPts val="880"/>
                        </a:spcBef>
                        <a:spcAft>
                          <a:spcPts val="800"/>
                        </a:spcAft>
                        <a:defRPr/>
                      </a:pP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Несмотря на то, что тенденции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, о которых говорилось в первой части текста,</a:t>
                      </a:r>
                      <a:r>
                        <a:rPr lang="ru-RU" sz="2200" b="0" spc="-8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действительно</a:t>
                      </a:r>
                      <a:r>
                        <a:rPr lang="ru-RU" sz="2200" b="0" spc="-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существуют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,</a:t>
                      </a:r>
                      <a:r>
                        <a:rPr lang="ru-RU" sz="2200" b="0" spc="-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во</a:t>
                      </a:r>
                      <a:r>
                        <a:rPr lang="ru-RU" sz="2200" b="0" spc="-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второй</a:t>
                      </a:r>
                      <a:r>
                        <a:rPr lang="ru-RU" sz="2200" b="0" spc="-8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части</a:t>
                      </a:r>
                      <a:r>
                        <a:rPr lang="ru-RU" sz="2200" b="0" spc="-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публицист</a:t>
                      </a:r>
                      <a:r>
                        <a:rPr lang="ru-RU" sz="2200" b="0" spc="-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показывает,</a:t>
                      </a:r>
                      <a:r>
                        <a:rPr lang="ru-RU" sz="2200" b="0" spc="-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что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есть</a:t>
                      </a:r>
                      <a:r>
                        <a:rPr lang="ru-RU" sz="2200" b="1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люди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,</a:t>
                      </a:r>
                      <a:r>
                        <a:rPr lang="ru-RU" sz="2200" b="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которые</a:t>
                      </a:r>
                      <a:r>
                        <a:rPr lang="ru-RU" sz="2200" b="1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поступают</a:t>
                      </a:r>
                      <a:r>
                        <a:rPr lang="ru-RU" sz="2200" b="1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гуманно,</a:t>
                      </a:r>
                      <a:r>
                        <a:rPr lang="ru-RU" sz="2200" b="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помогают</a:t>
                      </a:r>
                      <a:r>
                        <a:rPr lang="ru-RU" sz="2200" b="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тем,</a:t>
                      </a:r>
                      <a:r>
                        <a:rPr lang="ru-RU" sz="2200" b="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кто оказался</a:t>
                      </a:r>
                      <a:r>
                        <a:rPr lang="ru-RU" sz="2200" b="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в</a:t>
                      </a:r>
                      <a:r>
                        <a:rPr lang="ru-RU" sz="2200" b="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беде,</a:t>
                      </a:r>
                      <a:r>
                        <a:rPr lang="ru-RU" sz="2200" b="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и</a:t>
                      </a:r>
                      <a:r>
                        <a:rPr lang="ru-RU" sz="2200" b="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не соглашаются</a:t>
                      </a:r>
                      <a:r>
                        <a:rPr lang="ru-RU" sz="2200" b="0" spc="-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с</a:t>
                      </a:r>
                      <a:r>
                        <a:rPr lang="ru-RU" sz="2200" b="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утверждением,</a:t>
                      </a:r>
                      <a:r>
                        <a:rPr lang="ru-RU" sz="2200" b="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что</a:t>
                      </a:r>
                      <a:r>
                        <a:rPr lang="ru-RU" sz="2200" b="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«мир</a:t>
                      </a:r>
                      <a:r>
                        <a:rPr lang="ru-RU" sz="2200" b="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жесток</a:t>
                      </a:r>
                      <a:r>
                        <a:rPr lang="ru-RU" sz="2200" b="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и</a:t>
                      </a:r>
                      <a:r>
                        <a:rPr lang="ru-RU" sz="2200" b="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равнодушен».</a:t>
                      </a:r>
                      <a:r>
                        <a:rPr lang="ru-RU" sz="2200" b="0" spc="-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Это</a:t>
                      </a:r>
                      <a:r>
                        <a:rPr lang="ru-RU" sz="2200" b="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/>
                        </a:rPr>
                        <a:t>наблюдение помогает автору подчеркнуть, какое место в нашей жизни должны занимать милосердие и сострадание.</a:t>
                      </a:r>
                      <a:endParaRPr lang="ru-RU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37296" marR="37296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469900" y="6223000"/>
            <a:ext cx="2489200" cy="431799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>
                <a:latin typeface="PT Serif"/>
              </a:rPr>
              <a:t>ОК ЕГЭ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2087033" y="291567"/>
            <a:ext cx="745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Примеры анализа связи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41870" y="966282"/>
          <a:ext cx="11408834" cy="4970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738">
                <a:tc>
                  <a:txBody>
                    <a:bodyPr/>
                    <a:lstStyle/>
                    <a:p>
                      <a:pPr marL="140970" algn="ctr">
                        <a:spcBef>
                          <a:spcPts val="83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сравнение</a:t>
                      </a:r>
                      <a:endParaRPr lang="ru-RU" sz="2200" b="1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140970" algn="ctr">
                        <a:lnSpc>
                          <a:spcPct val="160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ru-RU" sz="22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32410" algn="just">
                        <a:lnSpc>
                          <a:spcPct val="107000"/>
                        </a:lnSpc>
                        <a:spcBef>
                          <a:spcPts val="880"/>
                        </a:spcBef>
                        <a:spcAft>
                          <a:spcPts val="800"/>
                        </a:spcAft>
                        <a:defRPr/>
                      </a:pP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Автор показывает </a:t>
                      </a:r>
                      <a:r>
                        <a:rPr lang="ru-RU" sz="2200" b="1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взгляды героя до посещения выставки и после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, и это </a:t>
                      </a:r>
                      <a:r>
                        <a:rPr lang="ru-RU" sz="2200" b="1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сравнение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помогает читателю осознать, что мироощущение героя-рассказчика изменилось.</a:t>
                      </a:r>
                      <a:r>
                        <a:rPr lang="ru-RU" sz="2200" b="0" i="0" spc="-2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После</a:t>
                      </a:r>
                      <a:r>
                        <a:rPr lang="ru-RU" sz="2200" b="0" i="0" spc="-1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знакомства</a:t>
                      </a:r>
                      <a:r>
                        <a:rPr lang="ru-RU" sz="2200" b="0" i="0" spc="-2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с</a:t>
                      </a:r>
                      <a:r>
                        <a:rPr lang="ru-RU" sz="2200" b="0" i="0" spc="-2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удивительный</a:t>
                      </a:r>
                      <a:r>
                        <a:rPr lang="ru-RU" sz="2200" b="0" i="0" spc="-2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пейзажем,</a:t>
                      </a:r>
                      <a:r>
                        <a:rPr lang="ru-RU" sz="2200" b="0" i="0" spc="-2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как</a:t>
                      </a:r>
                      <a:r>
                        <a:rPr lang="ru-RU" sz="2200" b="0" i="0" spc="-2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отмечает</a:t>
                      </a:r>
                      <a:r>
                        <a:rPr lang="ru-RU" sz="2200" b="0" i="0" spc="-2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писатель, герой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открыл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для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себя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истинную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красоту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мира,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которую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раньше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не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замечал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и недооценивал.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Так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писатель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приходит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к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ответу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на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вопрос,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какую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роль</a:t>
                      </a:r>
                      <a:r>
                        <a:rPr lang="ru-RU" sz="2200" b="0" i="0" spc="2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играет искусство в нашей жизни.</a:t>
                      </a:r>
                      <a:endParaRPr lang="ru-RU" sz="2200" b="0" i="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619">
                <a:tc>
                  <a:txBody>
                    <a:bodyPr/>
                    <a:lstStyle/>
                    <a:p>
                      <a:pPr marL="140970" algn="ctr">
                        <a:lnSpc>
                          <a:spcPct val="160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200" b="1" spc="-1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противопоставление</a:t>
                      </a:r>
                      <a:endParaRPr lang="ru-RU" sz="22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32410" algn="just">
                        <a:lnSpc>
                          <a:spcPct val="107000"/>
                        </a:lnSpc>
                        <a:spcBef>
                          <a:spcPts val="880"/>
                        </a:spcBef>
                        <a:spcAft>
                          <a:spcPts val="800"/>
                        </a:spcAft>
                        <a:defRPr/>
                      </a:pPr>
                      <a:r>
                        <a:rPr lang="ru-RU" sz="2200" b="1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Противопоставляя обобщение опыта старшего поколения и результаты социологического</a:t>
                      </a:r>
                      <a:r>
                        <a:rPr lang="ru-RU" sz="2200" b="1" i="0" spc="-8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1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опроса</a:t>
                      </a:r>
                      <a:r>
                        <a:rPr lang="ru-RU" sz="2200" b="1" i="0" spc="-8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1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молодых</a:t>
                      </a:r>
                      <a:r>
                        <a:rPr lang="ru-RU" sz="2200" b="1" i="0" spc="-8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b="1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людей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,</a:t>
                      </a:r>
                      <a:r>
                        <a:rPr lang="ru-RU" sz="2200" i="0" spc="-7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публицист</a:t>
                      </a:r>
                      <a:r>
                        <a:rPr lang="ru-RU" sz="2200" i="0" spc="-8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показывает,</a:t>
                      </a:r>
                      <a:r>
                        <a:rPr lang="ru-RU" sz="2200" i="0" spc="-8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что</a:t>
                      </a:r>
                      <a:r>
                        <a:rPr lang="ru-RU" sz="2200" i="0" spc="-8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на</a:t>
                      </a:r>
                      <a:r>
                        <a:rPr lang="ru-RU" sz="2200" i="0" spc="-8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самом</a:t>
                      </a:r>
                      <a:r>
                        <a:rPr lang="ru-RU" sz="2200" i="0" spc="-8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деле между</a:t>
                      </a:r>
                      <a:r>
                        <a:rPr lang="ru-RU" sz="2200" i="0" spc="-1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поколениями</a:t>
                      </a:r>
                      <a:r>
                        <a:rPr lang="ru-RU" sz="2200" i="0" spc="-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больше</a:t>
                      </a:r>
                      <a:r>
                        <a:rPr lang="ru-RU" sz="2200" i="0" spc="-1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взаимопонимания,</a:t>
                      </a:r>
                      <a:r>
                        <a:rPr lang="ru-RU" sz="2200" i="0" spc="-1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чем</a:t>
                      </a:r>
                      <a:r>
                        <a:rPr lang="ru-RU" sz="2200" i="0" spc="-1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кажется</a:t>
                      </a:r>
                      <a:r>
                        <a:rPr lang="ru-RU" sz="2200" i="0" spc="-1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на первый</a:t>
                      </a:r>
                      <a:r>
                        <a:rPr lang="ru-RU" sz="2200" i="0" spc="-1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взгляд.</a:t>
                      </a:r>
                      <a:r>
                        <a:rPr lang="ru-RU" sz="2200" i="0" spc="-15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200" i="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Это наблюдение помогает автору дать свой ответ на вопрос, существует ли сегодня конфликт поколений.</a:t>
                      </a:r>
                      <a:endParaRPr lang="ru-RU" sz="2200" i="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800100" y="1165004"/>
            <a:ext cx="107529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latin typeface="Cambria" panose="02040503050406030204" pitchFamily="18" charset="0"/>
              </a:rPr>
              <a:t>сопоставление логически несопоставимых примеров-иллюстраций;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latin typeface="Cambria" panose="02040503050406030204" pitchFamily="18" charset="0"/>
              </a:rPr>
              <a:t>подбор примеров-иллюстраций, не относящихся к одной проблеме, и попытка экзаменуемого «притянуть» к ним ту или иную смысловую связь;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latin typeface="Cambria" panose="02040503050406030204" pitchFamily="18" charset="0"/>
              </a:rPr>
              <a:t>подмена анализа смысловой связи общими словами, например: </a:t>
            </a:r>
            <a:r>
              <a:rPr lang="ru-RU" sz="3000" i="1" dirty="0">
                <a:latin typeface="Cambria" panose="02040503050406030204" pitchFamily="18" charset="0"/>
              </a:rPr>
              <a:t>Примеры дополняют друг друга и помогают понять проблему / Примеры связаны между собой и указывают на важность проблемы / Примеры связаны одной мыслью и отвечают на один и тот же вопрос / Связь между примерами очевидна, и она позволяет сделать вывод о…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100" y="293582"/>
            <a:ext cx="11091008" cy="6465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ОШИБКИ ПРИ ВЫЯВЛЕНИИ СМЫСЛОВОЙ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120909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659419" y="1129832"/>
            <a:ext cx="1113439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mbria" panose="02040503050406030204" pitchFamily="18" charset="0"/>
              </a:rPr>
              <a:t>1) Если экзаменуемый при комментировании проблемы исходного текста только </a:t>
            </a:r>
            <a:r>
              <a:rPr lang="ru-RU" sz="3200" b="1" dirty="0">
                <a:latin typeface="Cambria" panose="02040503050406030204" pitchFamily="18" charset="0"/>
              </a:rPr>
              <a:t>указал, но не проанализировал </a:t>
            </a:r>
            <a:r>
              <a:rPr lang="ru-RU" sz="3200" dirty="0">
                <a:latin typeface="Cambria" panose="02040503050406030204" pitchFamily="18" charset="0"/>
              </a:rPr>
              <a:t>смысловую связь между приведёнными примерами-иллюстрациями, то </a:t>
            </a:r>
            <a:r>
              <a:rPr lang="ru-RU" sz="3200" b="1" dirty="0">
                <a:latin typeface="Cambria" panose="02040503050406030204" pitchFamily="18" charset="0"/>
              </a:rPr>
              <a:t>анализ смысловой связи не засчитывается. </a:t>
            </a: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  <a:p>
            <a:pPr algn="just"/>
            <a:r>
              <a:rPr lang="ru-RU" sz="3200" dirty="0">
                <a:latin typeface="Cambria" panose="02040503050406030204" pitchFamily="18" charset="0"/>
              </a:rPr>
              <a:t>То же самое касается ситуации, когда смысловая связь проанализирована, но не указана.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3028461" y="289308"/>
            <a:ext cx="6135077" cy="5549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ОБРАТИТЕ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8737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659419" y="1129832"/>
            <a:ext cx="111343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mbria" panose="02040503050406030204" pitchFamily="18" charset="0"/>
              </a:rPr>
              <a:t>2) Если неправильно указана смысловая связь между примерами-иллюстрациями, но анализ смысловой связи осуществлён правильно, то анализ смысловой связи не засчитывается.</a:t>
            </a:r>
          </a:p>
          <a:p>
            <a:pPr algn="just"/>
            <a:endParaRPr lang="ru-RU" sz="3200" dirty="0">
              <a:latin typeface="Cambria" panose="02040503050406030204" pitchFamily="18" charset="0"/>
            </a:endParaRPr>
          </a:p>
          <a:p>
            <a:pPr algn="just"/>
            <a:r>
              <a:rPr lang="ru-RU" sz="3200" dirty="0">
                <a:latin typeface="Cambria" panose="02040503050406030204" pitchFamily="18" charset="0"/>
              </a:rPr>
              <a:t>3) Анализ указанной смысловой связи композиционно может быть расположен в любой из частей сочинения: после второго примера-иллюстрации; между примерами-иллюстрациями; перед первым примером-иллюстрацией. 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3028461" y="289308"/>
            <a:ext cx="6135077" cy="5549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ОБРАТИТЕ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17256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чек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27F9FCB-05C2-F3D3-E019-6E21B4AA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4" y="65066"/>
            <a:ext cx="11187234" cy="67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90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рукописный текст, письмо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AE75F89F-D6F7-5C4F-9A6D-93CB143A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615" y="166388"/>
            <a:ext cx="10246378" cy="6536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9182265" y="110774"/>
            <a:ext cx="2881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К2 = 3 балла.</a:t>
            </a:r>
          </a:p>
        </p:txBody>
      </p:sp>
    </p:spTree>
    <p:extLst>
      <p:ext uri="{BB962C8B-B14F-4D97-AF65-F5344CB8AC3E}">
        <p14:creationId xmlns:p14="http://schemas.microsoft.com/office/powerpoint/2010/main" val="296215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9182265" y="110774"/>
            <a:ext cx="288175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К2 = 2 балла.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200" dirty="0">
                <a:latin typeface="Cambria" panose="02040503050406030204" pitchFamily="18" charset="0"/>
              </a:rPr>
              <a:t>В данном сочинении экзаменуемым приведены 2 примера-иллюстрации с пояснениями. При этом в анализе указанной смысловой связи продублировано пояснение ко 2-му примеру-иллюстрации.</a:t>
            </a:r>
          </a:p>
        </p:txBody>
      </p:sp>
      <p:pic>
        <p:nvPicPr>
          <p:cNvPr id="3" name="Рисунок 2" descr="Изображение выглядит как текст, рукописный текст, докумен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6D45FC9-7729-7935-8E78-8C96285F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" y="403161"/>
            <a:ext cx="8672635" cy="61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465991" y="466964"/>
            <a:ext cx="74549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mbria" panose="02040503050406030204" pitchFamily="18" charset="0"/>
              </a:rPr>
              <a:t>Комментарий сформулированной экзаменуемым проблемы показывает, насколько глубоко и полно он понял эту проблему, сумел увидеть её аспекты, намеченные автором, сумел проследить за ходом авторской мысли. </a:t>
            </a:r>
          </a:p>
          <a:p>
            <a:pPr algn="just"/>
            <a:endParaRPr lang="ru-RU" sz="3200" dirty="0">
              <a:latin typeface="Cambria" panose="02040503050406030204" pitchFamily="18" charset="0"/>
            </a:endParaRPr>
          </a:p>
          <a:p>
            <a:pPr algn="just"/>
            <a:r>
              <a:rPr lang="ru-RU" sz="3200" dirty="0">
                <a:latin typeface="Cambria" panose="02040503050406030204" pitchFamily="18" charset="0"/>
              </a:rPr>
              <a:t>Иными словами, комментирование проблемы должно обнаружить степень адекватности восприятия текста экзаменуемым, умения понять его содержание, проблематику.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30FA3A-CB97-C204-B852-6362B142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05260"/>
            <a:ext cx="3864148" cy="38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5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7262447" y="409713"/>
            <a:ext cx="480157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К2 = 2 балла.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200" dirty="0">
                <a:latin typeface="Cambria" panose="02040503050406030204" pitchFamily="18" charset="0"/>
              </a:rPr>
              <a:t>В данном сочинении экзаменуемым приведены 2 примера-иллюстрации с пояснениями. Однако смысловая связь не указана и не проанализирована. Есть попытка дать обобщение по двум примерам-иллюстрациям, но и эта попытка не совсем удачная, поскольку в первом примере-иллюстрации речь идёт о «преображении героя во время опасности», а во втором – о том, как война «раскрыла его любовь к родине».</a:t>
            </a:r>
          </a:p>
        </p:txBody>
      </p:sp>
      <p:pic>
        <p:nvPicPr>
          <p:cNvPr id="5" name="Рисунок 4" descr="Изображение выглядит как текст, рукописный текст, докумен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D7DE920-CE00-C5DF-9370-EB2430B5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9" y="0"/>
            <a:ext cx="677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00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рукописный текст, докумен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709B7233-6E1D-E298-EC8A-003467CE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4" y="66483"/>
            <a:ext cx="6390542" cy="672503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рукописный текст, каллиграф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E932634-60FF-DC83-C574-BED8AC01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30" y="297962"/>
            <a:ext cx="5671270" cy="1864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3047D-E481-DE8F-7F45-3B2600FA1D96}"/>
              </a:ext>
            </a:extLst>
          </p:cNvPr>
          <p:cNvSpPr txBox="1"/>
          <p:nvPr/>
        </p:nvSpPr>
        <p:spPr>
          <a:xfrm>
            <a:off x="6867652" y="2599775"/>
            <a:ext cx="497742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К2 = 2 балла.</a:t>
            </a:r>
          </a:p>
          <a:p>
            <a:endParaRPr lang="ru-RU" sz="2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300" dirty="0">
                <a:latin typeface="Cambria" panose="02040503050406030204" pitchFamily="18" charset="0"/>
              </a:rPr>
              <a:t>В данном сочинении экзаменуемым приведены 2 примера-иллюстрации с пояснениями (1-й пример-иллюстрация опосредованно связан с проблемой) и анализом смысловой связи. Однако смысловая связь не указана.)</a:t>
            </a:r>
          </a:p>
        </p:txBody>
      </p:sp>
    </p:spTree>
    <p:extLst>
      <p:ext uri="{BB962C8B-B14F-4D97-AF65-F5344CB8AC3E}">
        <p14:creationId xmlns:p14="http://schemas.microsoft.com/office/powerpoint/2010/main" val="737032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782515" y="1376014"/>
            <a:ext cx="109303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ambria" panose="02040503050406030204" pitchFamily="18" charset="0"/>
              </a:rPr>
              <a:t>Иногда структура комментария такова, что 1-й пример-иллюстрация служит как бы прелюдией ко 2-му примеру-иллюстрации. В связи с этим со стороны эксперта </a:t>
            </a:r>
            <a:r>
              <a:rPr lang="ru-RU" sz="2800" b="1" dirty="0">
                <a:latin typeface="Cambria" panose="02040503050406030204" pitchFamily="18" charset="0"/>
              </a:rPr>
              <a:t>необходимо целостное восприятие комментария</a:t>
            </a:r>
            <a:r>
              <a:rPr lang="ru-RU" sz="2800" dirty="0">
                <a:latin typeface="Cambria" panose="02040503050406030204" pitchFamily="18" charset="0"/>
              </a:rPr>
              <a:t>, чтобы понять, почему экзаменуемый именно так построил 1-й пример-иллюстрацию. </a:t>
            </a:r>
          </a:p>
          <a:p>
            <a:pPr algn="just"/>
            <a:endParaRPr lang="ru-RU" sz="2800" dirty="0"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ambria" panose="02040503050406030204" pitchFamily="18" charset="0"/>
              </a:rPr>
              <a:t>Вместе с тем подобный случай следует отличать от ситуации, когда экзаменуемый </a:t>
            </a:r>
            <a:r>
              <a:rPr lang="ru-RU" sz="2800" i="1" dirty="0">
                <a:latin typeface="Cambria" panose="02040503050406030204" pitchFamily="18" charset="0"/>
              </a:rPr>
              <a:t>сформулировал одну проблему, но, комментируя, обращается к другой пробл</a:t>
            </a:r>
            <a:r>
              <a:rPr lang="ru-RU" sz="2800" dirty="0">
                <a:latin typeface="Cambria" panose="02040503050406030204" pitchFamily="18" charset="0"/>
              </a:rPr>
              <a:t>еме. Если комментируемая экзаменуемым проблема представлена в списке примерных проблем, то </a:t>
            </a:r>
            <a:r>
              <a:rPr lang="ru-RU" sz="2800" b="1" i="1" dirty="0">
                <a:latin typeface="Cambria" panose="02040503050406030204" pitchFamily="18" charset="0"/>
              </a:rPr>
              <a:t>следует снизить баллы по критерию К5.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099" y="406972"/>
            <a:ext cx="10930321" cy="7439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ОБРАТИТЕ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99982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729760" y="1463939"/>
            <a:ext cx="109303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</a:rPr>
              <a:t>В случае учёта только одного примера-иллюстрации с пояснением анализ указанной смысловой связи между примерами-иллюстрациями не может оцениваться, и экзаменуемый по критерию К2 получает только 1 балл.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099" y="406972"/>
            <a:ext cx="10930321" cy="7439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ОБРАТИТЕ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2098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A3047D-E481-DE8F-7F45-3B2600FA1D96}"/>
              </a:ext>
            </a:extLst>
          </p:cNvPr>
          <p:cNvSpPr txBox="1"/>
          <p:nvPr/>
        </p:nvSpPr>
        <p:spPr>
          <a:xfrm>
            <a:off x="7996229" y="423890"/>
            <a:ext cx="401992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К2 = 1 балл</a:t>
            </a:r>
          </a:p>
          <a:p>
            <a:endParaRPr lang="ru-RU" sz="2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300" dirty="0">
                <a:latin typeface="Cambria" panose="02040503050406030204" pitchFamily="18" charset="0"/>
              </a:rPr>
              <a:t>Дано пояснение только ко 2-му примеру-иллюстрации. </a:t>
            </a:r>
          </a:p>
          <a:p>
            <a:r>
              <a:rPr lang="ru-RU" sz="2300" dirty="0">
                <a:latin typeface="Cambria" panose="02040503050406030204" pitchFamily="18" charset="0"/>
              </a:rPr>
              <a:t>В 1-ом примере перефразирована / пересказана приведённая цитата, значит, 1-й пример-иллюстрация не может быть засчитан. Анализ указанной смысловой связи не проверяется. Кроме того, смысловая связь указана неверно: налицо противопоставление, раскрытое учеником.</a:t>
            </a:r>
          </a:p>
        </p:txBody>
      </p:sp>
      <p:pic>
        <p:nvPicPr>
          <p:cNvPr id="4" name="Рисунок 3" descr="Изображение выглядит как текст, рукописный текст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0DC63A52-4474-0BD5-31E4-25D76E6C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3" y="281716"/>
            <a:ext cx="7650773" cy="62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1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800100" y="1534277"/>
            <a:ext cx="109303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mbria" panose="02040503050406030204" pitchFamily="18" charset="0"/>
              </a:rPr>
              <a:t>Связь «дополнение» будет учитываться только в случае, если в работе логично и последовательно показано, КАК (В ЧЁМ ИМЕННО) второй пример-иллюстрация дополняет первый. Подобная связь требует от экзаменуемого на содержательном уровне чёткого и исчерпывающего разъяснения, что делает эту связь достаточно трудной для реализации.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099" y="406972"/>
            <a:ext cx="10930321" cy="7439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ВАЖНОЕ О ДОПОЛНЕНИИ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1461057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800099" y="905232"/>
            <a:ext cx="109303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400" i="1" dirty="0">
                <a:latin typeface="Cambria" panose="02040503050406030204" pitchFamily="18" charset="0"/>
              </a:rPr>
              <a:t>Эти примеры дополняют друг друга и помогают понять позицию автора. </a:t>
            </a: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>Анализ указанной смысловой связи не засчитывается. </a:t>
            </a:r>
          </a:p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400" i="1" dirty="0">
                <a:latin typeface="Cambria" panose="02040503050406030204" pitchFamily="18" charset="0"/>
              </a:rPr>
              <a:t>Эти примеры дополняют друг друга и помогают понять, как важно быть внимательным и чутким к окружающим людям. </a:t>
            </a: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>Анализ указанной смысловой связи, как правило, не засчитывается из-за использования экзаменуемым общих слов. </a:t>
            </a:r>
          </a:p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400" i="1" dirty="0">
                <a:latin typeface="Cambria" panose="02040503050406030204" pitchFamily="18" charset="0"/>
              </a:rPr>
              <a:t>Второй пример-иллюстрация – дополнение к первому, в котором мы видим положительные стороны героя. А далее автор показывает ещё и отрицательные качества, присущие его персонажу. И это помогает нам увидеть целостный образ русского дворянина. </a:t>
            </a: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>Анализ указанной смысловой связи засчитывается при указании в пояснениях к примерам-иллюстрациям положительных и отрицательных сторон героя.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099" y="213539"/>
            <a:ext cx="10930321" cy="5250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СРАВНИТЕ</a:t>
            </a:r>
          </a:p>
        </p:txBody>
      </p:sp>
    </p:spTree>
    <p:extLst>
      <p:ext uri="{BB962C8B-B14F-4D97-AF65-F5344CB8AC3E}">
        <p14:creationId xmlns:p14="http://schemas.microsoft.com/office/powerpoint/2010/main" val="2534637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536329" y="1718000"/>
            <a:ext cx="86780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mbria" panose="02040503050406030204" pitchFamily="18" charset="0"/>
              </a:rPr>
              <a:t>Очень часто отсутствие опоры на исходный текст связано с неосознанным отступлением экзаменуемого от темы (проблемы). </a:t>
            </a:r>
          </a:p>
          <a:p>
            <a:pPr algn="just"/>
            <a:endParaRPr lang="ru-RU" sz="3200" dirty="0">
              <a:latin typeface="Cambria" panose="02040503050406030204" pitchFamily="18" charset="0"/>
            </a:endParaRPr>
          </a:p>
          <a:p>
            <a:pPr algn="just"/>
            <a:r>
              <a:rPr lang="ru-RU" sz="3200" dirty="0">
                <a:latin typeface="Cambria" panose="02040503050406030204" pitchFamily="18" charset="0"/>
              </a:rPr>
              <a:t>Типологически эта ошибка из того же ряда, что и ошибки по критерию К1: </a:t>
            </a:r>
            <a:r>
              <a:rPr lang="ru-RU" sz="3200" i="1" dirty="0">
                <a:latin typeface="Cambria" panose="02040503050406030204" pitchFamily="18" charset="0"/>
              </a:rPr>
              <a:t>экзаменуемый пишет не о том, о чём говорится в тексте, а о том, о чём он может написать. 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099" y="406972"/>
            <a:ext cx="10930321" cy="7439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К2 = 0 БАЛЛОВ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AF070-B1C4-A835-4E3E-0AF8FB2AB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732" y="1911431"/>
            <a:ext cx="3261317" cy="3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8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A3047D-E481-DE8F-7F45-3B2600FA1D96}"/>
              </a:ext>
            </a:extLst>
          </p:cNvPr>
          <p:cNvSpPr txBox="1"/>
          <p:nvPr/>
        </p:nvSpPr>
        <p:spPr>
          <a:xfrm>
            <a:off x="8172077" y="3067098"/>
            <a:ext cx="4019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К2 = 0 баллов</a:t>
            </a:r>
          </a:p>
          <a:p>
            <a:endParaRPr lang="ru-RU" sz="2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228E14-107C-CE60-EBB6-1DF217D2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9" y="423890"/>
            <a:ext cx="7332785" cy="62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3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729760" y="1489401"/>
            <a:ext cx="109303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Cambria" panose="02040503050406030204" pitchFamily="18" charset="0"/>
              </a:rPr>
              <a:t>Здесь комментарий развёртывается как целенаправленное движение к заданной точке, конкретный текст становится всего лишь исходным материалом для продуцирования нужного вывода. Автор сочинения непроизвольно отклонился от исходного текста и начал разрабатывать ту проблему, которая ему показалась более близкой, понятной. </a:t>
            </a:r>
          </a:p>
          <a:p>
            <a:pPr algn="just"/>
            <a:endParaRPr lang="ru-RU" sz="2500" dirty="0">
              <a:latin typeface="Cambria" panose="02040503050406030204" pitchFamily="18" charset="0"/>
            </a:endParaRPr>
          </a:p>
          <a:p>
            <a:pPr algn="just"/>
            <a:r>
              <a:rPr lang="ru-RU" sz="2500" dirty="0">
                <a:latin typeface="Cambria" panose="02040503050406030204" pitchFamily="18" charset="0"/>
              </a:rPr>
              <a:t>Такое отклонение от проблемы исходного текста особенно характерно для работ, посвящённых анализу художественных текстов. Автор сочинения выделяет какой-либо компонент (пейзаж, интерьер, событие), который хотя и играет важную роль в создании картины, но к проблеме имеет косвенное отношение, и, разрабатывая этот материал, участник экзамена непроизвольно деформирует содержание текста. 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099" y="406972"/>
            <a:ext cx="10930321" cy="7439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КОММЕНТАРИЙ ЭКСПЕРТА</a:t>
            </a:r>
          </a:p>
        </p:txBody>
      </p:sp>
    </p:spTree>
    <p:extLst>
      <p:ext uri="{BB962C8B-B14F-4D97-AF65-F5344CB8AC3E}">
        <p14:creationId xmlns:p14="http://schemas.microsoft.com/office/powerpoint/2010/main" val="2443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346843" y="854538"/>
            <a:ext cx="797122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latin typeface="Cambria" panose="02040503050406030204" pitchFamily="18" charset="0"/>
              </a:rPr>
              <a:t>Примеры-иллюстрации в  комментарии не должны быть однотипными.</a:t>
            </a:r>
          </a:p>
          <a:p>
            <a:pPr algn="just"/>
            <a:endParaRPr lang="ru-RU" sz="3000" dirty="0">
              <a:latin typeface="Cambria" panose="02040503050406030204" pitchFamily="18" charset="0"/>
            </a:endParaRPr>
          </a:p>
          <a:p>
            <a:pPr algn="just"/>
            <a:r>
              <a:rPr lang="ru-RU" sz="3000" dirty="0">
                <a:latin typeface="Cambria" panose="02040503050406030204" pitchFamily="18" charset="0"/>
              </a:rPr>
              <a:t>Поскольку пример-иллюстрация показывает, как автор отвечает на проблемный вопрос, </a:t>
            </a:r>
            <a:r>
              <a:rPr lang="ru-RU" sz="3000" i="1" dirty="0">
                <a:latin typeface="Cambria" panose="02040503050406030204" pitchFamily="18" charset="0"/>
              </a:rPr>
              <a:t>следите за тем, чтобы пояснения к примерам содержали разные части этого ответа (то есть две </a:t>
            </a:r>
            <a:r>
              <a:rPr lang="ru-RU" sz="3000" i="1" dirty="0" err="1">
                <a:latin typeface="Cambria" panose="02040503050406030204" pitchFamily="18" charset="0"/>
              </a:rPr>
              <a:t>микротемы</a:t>
            </a:r>
            <a:r>
              <a:rPr lang="ru-RU" sz="3000" i="1" dirty="0">
                <a:latin typeface="Cambria" panose="02040503050406030204" pitchFamily="18" charset="0"/>
              </a:rPr>
              <a:t>), </a:t>
            </a:r>
            <a:r>
              <a:rPr lang="ru-RU" sz="3000" dirty="0">
                <a:latin typeface="Cambria" panose="02040503050406030204" pitchFamily="18" charset="0"/>
              </a:rPr>
              <a:t>а </a:t>
            </a:r>
            <a:r>
              <a:rPr lang="ru-RU" sz="3000" i="1" dirty="0">
                <a:latin typeface="Cambria" panose="02040503050406030204" pitchFamily="18" charset="0"/>
              </a:rPr>
              <a:t>выбранные примеры раскрывали эти пояснения.</a:t>
            </a:r>
          </a:p>
          <a:p>
            <a:pPr algn="just"/>
            <a:endParaRPr lang="ru-RU" sz="3000" dirty="0"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C16701-6FD3-85BD-FAFA-ABC114E49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30" y="629870"/>
            <a:ext cx="5326430" cy="53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5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673100" y="1599759"/>
            <a:ext cx="109303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Cambria" panose="02040503050406030204" pitchFamily="18" charset="0"/>
              </a:rPr>
              <a:t>Следует различать существенное отступление экзаменуемого от темы (проблемы) и обычные логические ошибки, относимые к критерию К5. </a:t>
            </a:r>
          </a:p>
          <a:p>
            <a:pPr algn="just"/>
            <a:endParaRPr lang="ru-RU" sz="3000" dirty="0"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latin typeface="Cambria" panose="02040503050406030204" pitchFamily="18" charset="0"/>
              </a:rPr>
              <a:t>Например, логической ошибкой является восприятие экзаменуемым и соответственно комментирование только части проблемы, поставленной автором.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19F01BB-8625-2685-5281-FE91F1B89E53}"/>
              </a:ext>
            </a:extLst>
          </p:cNvPr>
          <p:cNvSpPr/>
          <p:nvPr/>
        </p:nvSpPr>
        <p:spPr>
          <a:xfrm>
            <a:off x="673099" y="406972"/>
            <a:ext cx="10930321" cy="7439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ОБРАТИТЕ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37472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A3047D-E481-DE8F-7F45-3B2600FA1D96}"/>
              </a:ext>
            </a:extLst>
          </p:cNvPr>
          <p:cNvSpPr txBox="1"/>
          <p:nvPr/>
        </p:nvSpPr>
        <p:spPr>
          <a:xfrm>
            <a:off x="610693" y="5481933"/>
            <a:ext cx="1129409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К2 = 0 баллов</a:t>
            </a:r>
          </a:p>
          <a:p>
            <a:r>
              <a:rPr lang="ru-RU" sz="3200" dirty="0">
                <a:latin typeface="Cambria" panose="02040503050406030204" pitchFamily="18" charset="0"/>
              </a:rPr>
              <a:t>Вместо комментария дан пересказ текста.</a:t>
            </a:r>
          </a:p>
          <a:p>
            <a:endParaRPr lang="ru-RU" sz="2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 descr="Изображение выглядит как текст, рукописный текст, докумен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0E13C928-67F9-E7A1-A4BD-2A826B6B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23" y="152359"/>
            <a:ext cx="10111154" cy="52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79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157660" y="232234"/>
            <a:ext cx="12229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Таблица пошагового оценивания по критерию К2 (ФИПИ)</a:t>
            </a:r>
          </a:p>
        </p:txBody>
      </p:sp>
      <p:pic>
        <p:nvPicPr>
          <p:cNvPr id="3" name="Рисунок 2" descr="Изображение выглядит как текст, снимок экрана, чек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171A853-60DD-82A9-D836-631E15E4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5" y="912195"/>
            <a:ext cx="10355973" cy="56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441437" y="933374"/>
            <a:ext cx="80185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Cambria" panose="02040503050406030204" pitchFamily="18" charset="0"/>
              </a:rPr>
              <a:t>Для эксперта сигналом, что вы правильно подобрали примеры, будет то, что эти примеры взяты из разных абзацев текста и помогают вам дать ответ на проблемный вопрос, то есть чётко сформулировать позицию автора.</a:t>
            </a:r>
          </a:p>
          <a:p>
            <a:pPr algn="just"/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797F79-72FA-4D5C-7307-77AC3D46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80" y="1364292"/>
            <a:ext cx="4163020" cy="41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571500" y="386392"/>
            <a:ext cx="8509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БАЛЛЫ ПО К2</a:t>
            </a:r>
          </a:p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3 балла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2800" dirty="0">
                <a:latin typeface="Cambria" panose="02040503050406030204" pitchFamily="18" charset="0"/>
              </a:rPr>
              <a:t>Высшую оценку (3 балла) по этому критерию экзаменуемый получает в том случае, если проблема прокомментирована с опорой на исходный текст. Приведено не менее </a:t>
            </a:r>
            <a:r>
              <a:rPr lang="ru-RU" sz="2800" b="1" dirty="0">
                <a:latin typeface="Cambria" panose="02040503050406030204" pitchFamily="18" charset="0"/>
              </a:rPr>
              <a:t>2 примеров-иллюстраций </a:t>
            </a:r>
            <a:r>
              <a:rPr lang="ru-RU" sz="2800" dirty="0">
                <a:latin typeface="Cambria" panose="02040503050406030204" pitchFamily="18" charset="0"/>
              </a:rPr>
              <a:t>из прочитанного текста, важных для понимания проблемы исходного текста. Дано </a:t>
            </a:r>
            <a:r>
              <a:rPr lang="ru-RU" sz="2800" b="1" dirty="0">
                <a:latin typeface="Cambria" panose="02040503050406030204" pitchFamily="18" charset="0"/>
              </a:rPr>
              <a:t>пояснение к каждому из примеров-иллюстраций. Проанализирована указанная смысловая связь </a:t>
            </a:r>
            <a:r>
              <a:rPr lang="ru-RU" sz="2800" dirty="0">
                <a:latin typeface="Cambria" panose="02040503050406030204" pitchFamily="18" charset="0"/>
              </a:rPr>
              <a:t>между примерами-иллюстрациями.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1CD29-92C7-01B7-20FC-6BBF351D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60" y="1498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571500" y="386392"/>
            <a:ext cx="8509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БАЛЛЫ ПО К2</a:t>
            </a:r>
          </a:p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2 балла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latin typeface="Cambria" panose="02040503050406030204" pitchFamily="18" charset="0"/>
              </a:rPr>
              <a:t>по этому критерию экзаменуемый получает в том случае, если проблема прокомментирована с опорой на исходный текст. Приведено не менее </a:t>
            </a:r>
            <a:r>
              <a:rPr lang="ru-RU" sz="2800" b="1" dirty="0">
                <a:latin typeface="Cambria" panose="02040503050406030204" pitchFamily="18" charset="0"/>
              </a:rPr>
              <a:t>2 примеров-иллюстраций </a:t>
            </a:r>
            <a:r>
              <a:rPr lang="ru-RU" sz="2800" dirty="0">
                <a:latin typeface="Cambria" panose="02040503050406030204" pitchFamily="18" charset="0"/>
              </a:rPr>
              <a:t>из прочитанного текста, важных для понимания проблемы исходного текста. </a:t>
            </a:r>
            <a:r>
              <a:rPr lang="ru-RU" sz="2800" b="1" dirty="0">
                <a:latin typeface="Cambria" panose="02040503050406030204" pitchFamily="18" charset="0"/>
              </a:rPr>
              <a:t>Дано пояснение к каждому из примеров-иллюстраций. </a:t>
            </a:r>
            <a:r>
              <a:rPr lang="ru-RU" sz="2800" dirty="0">
                <a:latin typeface="Cambria" panose="02040503050406030204" pitchFamily="18" charset="0"/>
              </a:rPr>
              <a:t>Смысловая </a:t>
            </a:r>
            <a:r>
              <a:rPr lang="ru-RU" sz="2800" b="1" dirty="0">
                <a:latin typeface="Cambria" panose="02040503050406030204" pitchFamily="18" charset="0"/>
              </a:rPr>
              <a:t>связь</a:t>
            </a:r>
            <a:r>
              <a:rPr lang="ru-RU" sz="2800" dirty="0">
                <a:latin typeface="Cambria" panose="02040503050406030204" pitchFamily="18" charset="0"/>
              </a:rPr>
              <a:t> между примерами-иллюстрациями </a:t>
            </a:r>
            <a:r>
              <a:rPr lang="ru-RU" sz="2800" b="1" dirty="0">
                <a:latin typeface="Cambria" panose="02040503050406030204" pitchFamily="18" charset="0"/>
              </a:rPr>
              <a:t>не проанализирована</a:t>
            </a:r>
            <a:r>
              <a:rPr lang="ru-RU" sz="2800" dirty="0">
                <a:latin typeface="Cambria" panose="02040503050406030204" pitchFamily="18" charset="0"/>
              </a:rPr>
              <a:t>, или </a:t>
            </a:r>
            <a:r>
              <a:rPr lang="ru-RU" sz="2800" b="1" dirty="0">
                <a:latin typeface="Cambria" panose="02040503050406030204" pitchFamily="18" charset="0"/>
              </a:rPr>
              <a:t>проанализирована неверно</a:t>
            </a:r>
            <a:r>
              <a:rPr lang="ru-RU" sz="2800" dirty="0">
                <a:latin typeface="Cambria" panose="02040503050406030204" pitchFamily="18" charset="0"/>
              </a:rPr>
              <a:t>, или </a:t>
            </a:r>
            <a:r>
              <a:rPr lang="ru-RU" sz="2800" b="1" dirty="0">
                <a:latin typeface="Cambria" panose="02040503050406030204" pitchFamily="18" charset="0"/>
              </a:rPr>
              <a:t>проанализирована без указания смысловой связи.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1CD29-92C7-01B7-20FC-6BBF351D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60" y="1498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0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571500" y="548562"/>
            <a:ext cx="76229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БАЛЛЫ ПО К2</a:t>
            </a:r>
          </a:p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1 балл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latin typeface="Cambria" panose="02040503050406030204" pitchFamily="18" charset="0"/>
              </a:rPr>
              <a:t>выставляется, когда проблема прокомментирована с опорой на исходный текст. Приведён </a:t>
            </a:r>
            <a:r>
              <a:rPr lang="ru-RU" sz="2800" b="1" dirty="0">
                <a:latin typeface="Cambria" panose="02040503050406030204" pitchFamily="18" charset="0"/>
              </a:rPr>
              <a:t>1 пример-иллюстрация </a:t>
            </a:r>
            <a:r>
              <a:rPr lang="ru-RU" sz="2800" dirty="0">
                <a:latin typeface="Cambria" panose="02040503050406030204" pitchFamily="18" charset="0"/>
              </a:rPr>
              <a:t>из прочитанного текста, важный для понимания проблемы исходного текста. </a:t>
            </a:r>
            <a:r>
              <a:rPr lang="ru-RU" sz="2800" b="1" dirty="0">
                <a:latin typeface="Cambria" panose="02040503050406030204" pitchFamily="18" charset="0"/>
              </a:rPr>
              <a:t>Дано пояснение к этому примеру-иллюстрации.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1CD29-92C7-01B7-20FC-6BBF351D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77" y="671827"/>
            <a:ext cx="4742283" cy="47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0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CB68A-AD2D-921A-67A5-E8DC71C08176}"/>
              </a:ext>
            </a:extLst>
          </p:cNvPr>
          <p:cNvSpPr txBox="1"/>
          <p:nvPr/>
        </p:nvSpPr>
        <p:spPr>
          <a:xfrm>
            <a:off x="571500" y="513392"/>
            <a:ext cx="85090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БАЛЛЫ ПО К2</a:t>
            </a:r>
          </a:p>
          <a:p>
            <a:pPr algn="just"/>
            <a:endParaRPr lang="ru-RU" sz="2400" dirty="0">
              <a:latin typeface="Cambria" panose="02040503050406030204" pitchFamily="18" charset="0"/>
            </a:endParaRPr>
          </a:p>
          <a:p>
            <a:pPr algn="just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0 баллов </a:t>
            </a:r>
            <a:r>
              <a:rPr lang="ru-RU" sz="2600" dirty="0">
                <a:latin typeface="Cambria" panose="02040503050406030204" pitchFamily="18" charset="0"/>
              </a:rPr>
              <a:t>экзаменуемый получает в том случае, если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Cambria" panose="02040503050406030204" pitchFamily="18" charset="0"/>
              </a:rPr>
              <a:t>проблема прокомментирована без опоры на исходный текст;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Cambria" panose="02040503050406030204" pitchFamily="18" charset="0"/>
              </a:rPr>
              <a:t>примеры-иллюстрации из прочитанного текста, важные для понимания проблемы исходного текста, не приведены или приведены с фактическими ошибками, связанными с пониманием проблемы исходного текста;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Cambria" panose="02040503050406030204" pitchFamily="18" charset="0"/>
              </a:rPr>
              <a:t>вместо комментария дан простой пересказ исходного текста или цитируется большой фрагмент исходного текста.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1CD29-92C7-01B7-20FC-6BBF351D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60" y="1498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1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1916</Words>
  <Application>Microsoft Macintosh PowerPoint</Application>
  <PresentationFormat>Широкоэкранный</PresentationFormat>
  <Paragraphs>144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PT Serif</vt:lpstr>
      <vt:lpstr>Times New Roman</vt:lpstr>
      <vt:lpstr>Тема Office</vt:lpstr>
      <vt:lpstr>КОММЕНТАРИЙ (К2) В СОЧИНЕНИИ ЕГЭ-2024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Кафтаева</dc:creator>
  <cp:lastModifiedBy>ks.skvorcova@yandex.ru</cp:lastModifiedBy>
  <cp:revision>29</cp:revision>
  <dcterms:created xsi:type="dcterms:W3CDTF">2022-08-26T05:05:23Z</dcterms:created>
  <dcterms:modified xsi:type="dcterms:W3CDTF">2024-03-22T05:28:52Z</dcterms:modified>
</cp:coreProperties>
</file>