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8" r:id="rId2"/>
    <p:sldId id="260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1" r:id="rId16"/>
    <p:sldId id="272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я Подлесская" initials="ЮП" lastIdx="1" clrIdx="0">
    <p:extLst>
      <p:ext uri="{19B8F6BF-5375-455C-9EA6-DF929625EA0E}">
        <p15:presenceInfo xmlns:p15="http://schemas.microsoft.com/office/powerpoint/2012/main" userId="c4bfcfc6a8dd905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23B3C0"/>
    <a:srgbClr val="207BA6"/>
    <a:srgbClr val="1C4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0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9D362-01ED-42BC-BA3A-F6616CD6C42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79960-AE19-49D9-AEE0-2F03A0944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80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79960-AE19-49D9-AEE0-2F03A09447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1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AAFBF-B6E9-4A27-B21D-C79F02EB5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D58A28-1795-4795-B546-45ECA08B2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4D5D70-66BC-4081-934D-3A2377DD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9B91-364F-4FE8-8B3A-522F2A519D06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D83DC0-D4F1-4635-A8F7-FCE7F0CBB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C58C30-1E09-474D-9B41-2D31D256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4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48033-9477-4E6D-848D-09E8FEB5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F4770F-73D6-4659-9595-A86F6D980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A4C917-B54F-4362-AB5F-19B7B538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1BBA-C181-4EBE-9A7A-14794FEEA68A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C0F63-BEA2-4581-8119-F8AFAB1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DB5BBB-2561-4423-BFB9-29DE9A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60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0AB751-88E1-4FBD-830D-863CBD829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A0C494-A741-4D54-B00A-94E75DBF1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37B331-31CC-4000-A7B2-21F66E0D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20F0-A929-4E80-AFCC-76A27485FD85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640A2D-63C9-4779-8242-E41418551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8FF1D-083B-422C-BB75-E1E95E04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38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00BD3-EA30-4906-A44B-8B1EE79B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FC52BB-BD1B-480D-84C7-BACF58A39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2F314F-C7E2-4515-97CF-516D5D4F5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889-6013-4ABD-8F3F-06EBDFAA345C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D18AB-3866-49B2-AB60-8A1EE049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5DD01-13A7-4B6E-9557-504CB84F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8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E4DC5-AE63-4B81-84DB-4217D13A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3C49AF-7A59-4424-9FF1-C2C375073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03B1A8-3681-4593-A968-D714BD26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1F68-9ABB-4C04-89E6-50EB5CEBEBDF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758D43-867C-46B1-9521-2991F581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BBB770-F926-45A4-82EC-8362CDD7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88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492D7-B9EB-4951-8704-1F76E65F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3F7DBE-891A-450F-A014-A76DCBE1B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132B7B-D590-469D-AA9F-240DB4CF4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94E6C-FDF4-46DB-B2E1-CB83D74F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F6A9-C8C0-4000-AE86-6964E737ABE0}" type="datetime1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76A097-EED9-4876-86EE-2C7A0F9D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D3B7A-BEC0-4587-A141-70742810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1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B144-6ABC-483D-A52C-7CDE70C9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6BFFD4-C5B4-4E0B-A278-58B4E48AE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EA82F9-33BF-46A4-91D1-443AB3810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9D6EBF-7812-45A9-B7E7-194A6D8AF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DE1EE1-FD85-4082-A951-A0163E688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3C6906-3857-45E0-8BCC-CA3DD51F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B848-C4C0-41B8-8F90-71817D37915A}" type="datetime1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30C39F-4203-416B-A5B3-F8817C73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A3BFDB-61F6-459E-99AB-C0CA7A68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55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4CF15-90D9-4A36-A582-16D9EC44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8506C-8A0A-442B-8BB6-F4AFE975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F595C-BBBE-4E49-8B77-00EAF4ECE296}" type="datetime1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728476-0DE6-4EB4-B5E4-DF2D5BC5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87A445-DEAA-4A86-A9AD-E83BB695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7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53886-D032-4CFB-BBE7-9A731A68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5D52-E9C3-4907-84EA-95D1EE5B352E}" type="datetime1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DF50CB-1C8F-4F56-A383-43EFB8E4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EA09A9-452C-4532-8094-7DF91E46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4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D570D-0CC3-4E92-A620-0960A9B6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F0FD71-B2B5-4418-BB1F-8438F6778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92C678-025C-4D0E-A185-6584A172E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DBC0B9-4D78-488B-BE68-8A6D8DE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2F5-0616-4261-A89A-C3535E8A6DB2}" type="datetime1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480819-0C95-4E76-B6CA-3243B543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7B485D-48BB-4CCB-A0AE-DCAE22FC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2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65E2E-E525-4151-937D-045F40C1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B8A266-2ED0-4F63-9EAE-491E46F1F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17934D-F541-49D8-A6C2-56CCB3A48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D9AC5A-F86B-4C8B-9E85-C816A03C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2B26-F4F3-4AA2-BB47-3AD8EC7B15DA}" type="datetime1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9C4274-8862-4C36-A9A1-C1514E0C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7ADC7-43DA-4EFE-8BB9-B2DD8E4C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75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/>
            </a:gs>
            <a:gs pos="48000">
              <a:srgbClr val="8CA8DB"/>
            </a:gs>
            <a:gs pos="80000">
              <a:schemeClr val="accent5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13928-5982-41A7-8E90-A549F15E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5315B1-DE27-4AA8-AF40-D10BAA10C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5BA2E-4227-4286-BBA4-2893B6FA0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C496C-B43A-4714-8AD0-5F836E139452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A2B586-FB5F-40E9-AA70-464A98B50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B43B10-C0EB-4772-BE2C-BFC28DCD9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32EB9-E0CE-46B5-8648-40DDD5309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8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YiSK5szG7E?feature=oembed" TargetMode="Externa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BFAA18-8368-42B1-9504-60C9A0AF4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" b="99200" l="0" r="99700">
                        <a14:foregroundMark x1="30150" y1="45527" x2="30150" y2="45527"/>
                        <a14:foregroundMark x1="22350" y1="27200" x2="22350" y2="27200"/>
                        <a14:foregroundMark x1="23100" y1="13891" x2="23100" y2="13891"/>
                        <a14:foregroundMark x1="13350" y1="17236" x2="13350" y2="17236"/>
                        <a14:foregroundMark x1="44500" y1="61964" x2="44500" y2="61964"/>
                        <a14:foregroundMark x1="62650" y1="62473" x2="62650" y2="62473"/>
                        <a14:foregroundMark x1="81150" y1="36655" x2="81150" y2="36655"/>
                        <a14:foregroundMark x1="77550" y1="57236" x2="77550" y2="57236"/>
                        <a14:foregroundMark x1="78500" y1="69455" x2="78500" y2="69455"/>
                        <a14:foregroundMark x1="62450" y1="83055" x2="62450" y2="83055"/>
                        <a14:foregroundMark x1="55950" y1="85018" x2="55950" y2="85018"/>
                        <a14:foregroundMark x1="45450" y1="70836" x2="45450" y2="70836"/>
                        <a14:foregroundMark x1="33600" y1="69455" x2="33600" y2="69455"/>
                        <a14:foregroundMark x1="22550" y1="58036" x2="22550" y2="58036"/>
                        <a14:foregroundMark x1="21200" y1="81964" x2="21200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18" y="3319895"/>
            <a:ext cx="5403272" cy="3714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49078-F664-4FC1-9BD3-7E8E99417C12}"/>
              </a:ext>
            </a:extLst>
          </p:cNvPr>
          <p:cNvSpPr txBox="1"/>
          <p:nvPr/>
        </p:nvSpPr>
        <p:spPr>
          <a:xfrm>
            <a:off x="2701636" y="1922318"/>
            <a:ext cx="7484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Буквосочетания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чк,чн,чт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9AD6F-7D88-439A-A592-FABB20AEB55A}"/>
              </a:ext>
            </a:extLst>
          </p:cNvPr>
          <p:cNvSpPr txBox="1"/>
          <p:nvPr/>
        </p:nvSpPr>
        <p:spPr>
          <a:xfrm>
            <a:off x="290945" y="5974773"/>
            <a:ext cx="2410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Подлесская Ю.Ю.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536A15-548C-494C-9A50-1A0A91B25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88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2A3555-67B6-4DE3-9923-477EAAF6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064828-4744-494D-94E2-388EF1AB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017D0-DE5A-4736-B709-0AD4E0D01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" b="93800" l="9961" r="89941">
                        <a14:foregroundMark x1="20605" y1="74200" x2="20605" y2="74200"/>
                        <a14:foregroundMark x1="59473" y1="79200" x2="59473" y2="79200"/>
                        <a14:foregroundMark x1="52930" y1="77400" x2="52930" y2="77400"/>
                        <a14:foregroundMark x1="59961" y1="76000" x2="59961" y2="76000"/>
                        <a14:foregroundMark x1="58691" y1="76400" x2="58691" y2="76400"/>
                        <a14:foregroundMark x1="58984" y1="78800" x2="58984" y2="78800"/>
                        <a14:foregroundMark x1="58008" y1="76800" x2="58008" y2="76800"/>
                        <a14:foregroundMark x1="58203" y1="74800" x2="58203" y2="74800"/>
                        <a14:foregroundMark x1="68555" y1="91600" x2="68555" y2="91600"/>
                        <a14:foregroundMark x1="22266" y1="13200" x2="22266" y2="13200"/>
                        <a14:foregroundMark x1="42383" y1="85000" x2="42383" y2="85000"/>
                        <a14:foregroundMark x1="43555" y1="85600" x2="43555" y2="85600"/>
                        <a14:foregroundMark x1="42969" y1="90000" x2="42969" y2="90000"/>
                        <a14:foregroundMark x1="42969" y1="90800" x2="42969" y2="90800"/>
                        <a14:foregroundMark x1="33105" y1="79600" x2="33105" y2="7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01"/>
            <a:ext cx="3080951" cy="1504370"/>
          </a:xfrm>
          <a:prstGeom prst="rect">
            <a:avLst/>
          </a:prstGeom>
        </p:spPr>
      </p:pic>
      <p:pic>
        <p:nvPicPr>
          <p:cNvPr id="6" name="Мультимедиа в Интернете 5" title="￐ﾤ￐ﾸ￐ﾺ￑ﾁ￐ﾸ￐ﾺ￐ﾸ - ￐ﾤ￐ﾸ￐ﾺ￑ﾁ￐ﾸ-￐ﾷ￐ﾰ￑ﾀ￑ﾏ￐ﾴ￐ﾺ￐ﾰ ￑ﾁ ￐ﾝ￐ﾾ￐ﾻ￐ﾸ￐ﾺ￐ﾾ￐ﾼ (1)">
            <a:hlinkClick r:id="" action="ppaction://media"/>
            <a:extLst>
              <a:ext uri="{FF2B5EF4-FFF2-40B4-BE49-F238E27FC236}">
                <a16:creationId xmlns:a16="http://schemas.microsoft.com/office/drawing/2014/main" id="{00B9DCA0-84E2-48B8-906F-0181987EC0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246870" y="1552948"/>
            <a:ext cx="7300520" cy="41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763BB62-64BB-4541-A241-4960F302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11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D3DE6D-F7A7-4FA1-ADAE-AD7556E64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" y="-20492"/>
            <a:ext cx="12192000" cy="6878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C20D2-FD80-4DD6-96DC-C802BF22C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83" y="3418754"/>
            <a:ext cx="5788774" cy="32561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DF964E-CBB3-46CE-887C-2880E6955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8502" y="2318525"/>
            <a:ext cx="2971585" cy="2220950"/>
          </a:xfrm>
          <a:prstGeom prst="rect">
            <a:avLst/>
          </a:prstGeom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17EEE2FA-F6E3-43B9-8B54-096617C4F6E0}"/>
              </a:ext>
            </a:extLst>
          </p:cNvPr>
          <p:cNvSpPr/>
          <p:nvPr/>
        </p:nvSpPr>
        <p:spPr>
          <a:xfrm>
            <a:off x="9476508" y="279026"/>
            <a:ext cx="1877291" cy="107179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hlinkClick r:id="" action="ppaction://hlinkshowjump?jump=nextslide"/>
              </a:rPr>
              <a:t>Потренируемся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18ADEB-CE20-4D99-A976-AFC9D75F6678}"/>
              </a:ext>
            </a:extLst>
          </p:cNvPr>
          <p:cNvSpPr txBox="1"/>
          <p:nvPr/>
        </p:nvSpPr>
        <p:spPr>
          <a:xfrm>
            <a:off x="8032629" y="2633292"/>
            <a:ext cx="2023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Ребята, давайте вспомним, что мы знаем о звуке Ч</a:t>
            </a:r>
            <a:r>
              <a:rPr lang="en-US" dirty="0"/>
              <a:t>’?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6EF092E-DDE1-401A-859B-DE2207177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685946"/>
            <a:ext cx="2176757" cy="37413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A842F14-3495-4044-AEA6-98AACAA1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95" y="561109"/>
            <a:ext cx="4810450" cy="35953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5D05A9-62AA-49C4-B9EB-CBEC524020B1}"/>
              </a:ext>
            </a:extLst>
          </p:cNvPr>
          <p:cNvSpPr txBox="1"/>
          <p:nvPr/>
        </p:nvSpPr>
        <p:spPr>
          <a:xfrm>
            <a:off x="3163444" y="914400"/>
            <a:ext cx="2259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Вы отлично справились с загадками, которые задавали вам наши друзья-</a:t>
            </a:r>
            <a:r>
              <a:rPr lang="ru-RU" sz="1600" dirty="0" err="1"/>
              <a:t>фиксики</a:t>
            </a:r>
            <a:r>
              <a:rPr lang="ru-RU" sz="1600" dirty="0"/>
              <a:t>!</a:t>
            </a:r>
          </a:p>
          <a:p>
            <a:pPr algn="ctr"/>
            <a:r>
              <a:rPr lang="ru-RU" sz="1600" dirty="0"/>
              <a:t>Подумайте, какие сочетания вам встретились в словах-отгадках?</a:t>
            </a:r>
          </a:p>
        </p:txBody>
      </p:sp>
    </p:spTree>
    <p:extLst>
      <p:ext uri="{BB962C8B-B14F-4D97-AF65-F5344CB8AC3E}">
        <p14:creationId xmlns:p14="http://schemas.microsoft.com/office/powerpoint/2010/main" val="40627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222FE3-ED67-4F1A-81C2-2A548CB4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4AE5C-AFDA-4D64-92EB-DBE96BFDF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36C2BB-984A-4657-9468-92F9AEE03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дание">
            <a:extLst>
              <a:ext uri="{FF2B5EF4-FFF2-40B4-BE49-F238E27FC236}">
                <a16:creationId xmlns:a16="http://schemas.microsoft.com/office/drawing/2014/main" id="{CAEFC97F-EE40-4F53-A2F6-7D3FCDB8E12E}"/>
              </a:ext>
            </a:extLst>
          </p:cNvPr>
          <p:cNvSpPr/>
          <p:nvPr/>
        </p:nvSpPr>
        <p:spPr>
          <a:xfrm>
            <a:off x="1059872" y="1246909"/>
            <a:ext cx="3906982" cy="789709"/>
          </a:xfrm>
          <a:prstGeom prst="flowChartAlternateProcess">
            <a:avLst/>
          </a:prstGeom>
          <a:gradFill>
            <a:gsLst>
              <a:gs pos="100000">
                <a:schemeClr val="accent6">
                  <a:lumMod val="40000"/>
                  <a:lumOff val="60000"/>
                  <a:alpha val="73000"/>
                </a:schemeClr>
              </a:gs>
              <a:gs pos="57000">
                <a:schemeClr val="accent6">
                  <a:lumMod val="20000"/>
                  <a:lumOff val="80000"/>
                  <a:alpha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Выбери слово, в котором мягкий знак не ставится:</a:t>
            </a:r>
          </a:p>
        </p:txBody>
      </p:sp>
      <p:sp>
        <p:nvSpPr>
          <p:cNvPr id="7" name="коньки">
            <a:extLst>
              <a:ext uri="{FF2B5EF4-FFF2-40B4-BE49-F238E27FC236}">
                <a16:creationId xmlns:a16="http://schemas.microsoft.com/office/drawing/2014/main" id="{92D6384E-CE32-46D5-A2EF-98CDB71D2A98}"/>
              </a:ext>
            </a:extLst>
          </p:cNvPr>
          <p:cNvSpPr/>
          <p:nvPr/>
        </p:nvSpPr>
        <p:spPr>
          <a:xfrm>
            <a:off x="1745673" y="2327563"/>
            <a:ext cx="2358736" cy="727364"/>
          </a:xfrm>
          <a:prstGeom prst="flowChartAlternateProcess">
            <a:avLst/>
          </a:prstGeom>
          <a:gradFill>
            <a:gsLst>
              <a:gs pos="48511">
                <a:schemeClr val="accent6">
                  <a:lumMod val="20000"/>
                  <a:lumOff val="80000"/>
                  <a:alpha val="75000"/>
                </a:schemeClr>
              </a:gs>
              <a:gs pos="100000">
                <a:schemeClr val="accent6">
                  <a:lumMod val="40000"/>
                  <a:lumOff val="60000"/>
                  <a:alpha val="73000"/>
                </a:schemeClr>
              </a:gs>
              <a:gs pos="57000">
                <a:schemeClr val="accent6">
                  <a:lumMod val="20000"/>
                  <a:lumOff val="80000"/>
                  <a:alpha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кон.ки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речка">
            <a:extLst>
              <a:ext uri="{FF2B5EF4-FFF2-40B4-BE49-F238E27FC236}">
                <a16:creationId xmlns:a16="http://schemas.microsoft.com/office/drawing/2014/main" id="{7AA6A020-BDCB-4E7B-8BB1-566295E09987}"/>
              </a:ext>
            </a:extLst>
          </p:cNvPr>
          <p:cNvSpPr/>
          <p:nvPr/>
        </p:nvSpPr>
        <p:spPr>
          <a:xfrm>
            <a:off x="1745673" y="3345873"/>
            <a:ext cx="2358736" cy="727364"/>
          </a:xfrm>
          <a:prstGeom prst="flowChartAlternateProcess">
            <a:avLst/>
          </a:prstGeom>
          <a:gradFill>
            <a:gsLst>
              <a:gs pos="48511">
                <a:schemeClr val="accent6">
                  <a:lumMod val="20000"/>
                  <a:lumOff val="80000"/>
                  <a:alpha val="75000"/>
                </a:schemeClr>
              </a:gs>
              <a:gs pos="100000">
                <a:schemeClr val="accent6">
                  <a:lumMod val="40000"/>
                  <a:lumOff val="60000"/>
                  <a:alpha val="73000"/>
                </a:schemeClr>
              </a:gs>
              <a:gs pos="57000">
                <a:schemeClr val="accent6">
                  <a:lumMod val="20000"/>
                  <a:lumOff val="80000"/>
                  <a:alpha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реч.ка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больной">
            <a:extLst>
              <a:ext uri="{FF2B5EF4-FFF2-40B4-BE49-F238E27FC236}">
                <a16:creationId xmlns:a16="http://schemas.microsoft.com/office/drawing/2014/main" id="{DEBFED99-F7FE-4827-8BDD-684B28314C0E}"/>
              </a:ext>
            </a:extLst>
          </p:cNvPr>
          <p:cNvSpPr/>
          <p:nvPr/>
        </p:nvSpPr>
        <p:spPr>
          <a:xfrm>
            <a:off x="1745673" y="4322619"/>
            <a:ext cx="2358736" cy="727364"/>
          </a:xfrm>
          <a:prstGeom prst="flowChartAlternateProcess">
            <a:avLst/>
          </a:prstGeom>
          <a:gradFill>
            <a:gsLst>
              <a:gs pos="48511">
                <a:schemeClr val="accent6">
                  <a:lumMod val="20000"/>
                  <a:lumOff val="80000"/>
                  <a:alpha val="75000"/>
                </a:schemeClr>
              </a:gs>
              <a:gs pos="100000">
                <a:schemeClr val="accent6">
                  <a:lumMod val="40000"/>
                  <a:lumOff val="60000"/>
                  <a:alpha val="73000"/>
                </a:schemeClr>
              </a:gs>
              <a:gs pos="57000">
                <a:schemeClr val="accent6">
                  <a:lumMod val="20000"/>
                  <a:lumOff val="80000"/>
                  <a:alpha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бол.ной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меньше">
            <a:extLst>
              <a:ext uri="{FF2B5EF4-FFF2-40B4-BE49-F238E27FC236}">
                <a16:creationId xmlns:a16="http://schemas.microsoft.com/office/drawing/2014/main" id="{FF1AC25E-FC18-4095-80AB-18118F98920E}"/>
              </a:ext>
            </a:extLst>
          </p:cNvPr>
          <p:cNvSpPr/>
          <p:nvPr/>
        </p:nvSpPr>
        <p:spPr>
          <a:xfrm>
            <a:off x="1745673" y="5299365"/>
            <a:ext cx="2358736" cy="727364"/>
          </a:xfrm>
          <a:prstGeom prst="flowChartAlternateProcess">
            <a:avLst/>
          </a:prstGeom>
          <a:gradFill>
            <a:gsLst>
              <a:gs pos="48511">
                <a:schemeClr val="accent6">
                  <a:lumMod val="20000"/>
                  <a:lumOff val="80000"/>
                  <a:alpha val="75000"/>
                </a:schemeClr>
              </a:gs>
              <a:gs pos="100000">
                <a:schemeClr val="accent6">
                  <a:lumMod val="40000"/>
                  <a:lumOff val="60000"/>
                  <a:alpha val="73000"/>
                </a:schemeClr>
              </a:gs>
              <a:gs pos="57000">
                <a:schemeClr val="accent6">
                  <a:lumMod val="20000"/>
                  <a:lumOff val="80000"/>
                  <a:alpha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мен.ше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4521B45-6C52-4380-AC94-414C8654B446}"/>
              </a:ext>
            </a:extLst>
          </p:cNvPr>
          <p:cNvSpPr/>
          <p:nvPr/>
        </p:nvSpPr>
        <p:spPr>
          <a:xfrm>
            <a:off x="2192049" y="3454979"/>
            <a:ext cx="1465984" cy="509152"/>
          </a:xfrm>
          <a:prstGeom prst="roundRect">
            <a:avLst/>
          </a:prstGeom>
          <a:gradFill>
            <a:gsLst>
              <a:gs pos="10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</a:t>
            </a:r>
            <a:r>
              <a:rPr lang="ru-RU" u="sng" dirty="0">
                <a:solidFill>
                  <a:schemeClr val="tx1"/>
                </a:solidFill>
              </a:rPr>
              <a:t>чк</a:t>
            </a:r>
            <a:r>
              <a:rPr lang="ru-RU" dirty="0">
                <a:solidFill>
                  <a:schemeClr val="tx1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314792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2884EEC-F98D-4536-AFA8-4F73F075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13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657B84-1E9D-4289-AEC0-5DC25D062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7"/>
            <a:ext cx="12192000" cy="68368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432EF-A2C5-49C1-B3C7-78A0B10BA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" y="1"/>
            <a:ext cx="12191999" cy="6847401"/>
          </a:xfrm>
          <a:prstGeom prst="rect">
            <a:avLst/>
          </a:prstGeom>
        </p:spPr>
      </p:pic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F8BB233C-5C52-4DC9-BCBB-8B63D0AD84AE}"/>
              </a:ext>
            </a:extLst>
          </p:cNvPr>
          <p:cNvSpPr/>
          <p:nvPr/>
        </p:nvSpPr>
        <p:spPr>
          <a:xfrm>
            <a:off x="7907482" y="955964"/>
            <a:ext cx="3532909" cy="800100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Образуйте новые слова</a:t>
            </a:r>
          </a:p>
        </p:txBody>
      </p:sp>
      <p:sp>
        <p:nvSpPr>
          <p:cNvPr id="7" name="молоко">
            <a:extLst>
              <a:ext uri="{FF2B5EF4-FFF2-40B4-BE49-F238E27FC236}">
                <a16:creationId xmlns:a16="http://schemas.microsoft.com/office/drawing/2014/main" id="{780FDFDE-8BEF-405F-B073-43669991B507}"/>
              </a:ext>
            </a:extLst>
          </p:cNvPr>
          <p:cNvSpPr/>
          <p:nvPr/>
        </p:nvSpPr>
        <p:spPr>
          <a:xfrm>
            <a:off x="7668491" y="2649682"/>
            <a:ext cx="1787236" cy="623454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молоко</a:t>
            </a:r>
          </a:p>
        </p:txBody>
      </p:sp>
      <p:sp>
        <p:nvSpPr>
          <p:cNvPr id="8" name="цветок">
            <a:extLst>
              <a:ext uri="{FF2B5EF4-FFF2-40B4-BE49-F238E27FC236}">
                <a16:creationId xmlns:a16="http://schemas.microsoft.com/office/drawing/2014/main" id="{EBEEF042-A009-44CE-B417-2353F8BB790A}"/>
              </a:ext>
            </a:extLst>
          </p:cNvPr>
          <p:cNvSpPr/>
          <p:nvPr/>
        </p:nvSpPr>
        <p:spPr>
          <a:xfrm>
            <a:off x="7668489" y="3584865"/>
            <a:ext cx="1787236" cy="654422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цветок</a:t>
            </a:r>
          </a:p>
        </p:txBody>
      </p:sp>
      <p:sp>
        <p:nvSpPr>
          <p:cNvPr id="9" name="сердце">
            <a:extLst>
              <a:ext uri="{FF2B5EF4-FFF2-40B4-BE49-F238E27FC236}">
                <a16:creationId xmlns:a16="http://schemas.microsoft.com/office/drawing/2014/main" id="{9AD44A8B-4763-489C-8634-3CA7FE997D23}"/>
              </a:ext>
            </a:extLst>
          </p:cNvPr>
          <p:cNvSpPr/>
          <p:nvPr/>
        </p:nvSpPr>
        <p:spPr>
          <a:xfrm>
            <a:off x="7668489" y="4520912"/>
            <a:ext cx="1787236" cy="623454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сердце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977461F-B648-4C6D-A392-45FE384B1F45}"/>
              </a:ext>
            </a:extLst>
          </p:cNvPr>
          <p:cNvCxnSpPr>
            <a:cxnSpLocks/>
          </p:cNvCxnSpPr>
          <p:nvPr/>
        </p:nvCxnSpPr>
        <p:spPr>
          <a:xfrm>
            <a:off x="9608127" y="3120034"/>
            <a:ext cx="1042555" cy="607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6989183-77A6-49BB-892F-5352E10CDF8D}"/>
              </a:ext>
            </a:extLst>
          </p:cNvPr>
          <p:cNvCxnSpPr>
            <a:cxnSpLocks/>
          </p:cNvCxnSpPr>
          <p:nvPr/>
        </p:nvCxnSpPr>
        <p:spPr>
          <a:xfrm>
            <a:off x="9559636" y="3873127"/>
            <a:ext cx="10910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57FFC88-636F-457F-8C10-B5D0D285D745}"/>
              </a:ext>
            </a:extLst>
          </p:cNvPr>
          <p:cNvCxnSpPr/>
          <p:nvPr/>
        </p:nvCxnSpPr>
        <p:spPr>
          <a:xfrm flipV="1">
            <a:off x="9608127" y="4018888"/>
            <a:ext cx="1042555" cy="811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467597-8852-4476-8E75-125B45934B5C}"/>
              </a:ext>
            </a:extLst>
          </p:cNvPr>
          <p:cNvSpPr txBox="1"/>
          <p:nvPr/>
        </p:nvSpPr>
        <p:spPr>
          <a:xfrm>
            <a:off x="10754593" y="3369384"/>
            <a:ext cx="109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ЧН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A5CE49B-8E9A-43C5-B00B-3CC21E9A4B47}"/>
              </a:ext>
            </a:extLst>
          </p:cNvPr>
          <p:cNvSpPr/>
          <p:nvPr/>
        </p:nvSpPr>
        <p:spPr>
          <a:xfrm>
            <a:off x="7914407" y="2744397"/>
            <a:ext cx="1295400" cy="434024"/>
          </a:xfrm>
          <a:prstGeom prst="roundRect">
            <a:avLst/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100000">
                <a:srgbClr val="8CA8DB"/>
              </a:gs>
              <a:gs pos="80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моло</a:t>
            </a:r>
            <a:r>
              <a:rPr lang="ru-RU" u="sng" dirty="0">
                <a:solidFill>
                  <a:schemeClr val="tx1"/>
                </a:solidFill>
              </a:rPr>
              <a:t>чн</a:t>
            </a:r>
            <a:r>
              <a:rPr lang="ru-RU" dirty="0">
                <a:solidFill>
                  <a:schemeClr val="tx1"/>
                </a:solidFill>
              </a:rPr>
              <a:t>ый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10DFB3B-7C36-492E-8CD1-1AEB91BC153D}"/>
              </a:ext>
            </a:extLst>
          </p:cNvPr>
          <p:cNvSpPr/>
          <p:nvPr/>
        </p:nvSpPr>
        <p:spPr>
          <a:xfrm>
            <a:off x="7947312" y="3695227"/>
            <a:ext cx="1229589" cy="439387"/>
          </a:xfrm>
          <a:prstGeom prst="roundRect">
            <a:avLst/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100000">
                <a:srgbClr val="8CA8DB"/>
              </a:gs>
              <a:gs pos="80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цвето</a:t>
            </a:r>
            <a:r>
              <a:rPr lang="ru-RU" sz="1600" u="sng" dirty="0">
                <a:solidFill>
                  <a:schemeClr val="tx1"/>
                </a:solidFill>
              </a:rPr>
              <a:t>чн</a:t>
            </a:r>
            <a:r>
              <a:rPr lang="ru-RU" sz="1600" dirty="0">
                <a:solidFill>
                  <a:schemeClr val="tx1"/>
                </a:solidFill>
              </a:rPr>
              <a:t>ый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7FC3B81-83F0-442A-BA6E-A5CEC157DE1C}"/>
              </a:ext>
            </a:extLst>
          </p:cNvPr>
          <p:cNvSpPr/>
          <p:nvPr/>
        </p:nvSpPr>
        <p:spPr>
          <a:xfrm>
            <a:off x="7989739" y="4608173"/>
            <a:ext cx="1220068" cy="413140"/>
          </a:xfrm>
          <a:prstGeom prst="roundRect">
            <a:avLst/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100000">
                <a:srgbClr val="8CA8DB"/>
              </a:gs>
              <a:gs pos="80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серде</a:t>
            </a:r>
            <a:r>
              <a:rPr lang="ru-RU" sz="1600" u="sng" dirty="0">
                <a:solidFill>
                  <a:schemeClr val="tx1"/>
                </a:solidFill>
              </a:rPr>
              <a:t>чн</a:t>
            </a:r>
            <a:r>
              <a:rPr lang="ru-RU" sz="1600" dirty="0">
                <a:solidFill>
                  <a:schemeClr val="tx1"/>
                </a:solidFill>
              </a:rPr>
              <a:t>ый</a:t>
            </a:r>
          </a:p>
        </p:txBody>
      </p:sp>
    </p:spTree>
    <p:extLst>
      <p:ext uri="{BB962C8B-B14F-4D97-AF65-F5344CB8AC3E}">
        <p14:creationId xmlns:p14="http://schemas.microsoft.com/office/powerpoint/2010/main" val="20064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3D6436-7882-400C-9FC2-606F0E6F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14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1C620D-F123-42C3-B4FB-D542C47D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A8CA74-5152-4B73-80EB-85533198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21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A15DDE-5137-4B2A-9C40-C0CA6D8F4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369" y="3586065"/>
            <a:ext cx="2897131" cy="3119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E2424E-C860-4BB0-B014-B71940959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49" y="3616325"/>
            <a:ext cx="2840928" cy="3059076"/>
          </a:xfrm>
          <a:prstGeom prst="rect">
            <a:avLst/>
          </a:prstGeom>
        </p:spPr>
      </p:pic>
      <p:sp>
        <p:nvSpPr>
          <p:cNvPr id="12" name="Блок-схема: альтернативный процесс 11">
            <a:extLst>
              <a:ext uri="{FF2B5EF4-FFF2-40B4-BE49-F238E27FC236}">
                <a16:creationId xmlns:a16="http://schemas.microsoft.com/office/drawing/2014/main" id="{63119A18-270B-4E57-9B80-289FFAB2005C}"/>
              </a:ext>
            </a:extLst>
          </p:cNvPr>
          <p:cNvSpPr/>
          <p:nvPr/>
        </p:nvSpPr>
        <p:spPr>
          <a:xfrm>
            <a:off x="6753558" y="484234"/>
            <a:ext cx="3969860" cy="862446"/>
          </a:xfrm>
          <a:prstGeom prst="flowChartAlternateProcess">
            <a:avLst/>
          </a:prstGeom>
          <a:gradFill>
            <a:gsLst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33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Распредели слова по корзинкам </a:t>
            </a:r>
          </a:p>
        </p:txBody>
      </p:sp>
      <p:sp>
        <p:nvSpPr>
          <p:cNvPr id="13" name="девочка">
            <a:extLst>
              <a:ext uri="{FF2B5EF4-FFF2-40B4-BE49-F238E27FC236}">
                <a16:creationId xmlns:a16="http://schemas.microsoft.com/office/drawing/2014/main" id="{87E33CC1-4ECF-474E-B4A5-157E3514C176}"/>
              </a:ext>
            </a:extLst>
          </p:cNvPr>
          <p:cNvSpPr/>
          <p:nvPr/>
        </p:nvSpPr>
        <p:spPr>
          <a:xfrm>
            <a:off x="10461595" y="1569514"/>
            <a:ext cx="1558637" cy="561109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46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девоч_ка</a:t>
            </a:r>
            <a:endParaRPr lang="ru-RU" dirty="0"/>
          </a:p>
        </p:txBody>
      </p:sp>
      <p:sp>
        <p:nvSpPr>
          <p:cNvPr id="14" name="отличный">
            <a:extLst>
              <a:ext uri="{FF2B5EF4-FFF2-40B4-BE49-F238E27FC236}">
                <a16:creationId xmlns:a16="http://schemas.microsoft.com/office/drawing/2014/main" id="{99568EAD-645A-4E8F-9B3E-982DD64248E1}"/>
              </a:ext>
            </a:extLst>
          </p:cNvPr>
          <p:cNvSpPr/>
          <p:nvPr/>
        </p:nvSpPr>
        <p:spPr>
          <a:xfrm>
            <a:off x="8141547" y="1608557"/>
            <a:ext cx="1558637" cy="519246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46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отлич_ный</a:t>
            </a:r>
            <a:endParaRPr lang="ru-RU" dirty="0"/>
          </a:p>
        </p:txBody>
      </p:sp>
      <p:sp>
        <p:nvSpPr>
          <p:cNvPr id="15" name="курочка">
            <a:extLst>
              <a:ext uri="{FF2B5EF4-FFF2-40B4-BE49-F238E27FC236}">
                <a16:creationId xmlns:a16="http://schemas.microsoft.com/office/drawing/2014/main" id="{401A91DC-5118-4FAF-93E1-CBDCA361DCCD}"/>
              </a:ext>
            </a:extLst>
          </p:cNvPr>
          <p:cNvSpPr/>
          <p:nvPr/>
        </p:nvSpPr>
        <p:spPr>
          <a:xfrm>
            <a:off x="5974239" y="1592415"/>
            <a:ext cx="1558637" cy="519246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46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куроч_ка</a:t>
            </a:r>
            <a:endParaRPr lang="ru-RU" dirty="0"/>
          </a:p>
        </p:txBody>
      </p:sp>
      <p:sp>
        <p:nvSpPr>
          <p:cNvPr id="16" name="фонарь">
            <a:extLst>
              <a:ext uri="{FF2B5EF4-FFF2-40B4-BE49-F238E27FC236}">
                <a16:creationId xmlns:a16="http://schemas.microsoft.com/office/drawing/2014/main" id="{0CBF48DF-0CBD-48EB-8C2E-D8522A979E7E}"/>
              </a:ext>
            </a:extLst>
          </p:cNvPr>
          <p:cNvSpPr/>
          <p:nvPr/>
        </p:nvSpPr>
        <p:spPr>
          <a:xfrm>
            <a:off x="5249798" y="2386983"/>
            <a:ext cx="1490446" cy="519246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46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фонар</a:t>
            </a:r>
            <a:r>
              <a:rPr lang="ru-RU" dirty="0"/>
              <a:t>_</a:t>
            </a:r>
          </a:p>
        </p:txBody>
      </p:sp>
      <p:sp>
        <p:nvSpPr>
          <p:cNvPr id="17" name="почта">
            <a:extLst>
              <a:ext uri="{FF2B5EF4-FFF2-40B4-BE49-F238E27FC236}">
                <a16:creationId xmlns:a16="http://schemas.microsoft.com/office/drawing/2014/main" id="{972649F4-76A2-4D31-A70C-6C88105D0312}"/>
              </a:ext>
            </a:extLst>
          </p:cNvPr>
          <p:cNvSpPr/>
          <p:nvPr/>
        </p:nvSpPr>
        <p:spPr>
          <a:xfrm>
            <a:off x="7258053" y="2373906"/>
            <a:ext cx="1470421" cy="519245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46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поч_та</a:t>
            </a:r>
            <a:endParaRPr lang="ru-RU" dirty="0"/>
          </a:p>
        </p:txBody>
      </p:sp>
      <p:sp>
        <p:nvSpPr>
          <p:cNvPr id="18" name="сильный">
            <a:extLst>
              <a:ext uri="{FF2B5EF4-FFF2-40B4-BE49-F238E27FC236}">
                <a16:creationId xmlns:a16="http://schemas.microsoft.com/office/drawing/2014/main" id="{E27438BE-B96F-4DB9-9165-119F592DFA2E}"/>
              </a:ext>
            </a:extLst>
          </p:cNvPr>
          <p:cNvSpPr/>
          <p:nvPr/>
        </p:nvSpPr>
        <p:spPr>
          <a:xfrm>
            <a:off x="9651375" y="2353457"/>
            <a:ext cx="1558637" cy="519245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46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сил_ный</a:t>
            </a:r>
            <a:endParaRPr lang="ru-RU" dirty="0"/>
          </a:p>
        </p:txBody>
      </p:sp>
      <p:sp>
        <p:nvSpPr>
          <p:cNvPr id="19" name="мечта">
            <a:extLst>
              <a:ext uri="{FF2B5EF4-FFF2-40B4-BE49-F238E27FC236}">
                <a16:creationId xmlns:a16="http://schemas.microsoft.com/office/drawing/2014/main" id="{FA32D209-1433-49DF-9068-087A85852EE5}"/>
              </a:ext>
            </a:extLst>
          </p:cNvPr>
          <p:cNvSpPr/>
          <p:nvPr/>
        </p:nvSpPr>
        <p:spPr>
          <a:xfrm>
            <a:off x="8778159" y="3051005"/>
            <a:ext cx="1558637" cy="519245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46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меч_та</a:t>
            </a:r>
            <a:endParaRPr lang="ru-RU" dirty="0"/>
          </a:p>
        </p:txBody>
      </p:sp>
      <p:sp>
        <p:nvSpPr>
          <p:cNvPr id="20" name="просьба">
            <a:extLst>
              <a:ext uri="{FF2B5EF4-FFF2-40B4-BE49-F238E27FC236}">
                <a16:creationId xmlns:a16="http://schemas.microsoft.com/office/drawing/2014/main" id="{182226C6-A5CF-46BF-9FE9-5CD3DB9378BC}"/>
              </a:ext>
            </a:extLst>
          </p:cNvPr>
          <p:cNvSpPr/>
          <p:nvPr/>
        </p:nvSpPr>
        <p:spPr>
          <a:xfrm>
            <a:off x="6217710" y="3088827"/>
            <a:ext cx="1513692" cy="519245"/>
          </a:xfrm>
          <a:prstGeom prst="flowChartAlternateProcess">
            <a:avLst/>
          </a:prstGeom>
          <a:gradFill>
            <a:gsLst>
              <a:gs pos="0">
                <a:schemeClr val="accent1"/>
              </a:gs>
              <a:gs pos="0">
                <a:srgbClr val="8CA8DB"/>
              </a:gs>
              <a:gs pos="0">
                <a:schemeClr val="accent5">
                  <a:lumMod val="40000"/>
                  <a:lumOff val="60000"/>
                  <a:alpha val="46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прос_ба</a:t>
            </a:r>
            <a:endParaRPr lang="ru-RU" dirty="0"/>
          </a:p>
        </p:txBody>
      </p:sp>
      <p:pic>
        <p:nvPicPr>
          <p:cNvPr id="24" name="корзина слева">
            <a:extLst>
              <a:ext uri="{FF2B5EF4-FFF2-40B4-BE49-F238E27FC236}">
                <a16:creationId xmlns:a16="http://schemas.microsoft.com/office/drawing/2014/main" id="{1ACC43F9-6633-47AF-BCE8-8F4975CB3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4" y="3616324"/>
            <a:ext cx="2883717" cy="3105151"/>
          </a:xfrm>
          <a:prstGeom prst="rect">
            <a:avLst/>
          </a:prstGeom>
        </p:spPr>
      </p:pic>
      <p:pic>
        <p:nvPicPr>
          <p:cNvPr id="26" name="корзина справа">
            <a:extLst>
              <a:ext uri="{FF2B5EF4-FFF2-40B4-BE49-F238E27FC236}">
                <a16:creationId xmlns:a16="http://schemas.microsoft.com/office/drawing/2014/main" id="{846789A6-D9FF-45CB-A845-5BBECA7CC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369" y="3565895"/>
            <a:ext cx="2915863" cy="31397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6D27327-988B-47D6-945C-16323E35D2D5}"/>
              </a:ext>
            </a:extLst>
          </p:cNvPr>
          <p:cNvSpPr txBox="1"/>
          <p:nvPr/>
        </p:nvSpPr>
        <p:spPr>
          <a:xfrm>
            <a:off x="6133523" y="5729573"/>
            <a:ext cx="185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мягким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знаком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5BF40B-97F6-4D8F-A3E5-43E4D8588D8E}"/>
              </a:ext>
            </a:extLst>
          </p:cNvPr>
          <p:cNvSpPr txBox="1"/>
          <p:nvPr/>
        </p:nvSpPr>
        <p:spPr>
          <a:xfrm>
            <a:off x="9694261" y="5729573"/>
            <a:ext cx="194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Без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мягкого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знака</a:t>
            </a:r>
          </a:p>
        </p:txBody>
      </p:sp>
    </p:spTree>
    <p:extLst>
      <p:ext uri="{BB962C8B-B14F-4D97-AF65-F5344CB8AC3E}">
        <p14:creationId xmlns:p14="http://schemas.microsoft.com/office/powerpoint/2010/main" val="36601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31328 0.5388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509 L 0.13333 0.5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1 0.03055 L -0.02201 0.5078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8789 0.4428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17057 0.4291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23919 0.4009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01915 0.2835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11732 0.3631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CF370E-A0DC-4369-91EA-44E68B00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15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9157D0-516E-4866-B336-511EF3FC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8B2E12-07E7-4699-9303-1BD677A1D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7413">
            <a:off x="6736470" y="1711714"/>
            <a:ext cx="5533356" cy="45705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350EB7-0969-475C-8299-7BE35540C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2828402"/>
            <a:ext cx="3441646" cy="2572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47EDE-5965-4640-AC1A-36180267874E}"/>
              </a:ext>
            </a:extLst>
          </p:cNvPr>
          <p:cNvSpPr txBox="1"/>
          <p:nvPr/>
        </p:nvSpPr>
        <p:spPr>
          <a:xfrm>
            <a:off x="5114924" y="2981327"/>
            <a:ext cx="22002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Супер! </a:t>
            </a:r>
          </a:p>
          <a:p>
            <a:pPr algn="ctr"/>
            <a:r>
              <a:rPr lang="ru-RU" dirty="0"/>
              <a:t>Вы выполнили все задания!</a:t>
            </a:r>
          </a:p>
          <a:p>
            <a:pPr algn="ctr"/>
            <a:r>
              <a:rPr lang="ru-RU" dirty="0"/>
              <a:t>Спасибо большое за помощь, ребята!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172D6C-1698-4E2D-86CC-1B587731A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9810" y="456939"/>
            <a:ext cx="3275272" cy="2447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C3F040-2535-418D-8C93-F19CE1745A33}"/>
              </a:ext>
            </a:extLst>
          </p:cNvPr>
          <p:cNvSpPr txBox="1"/>
          <p:nvPr/>
        </p:nvSpPr>
        <p:spPr>
          <a:xfrm>
            <a:off x="6974636" y="721704"/>
            <a:ext cx="1986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Нам понравилась ваша работа!</a:t>
            </a:r>
          </a:p>
          <a:p>
            <a:pPr algn="ctr"/>
            <a:r>
              <a:rPr lang="ru-RU" sz="1400" dirty="0"/>
              <a:t>А теперь попробуйте оценить себя сами!</a:t>
            </a:r>
          </a:p>
          <a:p>
            <a:pPr algn="ctr"/>
            <a:r>
              <a:rPr lang="ru-RU" sz="1400" dirty="0"/>
              <a:t>Что нового вы узнали на уроке?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A45E979F-68A9-4952-8E86-5A08D545094D}"/>
              </a:ext>
            </a:extLst>
          </p:cNvPr>
          <p:cNvSpPr/>
          <p:nvPr/>
        </p:nvSpPr>
        <p:spPr>
          <a:xfrm>
            <a:off x="10658474" y="5848350"/>
            <a:ext cx="1349733" cy="87312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hlinkClick r:id="" action="ppaction://hlinkshowjump?jump=nextslide"/>
              </a:rPr>
              <a:t>дерево рефлексии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1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963B950-055D-47D9-AAFE-44EFD6DC3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E1A7A2-0A4C-4CB7-B3DE-37C4AD14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05E180-130E-453D-939B-EBDF51B21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6" y="23968"/>
            <a:ext cx="6219825" cy="68340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D9FAF8-5BAF-4A7D-A9C4-5286D1C2E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44" y="3829050"/>
            <a:ext cx="2221573" cy="3028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A17B6B-B22D-4D3B-84E8-D3E469294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642" y="1264154"/>
            <a:ext cx="3826850" cy="2860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E2F07E-4E11-47F5-A4F8-DBA46641E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70" y="3574450"/>
            <a:ext cx="646554" cy="747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C5EA52-6178-4BC7-A406-2A98BA8C1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6" y="5891067"/>
            <a:ext cx="815858" cy="9435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9978A0-B634-4F18-99C7-A1648F3B0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34" y="4152239"/>
            <a:ext cx="706798" cy="8173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455047-E1B2-4960-B6FF-E0E07DEDD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78" y="5950971"/>
            <a:ext cx="778335" cy="9001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D73FDC-4BF3-4355-B7BE-EB93E64AE9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15" y="3948306"/>
            <a:ext cx="804872" cy="7477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6F6E10A-DD5C-4549-B0DB-41BB45977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30" y="6137672"/>
            <a:ext cx="804872" cy="74771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0F8E345-F906-4EF1-904C-D15B1BC3E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18" y="6165056"/>
            <a:ext cx="804872" cy="74771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23D9075-FC0A-4A01-A763-4B74F40F6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89" y="6186488"/>
            <a:ext cx="804872" cy="7477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766799-AE46-47DD-855C-385949D22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50" y="6146220"/>
            <a:ext cx="804872" cy="7477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3602FAF-006E-4B14-BB89-F8CDE6EAA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07" y="3967849"/>
            <a:ext cx="804872" cy="7477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188EA8-20EE-4B8A-AB0B-5CD0D0C48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3" y="5904094"/>
            <a:ext cx="706798" cy="8173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1C53E4-73DE-409D-B75B-26A3555C1B5F}"/>
              </a:ext>
            </a:extLst>
          </p:cNvPr>
          <p:cNvSpPr txBox="1"/>
          <p:nvPr/>
        </p:nvSpPr>
        <p:spPr>
          <a:xfrm>
            <a:off x="9259613" y="1597026"/>
            <a:ext cx="2627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Ребята, украсьте наше дерево яблоками!</a:t>
            </a:r>
          </a:p>
          <a:p>
            <a:pPr algn="ctr"/>
            <a:r>
              <a:rPr lang="ru-RU" sz="1600" dirty="0"/>
              <a:t>Красные яблоки – вам было трудно на уроке!</a:t>
            </a:r>
          </a:p>
          <a:p>
            <a:pPr algn="ctr"/>
            <a:r>
              <a:rPr lang="ru-RU" sz="1600" dirty="0"/>
              <a:t>Зелёные яблоки – я всё понял!</a:t>
            </a:r>
          </a:p>
        </p:txBody>
      </p:sp>
    </p:spTree>
    <p:extLst>
      <p:ext uri="{BB962C8B-B14F-4D97-AF65-F5344CB8AC3E}">
        <p14:creationId xmlns:p14="http://schemas.microsoft.com/office/powerpoint/2010/main" val="385814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2D194D-5092-41C4-9EE5-DCF24FA3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0494CD-8D58-421A-99AF-1BD200DF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3F0ED1-9F4C-45FA-BE89-3DCF5AA72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-452210"/>
            <a:ext cx="11210927" cy="77624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DE6A91-A203-4D3F-B4DE-981A7F08E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41" y="457200"/>
            <a:ext cx="2663548" cy="1990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C5DE45-F531-4A82-A932-285D5FB1A1DE}"/>
              </a:ext>
            </a:extLst>
          </p:cNvPr>
          <p:cNvSpPr txBox="1"/>
          <p:nvPr/>
        </p:nvSpPr>
        <p:spPr>
          <a:xfrm>
            <a:off x="8610600" y="1000125"/>
            <a:ext cx="2143419" cy="38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344249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B09195-76DF-4A61-8819-4B570C71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CD8572-0C99-41EA-B50B-F06BFD61A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89935" l="8889" r="89947">
                        <a14:foregroundMark x1="19788" y1="19264" x2="19788" y2="19264"/>
                        <a14:foregroundMark x1="26561" y1="26515" x2="26561" y2="26515"/>
                        <a14:foregroundMark x1="24233" y1="46104" x2="24233" y2="46104"/>
                        <a14:foregroundMark x1="36720" y1="42532" x2="36720" y2="42532"/>
                        <a14:foregroundMark x1="39365" y1="28680" x2="39365" y2="28680"/>
                        <a14:foregroundMark x1="48254" y1="36039" x2="48254" y2="36039"/>
                        <a14:foregroundMark x1="41270" y1="32576" x2="41270" y2="32576"/>
                        <a14:foregroundMark x1="43598" y1="32359" x2="43598" y2="32359"/>
                        <a14:foregroundMark x1="36085" y1="36472" x2="36085" y2="36472"/>
                        <a14:foregroundMark x1="40847" y1="46320" x2="40847" y2="46320"/>
                        <a14:foregroundMark x1="48466" y1="49567" x2="48466" y2="49567"/>
                        <a14:foregroundMark x1="50370" y1="58442" x2="50370" y2="58442"/>
                        <a14:foregroundMark x1="39577" y1="59957" x2="39577" y2="59957"/>
                        <a14:foregroundMark x1="34392" y1="62338" x2="34392" y2="62338"/>
                        <a14:foregroundMark x1="29312" y1="67316" x2="29312" y2="67316"/>
                        <a14:foregroundMark x1="27619" y1="71753" x2="27407" y2="72403"/>
                        <a14:foregroundMark x1="26772" y1="81926" x2="26772" y2="81926"/>
                        <a14:foregroundMark x1="33333" y1="76948" x2="33333" y2="76948"/>
                        <a14:foregroundMark x1="43598" y1="75649" x2="43598" y2="75649"/>
                        <a14:foregroundMark x1="48042" y1="79113" x2="48042" y2="79113"/>
                        <a14:foregroundMark x1="53122" y1="74784" x2="53122" y2="74784"/>
                        <a14:foregroundMark x1="52910" y1="67100" x2="52910" y2="67100"/>
                        <a14:foregroundMark x1="51640" y1="61039" x2="51640" y2="61039"/>
                        <a14:foregroundMark x1="56931" y1="51948" x2="56931" y2="51948"/>
                        <a14:foregroundMark x1="56931" y1="48918" x2="56931" y2="48918"/>
                        <a14:foregroundMark x1="60529" y1="44697" x2="60529" y2="44697"/>
                        <a14:foregroundMark x1="62540" y1="43182" x2="62540" y2="43182"/>
                        <a14:foregroundMark x1="64444" y1="46753" x2="64868" y2="48268"/>
                        <a14:foregroundMark x1="64868" y1="53896" x2="64868" y2="54978"/>
                        <a14:foregroundMark x1="64444" y1="57359" x2="64444" y2="57359"/>
                        <a14:foregroundMark x1="67831" y1="60823" x2="67831" y2="60823"/>
                        <a14:foregroundMark x1="68254" y1="62121" x2="68254" y2="62771"/>
                        <a14:foregroundMark x1="67196" y1="64502" x2="67196" y2="64502"/>
                        <a14:foregroundMark x1="67619" y1="65801" x2="68466" y2="65801"/>
                        <a14:foregroundMark x1="76085" y1="66234" x2="76085" y2="66234"/>
                        <a14:foregroundMark x1="76296" y1="61039" x2="76296" y2="60390"/>
                        <a14:foregroundMark x1="73545" y1="54978" x2="73545" y2="54978"/>
                        <a14:foregroundMark x1="69101" y1="50216" x2="69101" y2="49567"/>
                        <a14:foregroundMark x1="65926" y1="45671" x2="65926" y2="45671"/>
                        <a14:foregroundMark x1="64868" y1="40152" x2="65503" y2="39286"/>
                        <a14:foregroundMark x1="69101" y1="37121" x2="69101" y2="37121"/>
                        <a14:foregroundMark x1="72063" y1="33658" x2="72063" y2="33658"/>
                        <a14:foregroundMark x1="73333" y1="31277" x2="73333" y2="31277"/>
                        <a14:foregroundMark x1="75661" y1="28247" x2="75873" y2="27165"/>
                        <a14:foregroundMark x1="77566" y1="25216" x2="77566" y2="25216"/>
                        <a14:foregroundMark x1="84127" y1="28896" x2="84127" y2="28896"/>
                        <a14:foregroundMark x1="79683" y1="31710" x2="78836" y2="32143"/>
                        <a14:foregroundMark x1="76508" y1="34091" x2="76508" y2="34091"/>
                        <a14:foregroundMark x1="69312" y1="33658" x2="69312" y2="33658"/>
                        <a14:foregroundMark x1="69101" y1="32792" x2="69101" y2="32792"/>
                        <a14:foregroundMark x1="68254" y1="30411" x2="68254" y2="30411"/>
                        <a14:foregroundMark x1="66561" y1="28463" x2="66561" y2="28463"/>
                        <a14:foregroundMark x1="74603" y1="71320" x2="74603" y2="71320"/>
                        <a14:foregroundMark x1="76931" y1="74567" x2="76931" y2="75216"/>
                        <a14:foregroundMark x1="77354" y1="76948" x2="77354" y2="77814"/>
                        <a14:foregroundMark x1="77354" y1="79329" x2="77354" y2="79329"/>
                        <a14:foregroundMark x1="76720" y1="80844" x2="76508" y2="81494"/>
                        <a14:foregroundMark x1="75450" y1="82143" x2="75026" y2="82792"/>
                        <a14:foregroundMark x1="73545" y1="83225" x2="73545" y2="83225"/>
                        <a14:foregroundMark x1="72698" y1="84524" x2="72698" y2="84524"/>
                        <a14:foregroundMark x1="71005" y1="84957" x2="71005" y2="84957"/>
                        <a14:foregroundMark x1="68466" y1="85606" x2="68466" y2="85606"/>
                        <a14:foregroundMark x1="72275" y1="80411" x2="72275" y2="80411"/>
                        <a14:foregroundMark x1="62963" y1="78896" x2="62963" y2="78896"/>
                        <a14:foregroundMark x1="64868" y1="76082" x2="64868" y2="76082"/>
                        <a14:foregroundMark x1="66561" y1="74567" x2="66561" y2="74567"/>
                        <a14:foregroundMark x1="70159" y1="73485" x2="70159" y2="73485"/>
                        <a14:foregroundMark x1="72910" y1="72835" x2="72910" y2="72835"/>
                        <a14:foregroundMark x1="79683" y1="73701" x2="79683" y2="73701"/>
                        <a14:foregroundMark x1="80741" y1="74567" x2="81587" y2="74784"/>
                        <a14:foregroundMark x1="83069" y1="75866" x2="83069" y2="75866"/>
                        <a14:foregroundMark x1="84339" y1="76299" x2="84339" y2="76299"/>
                        <a14:foregroundMark x1="84762" y1="76515" x2="84762" y2="76515"/>
                        <a14:foregroundMark x1="83915" y1="72619" x2="83915" y2="72619"/>
                        <a14:foregroundMark x1="46349" y1="57576" x2="46349" y2="57576"/>
                        <a14:foregroundMark x1="46984" y1="54978" x2="46984" y2="54978"/>
                        <a14:foregroundMark x1="48677" y1="49567" x2="48677" y2="49567"/>
                        <a14:foregroundMark x1="45714" y1="44697" x2="45714" y2="44697"/>
                        <a14:foregroundMark x1="44656" y1="39719" x2="44656" y2="39719"/>
                        <a14:foregroundMark x1="44233" y1="37554" x2="44233" y2="37554"/>
                        <a14:foregroundMark x1="42328" y1="36255" x2="42328" y2="36255"/>
                        <a14:foregroundMark x1="25926" y1="40584" x2="25926" y2="40584"/>
                        <a14:foregroundMark x1="30159" y1="51732" x2="30159" y2="51732"/>
                        <a14:foregroundMark x1="24656" y1="53247" x2="24656" y2="53247"/>
                        <a14:foregroundMark x1="27619" y1="46970" x2="27619" y2="46970"/>
                        <a14:foregroundMark x1="20000" y1="36039" x2="20000" y2="36039"/>
                        <a14:foregroundMark x1="21481" y1="30844" x2="21481" y2="30844"/>
                        <a14:foregroundMark x1="19365" y1="27381" x2="18095" y2="26948"/>
                        <a14:foregroundMark x1="8889" y1="25000" x2="8889" y2="25000"/>
                        <a14:foregroundMark x1="34392" y1="25866" x2="34392" y2="25866"/>
                        <a14:foregroundMark x1="37566" y1="21320" x2="37566" y2="21320"/>
                        <a14:foregroundMark x1="39788" y1="18831" x2="40423" y2="18831"/>
                        <a14:foregroundMark x1="43386" y1="24567" x2="44233" y2="26082"/>
                        <a14:foregroundMark x1="49101" y1="32792" x2="49101" y2="32792"/>
                        <a14:foregroundMark x1="52487" y1="35606" x2="52910" y2="36255"/>
                        <a14:foregroundMark x1="53968" y1="37554" x2="53968" y2="37554"/>
                        <a14:foregroundMark x1="46772" y1="85606" x2="46772" y2="85606"/>
                        <a14:foregroundMark x1="49735" y1="81277" x2="49735" y2="81277"/>
                        <a14:foregroundMark x1="53122" y1="78680" x2="53122" y2="78680"/>
                        <a14:foregroundMark x1="56508" y1="71537" x2="56508" y2="71537"/>
                        <a14:foregroundMark x1="57143" y1="69589" x2="57143" y2="69589"/>
                        <a14:foregroundMark x1="51640" y1="71104" x2="51640" y2="71104"/>
                        <a14:foregroundMark x1="55450" y1="65584" x2="55450" y2="65584"/>
                        <a14:foregroundMark x1="55450" y1="63420" x2="55450" y2="63420"/>
                        <a14:foregroundMark x1="60317" y1="62338" x2="60317" y2="62338"/>
                        <a14:foregroundMark x1="64021" y1="59307" x2="64021" y2="59307"/>
                        <a14:foregroundMark x1="60529" y1="54545" x2="60317" y2="53463"/>
                        <a14:foregroundMark x1="62540" y1="50649" x2="63175" y2="50000"/>
                        <a14:foregroundMark x1="66561" y1="48268" x2="67196" y2="48485"/>
                        <a14:foregroundMark x1="69524" y1="51948" x2="69947" y2="52597"/>
                        <a14:foregroundMark x1="73968" y1="55628" x2="75238" y2="58009"/>
                        <a14:foregroundMark x1="77354" y1="58658" x2="77354" y2="58658"/>
                        <a14:foregroundMark x1="77989" y1="61688" x2="77778" y2="63203"/>
                        <a14:foregroundMark x1="74180" y1="67532" x2="74180" y2="67532"/>
                        <a14:foregroundMark x1="71852" y1="68615" x2="70794" y2="68831"/>
                        <a14:foregroundMark x1="66984" y1="68182" x2="66984" y2="68182"/>
                        <a14:foregroundMark x1="65503" y1="66017" x2="65503" y2="66017"/>
                        <a14:foregroundMark x1="63386" y1="63203" x2="62963" y2="62554"/>
                        <a14:foregroundMark x1="60317" y1="58442" x2="60317" y2="58442"/>
                        <a14:foregroundMark x1="57143" y1="57359" x2="57143" y2="57359"/>
                        <a14:foregroundMark x1="57143" y1="56494" x2="57143" y2="56494"/>
                        <a14:foregroundMark x1="54180" y1="54113" x2="54180" y2="54113"/>
                        <a14:foregroundMark x1="52910" y1="50649" x2="52910" y2="50649"/>
                        <a14:foregroundMark x1="54392" y1="49784" x2="54392" y2="49784"/>
                        <a14:foregroundMark x1="56085" y1="46104" x2="56085" y2="46104"/>
                        <a14:foregroundMark x1="56508" y1="45238" x2="56508" y2="45238"/>
                        <a14:backgroundMark x1="8889" y1="25216" x2="8889" y2="25216"/>
                        <a14:backgroundMark x1="65079" y1="56277" x2="65079" y2="56277"/>
                        <a14:backgroundMark x1="65079" y1="56277" x2="65079" y2="56277"/>
                        <a14:backgroundMark x1="63810" y1="56277" x2="63810" y2="56277"/>
                        <a14:backgroundMark x1="63386" y1="55844" x2="63386" y2="55844"/>
                        <a14:backgroundMark x1="62328" y1="56710" x2="62328" y2="56710"/>
                        <a14:backgroundMark x1="66138" y1="57143" x2="66138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9" y="2358735"/>
            <a:ext cx="4504888" cy="4404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B6B1BA-C91E-4202-85E8-76EA4AB70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51" y="716971"/>
            <a:ext cx="4393290" cy="328352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A9DDB3-40BF-425C-84AE-C8642CDC6E20}"/>
              </a:ext>
            </a:extLst>
          </p:cNvPr>
          <p:cNvSpPr txBox="1"/>
          <p:nvPr/>
        </p:nvSpPr>
        <p:spPr>
          <a:xfrm>
            <a:off x="3654844" y="1085669"/>
            <a:ext cx="2593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Привет, ребята!</a:t>
            </a:r>
          </a:p>
          <a:p>
            <a:pPr algn="ctr"/>
            <a:r>
              <a:rPr lang="ru-RU" dirty="0"/>
              <a:t>Нам с Ноликом очень нужна ваша помощь!</a:t>
            </a:r>
          </a:p>
          <a:p>
            <a:pPr algn="ctr"/>
            <a:r>
              <a:rPr lang="ru-RU" dirty="0"/>
              <a:t>Выполняйте задания вместе с нами и получайте баллы!</a:t>
            </a:r>
          </a:p>
          <a:p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944EEBB1-DECF-4450-8017-F5573AB735C6}"/>
              </a:ext>
            </a:extLst>
          </p:cNvPr>
          <p:cNvSpPr/>
          <p:nvPr/>
        </p:nvSpPr>
        <p:spPr>
          <a:xfrm>
            <a:off x="9804619" y="5191149"/>
            <a:ext cx="1690254" cy="109007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hlinkClick r:id="" action="ppaction://hlinkshowjump?jump=nextslide"/>
              </a:rPr>
              <a:t>Вперёд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D3353A5-4752-4F2C-BFBC-415E2379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810014-F40E-4CF4-844A-4F57865D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14000">
                <a:srgbClr val="1C4A8F"/>
              </a:gs>
              <a:gs pos="57000">
                <a:srgbClr val="207BA6"/>
              </a:gs>
              <a:gs pos="100000">
                <a:srgbClr val="23B3C0"/>
              </a:gs>
            </a:gsLst>
            <a:lin ang="5400000" scaled="1"/>
          </a:gra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506D2C-272E-49C2-9541-10A1F9158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348">
                        <a14:backgroundMark x1="35109" y1="97802" x2="35109" y2="97802"/>
                        <a14:backgroundMark x1="42609" y1="97802" x2="42609" y2="97802"/>
                        <a14:backgroundMark x1="58804" y1="97344" x2="58804" y2="97344"/>
                        <a14:backgroundMark x1="46087" y1="96520" x2="46087" y2="96520"/>
                        <a14:backgroundMark x1="51848" y1="96520" x2="51848" y2="96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67" y="2252828"/>
            <a:ext cx="2105382" cy="24989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71F839-1248-4487-B341-19887F37E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91">
                        <a14:backgroundMark x1="47826" y1="96337" x2="47826" y2="96337"/>
                        <a14:backgroundMark x1="47283" y1="94414" x2="47283" y2="94414"/>
                        <a14:backgroundMark x1="45543" y1="95421" x2="45543" y2="95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516" y="2320048"/>
            <a:ext cx="2105382" cy="24989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4AEC65-4199-45E5-B599-834C3F55F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" b="100000" l="0" r="100000">
                        <a14:backgroundMark x1="19565" y1="96062" x2="19565" y2="96062"/>
                        <a14:backgroundMark x1="40000" y1="97436" x2="40000" y2="97436"/>
                        <a14:backgroundMark x1="47826" y1="94322" x2="47826" y2="94322"/>
                        <a14:backgroundMark x1="44674" y1="95147" x2="44674" y2="95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4211158"/>
            <a:ext cx="2105382" cy="24989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8D55B0-6C0C-4F91-98BA-94DD38C7D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57">
                        <a14:backgroundMark x1="44457" y1="94414" x2="44457" y2="94414"/>
                        <a14:backgroundMark x1="16739" y1="96795" x2="16739" y2="96795"/>
                        <a14:backgroundMark x1="23478" y1="95879" x2="23478" y2="95879"/>
                        <a14:backgroundMark x1="62609" y1="97802" x2="62609" y2="97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35" y="4264676"/>
            <a:ext cx="2105382" cy="24989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C2C68C-BD38-43BF-BACC-CC47CA54D6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" b="980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49" y="4210564"/>
            <a:ext cx="2150971" cy="25531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CA727C-2A95-4B3E-AB12-B7F24BC3E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" y="501397"/>
            <a:ext cx="2364119" cy="23641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7DD572E-56FB-46D1-A933-CD8D12CDF9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02" y="186136"/>
            <a:ext cx="2860489" cy="2137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900835-0CD4-47B0-8BD3-42C48F08A9DA}"/>
              </a:ext>
            </a:extLst>
          </p:cNvPr>
          <p:cNvSpPr txBox="1"/>
          <p:nvPr/>
        </p:nvSpPr>
        <p:spPr>
          <a:xfrm>
            <a:off x="2364119" y="374242"/>
            <a:ext cx="1836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Проверим себя!</a:t>
            </a:r>
          </a:p>
          <a:p>
            <a:pPr algn="ctr"/>
            <a:r>
              <a:rPr lang="ru-RU" dirty="0"/>
              <a:t>Вставим пропущенные буквы в словах.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5DDFBF-3AAD-4608-ACE5-D8B031243CB0}"/>
              </a:ext>
            </a:extLst>
          </p:cNvPr>
          <p:cNvSpPr txBox="1"/>
          <p:nvPr/>
        </p:nvSpPr>
        <p:spPr>
          <a:xfrm>
            <a:off x="593493" y="5331058"/>
            <a:ext cx="1401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/>
              <a:t>камы</a:t>
            </a:r>
            <a:r>
              <a:rPr lang="ru-RU" sz="3200" dirty="0"/>
              <a:t>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9841DD-C95A-4A44-BA61-014DF9DA609A}"/>
              </a:ext>
            </a:extLst>
          </p:cNvPr>
          <p:cNvSpPr txBox="1"/>
          <p:nvPr/>
        </p:nvSpPr>
        <p:spPr>
          <a:xfrm>
            <a:off x="2875436" y="3496019"/>
            <a:ext cx="121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…</a:t>
            </a:r>
            <a:r>
              <a:rPr lang="ru-RU" sz="2800" dirty="0" err="1"/>
              <a:t>ина</a:t>
            </a:r>
            <a:endParaRPr lang="ru-RU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6D656-7993-4A4D-BDF7-D99BA0468F2F}"/>
              </a:ext>
            </a:extLst>
          </p:cNvPr>
          <p:cNvSpPr txBox="1"/>
          <p:nvPr/>
        </p:nvSpPr>
        <p:spPr>
          <a:xfrm>
            <a:off x="5153481" y="5331058"/>
            <a:ext cx="1372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шала…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8BE1E2-6E90-437D-B884-C344A22F09E6}"/>
              </a:ext>
            </a:extLst>
          </p:cNvPr>
          <p:cNvSpPr txBox="1"/>
          <p:nvPr/>
        </p:nvSpPr>
        <p:spPr>
          <a:xfrm>
            <a:off x="7462024" y="343446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…</a:t>
            </a:r>
            <a:r>
              <a:rPr lang="ru-RU" sz="3200" dirty="0" err="1"/>
              <a:t>ираф</a:t>
            </a:r>
            <a:endParaRPr lang="ru-RU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C8B6EB-D78D-4180-BB90-73325B1D1A5F}"/>
              </a:ext>
            </a:extLst>
          </p:cNvPr>
          <p:cNvSpPr txBox="1"/>
          <p:nvPr/>
        </p:nvSpPr>
        <p:spPr>
          <a:xfrm>
            <a:off x="9955761" y="5331058"/>
            <a:ext cx="139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/>
              <a:t>гара</a:t>
            </a:r>
            <a:r>
              <a:rPr lang="ru-RU" sz="3200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D27F9-6F69-4161-84C9-FBCDD13F2A9F}"/>
              </a:ext>
            </a:extLst>
          </p:cNvPr>
          <p:cNvSpPr txBox="1"/>
          <p:nvPr/>
        </p:nvSpPr>
        <p:spPr>
          <a:xfrm>
            <a:off x="1491387" y="5273394"/>
            <a:ext cx="58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ш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E1976-5029-4474-8C30-53BF624AB712}"/>
              </a:ext>
            </a:extLst>
          </p:cNvPr>
          <p:cNvSpPr txBox="1"/>
          <p:nvPr/>
        </p:nvSpPr>
        <p:spPr>
          <a:xfrm>
            <a:off x="2799958" y="3465241"/>
            <a:ext cx="394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FA8F8-D24B-40AE-BCFE-C810784476E2}"/>
              </a:ext>
            </a:extLst>
          </p:cNvPr>
          <p:cNvSpPr txBox="1"/>
          <p:nvPr/>
        </p:nvSpPr>
        <p:spPr>
          <a:xfrm>
            <a:off x="6021221" y="5273394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ш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9D272-4133-4BED-9945-C898E1447387}"/>
              </a:ext>
            </a:extLst>
          </p:cNvPr>
          <p:cNvSpPr txBox="1"/>
          <p:nvPr/>
        </p:nvSpPr>
        <p:spPr>
          <a:xfrm>
            <a:off x="7462024" y="3423536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A1138-6A62-48A4-999D-4C5F172EBA4A}"/>
              </a:ext>
            </a:extLst>
          </p:cNvPr>
          <p:cNvSpPr txBox="1"/>
          <p:nvPr/>
        </p:nvSpPr>
        <p:spPr>
          <a:xfrm>
            <a:off x="10700613" y="5331057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ж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FF426C-CDB4-4860-8D49-E4323AA8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BAE398-E9F3-4CBE-8C64-D0D9426C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145F95-AC1B-47C5-BF14-FD22D9796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97833" l="9167" r="83000">
                        <a14:foregroundMark x1="41750" y1="36083" x2="41750" y2="36083"/>
                        <a14:foregroundMark x1="44333" y1="34750" x2="44333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7" y="3654136"/>
            <a:ext cx="2767446" cy="2767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5DA81D-44EE-4046-A0CD-77CB1955E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75" y="2438399"/>
            <a:ext cx="3702785" cy="27674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9D214A-DDED-4022-BEFF-18E15C9E6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67" y="1636160"/>
            <a:ext cx="2804775" cy="15776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1675FB-086F-441E-BA4C-7914E3C44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87" l="10000" r="91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3" y="1571399"/>
            <a:ext cx="2880000" cy="1857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4359FA-7ADB-45C8-8727-BCC8C61094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46" b="90000" l="2935" r="98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014" y="3388302"/>
            <a:ext cx="3181642" cy="22478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349F66-7225-4376-A54E-D02A198E53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67" y="3483645"/>
            <a:ext cx="3636372" cy="21264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19525B-D2A8-4A6F-B031-F8B01812B9BF}"/>
              </a:ext>
            </a:extLst>
          </p:cNvPr>
          <p:cNvSpPr txBox="1"/>
          <p:nvPr/>
        </p:nvSpPr>
        <p:spPr>
          <a:xfrm>
            <a:off x="3200340" y="2821925"/>
            <a:ext cx="2453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Назови слова-названия предметов. Найди буквы, которыми обозначены мягкие шипящие согласные звуки.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F629A-0914-47DC-ADDA-98FE2A8A453F}"/>
              </a:ext>
            </a:extLst>
          </p:cNvPr>
          <p:cNvSpPr txBox="1"/>
          <p:nvPr/>
        </p:nvSpPr>
        <p:spPr>
          <a:xfrm>
            <a:off x="7068433" y="2165052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Ч</a:t>
            </a:r>
            <a:r>
              <a:rPr lang="en-US" sz="4000" dirty="0">
                <a:solidFill>
                  <a:srgbClr val="FF0000"/>
                </a:solidFill>
              </a:rPr>
              <a:t>’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F5C66-EEE4-469F-9464-DEA527EA49C7}"/>
              </a:ext>
            </a:extLst>
          </p:cNvPr>
          <p:cNvSpPr txBox="1"/>
          <p:nvPr/>
        </p:nvSpPr>
        <p:spPr>
          <a:xfrm>
            <a:off x="9924953" y="2071060"/>
            <a:ext cx="769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800000"/>
                </a:solidFill>
              </a:rPr>
              <a:t>Щ</a:t>
            </a:r>
            <a:r>
              <a:rPr lang="en-US" sz="4000" dirty="0">
                <a:solidFill>
                  <a:srgbClr val="800000"/>
                </a:solidFill>
              </a:rPr>
              <a:t>’</a:t>
            </a:r>
            <a:endParaRPr lang="ru-RU" sz="4000" dirty="0">
              <a:solidFill>
                <a:srgbClr val="800000"/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EAE72-331F-4A0D-B012-D007A641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26BCC5-312D-42EC-AAB1-77A221274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2DBB4A-97B1-43A6-9F9A-C06A4E49D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CF1D5F-08A3-41F1-8D0D-ED28EA330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45" y="-65904"/>
            <a:ext cx="3400304" cy="2541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F65C06-AC6E-4F59-8A66-6A219B234D11}"/>
              </a:ext>
            </a:extLst>
          </p:cNvPr>
          <p:cNvSpPr txBox="1"/>
          <p:nvPr/>
        </p:nvSpPr>
        <p:spPr>
          <a:xfrm>
            <a:off x="5466825" y="190775"/>
            <a:ext cx="2001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Как вы думаете, зачем нам нужно знать правила по правописанию шипящих?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3C59FE-5391-44A0-9F8A-4D6DC1A15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0841" y="3322040"/>
            <a:ext cx="2312206" cy="17281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3D0559-630F-4C8B-A427-779508AFCCC7}"/>
              </a:ext>
            </a:extLst>
          </p:cNvPr>
          <p:cNvSpPr txBox="1"/>
          <p:nvPr/>
        </p:nvSpPr>
        <p:spPr>
          <a:xfrm>
            <a:off x="7143211" y="3558738"/>
            <a:ext cx="1627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Конечно, сегодня мы сделаем ещё одно открытие!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E4D396-845B-4A3F-BD12-90426F7B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6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15BE48-F794-405E-89BB-4B9BDE11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5BE0D8-0FB0-4067-8AE7-B9F236031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4969" l="3465" r="64674">
                        <a14:foregroundMark x1="35054" y1="32075" x2="35054" y2="32075"/>
                        <a14:foregroundMark x1="36685" y1="32075" x2="36685" y2="32075"/>
                        <a14:foregroundMark x1="38247" y1="33585" x2="38247" y2="3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62" y="3364533"/>
            <a:ext cx="6468405" cy="34934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54AF71-7DA0-4666-88B3-7C25F16B3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5264" y="3023754"/>
            <a:ext cx="3216170" cy="2403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58A479-775B-4401-A85B-CC880F38CFB5}"/>
              </a:ext>
            </a:extLst>
          </p:cNvPr>
          <p:cNvSpPr txBox="1"/>
          <p:nvPr/>
        </p:nvSpPr>
        <p:spPr>
          <a:xfrm>
            <a:off x="7469812" y="3096491"/>
            <a:ext cx="1847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Ребята!</a:t>
            </a:r>
          </a:p>
          <a:p>
            <a:pPr algn="ctr"/>
            <a:r>
              <a:rPr lang="ru-RU" sz="1600" dirty="0"/>
              <a:t>Давайте потренируем наши ручки, откроем тетради и запишем число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706CA3-2891-4057-B1E9-4831CFF92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8" y="560761"/>
            <a:ext cx="6373056" cy="5607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14DBB7-4ACC-4268-A756-06B7BE717A90}"/>
              </a:ext>
            </a:extLst>
          </p:cNvPr>
          <p:cNvSpPr txBox="1"/>
          <p:nvPr/>
        </p:nvSpPr>
        <p:spPr>
          <a:xfrm>
            <a:off x="1710302" y="689696"/>
            <a:ext cx="3776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/>
              <a:t>15 апреля</a:t>
            </a:r>
          </a:p>
          <a:p>
            <a:pPr algn="ctr"/>
            <a:r>
              <a:rPr lang="ru-RU" sz="4000" dirty="0"/>
              <a:t>Классная работа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9AC8E-B173-4FF0-9FF9-6901C5BB2832}"/>
              </a:ext>
            </a:extLst>
          </p:cNvPr>
          <p:cNvSpPr txBox="1"/>
          <p:nvPr/>
        </p:nvSpPr>
        <p:spPr>
          <a:xfrm>
            <a:off x="753148" y="1927565"/>
            <a:ext cx="191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/>
              <a:t>чк</a:t>
            </a:r>
            <a:r>
              <a:rPr lang="ru-RU" sz="3600" dirty="0"/>
              <a:t>, </a:t>
            </a:r>
            <a:r>
              <a:rPr lang="ru-RU" sz="3600" dirty="0" err="1"/>
              <a:t>чн</a:t>
            </a:r>
            <a:r>
              <a:rPr lang="ru-RU" sz="3600" dirty="0"/>
              <a:t>, </a:t>
            </a:r>
            <a:r>
              <a:rPr lang="ru-RU" sz="3600" dirty="0" err="1"/>
              <a:t>чт</a:t>
            </a:r>
            <a:endParaRPr lang="ru-RU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18FF7-B08D-4E49-AB60-BB6875394023}"/>
              </a:ext>
            </a:extLst>
          </p:cNvPr>
          <p:cNvSpPr txBox="1"/>
          <p:nvPr/>
        </p:nvSpPr>
        <p:spPr>
          <a:xfrm>
            <a:off x="753148" y="2450160"/>
            <a:ext cx="193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Словарь: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7F2A164-AD1D-4D27-A1A9-1C05691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6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8CCEA2-3B7F-4D0B-A4EF-C1A354ED4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5E102C-FA7B-40DA-9597-5D2CB5F3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264" y="1050719"/>
            <a:ext cx="5264092" cy="52640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A37D2C-89C8-4E47-8F59-6A529C6AA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62" y="1050719"/>
            <a:ext cx="2936984" cy="2195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935A88-89D6-4AC4-BB21-662CBB9E8997}"/>
              </a:ext>
            </a:extLst>
          </p:cNvPr>
          <p:cNvSpPr txBox="1"/>
          <p:nvPr/>
        </p:nvSpPr>
        <p:spPr>
          <a:xfrm>
            <a:off x="2667281" y="1279400"/>
            <a:ext cx="2021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Вперёд! </a:t>
            </a:r>
          </a:p>
          <a:p>
            <a:pPr algn="ctr"/>
            <a:r>
              <a:rPr lang="ru-RU" sz="1600" dirty="0"/>
              <a:t>Навстречу новым знаниям!</a:t>
            </a:r>
          </a:p>
          <a:p>
            <a:pPr algn="ctr"/>
            <a:r>
              <a:rPr lang="ru-RU" sz="1600" dirty="0"/>
              <a:t>Отгадайте загадку.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C0CE4-3D02-4174-B105-E52E6C90CC39}"/>
              </a:ext>
            </a:extLst>
          </p:cNvPr>
          <p:cNvSpPr txBox="1"/>
          <p:nvPr/>
        </p:nvSpPr>
        <p:spPr>
          <a:xfrm>
            <a:off x="4708572" y="307384"/>
            <a:ext cx="4279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10" name="1 облачко">
            <a:extLst>
              <a:ext uri="{FF2B5EF4-FFF2-40B4-BE49-F238E27FC236}">
                <a16:creationId xmlns:a16="http://schemas.microsoft.com/office/drawing/2014/main" id="{D976F2A3-A396-42F0-85C6-6375FC3B6EFB}"/>
              </a:ext>
            </a:extLst>
          </p:cNvPr>
          <p:cNvSpPr/>
          <p:nvPr/>
        </p:nvSpPr>
        <p:spPr>
          <a:xfrm>
            <a:off x="6485932" y="1341744"/>
            <a:ext cx="4856018" cy="4327101"/>
          </a:xfrm>
          <a:prstGeom prst="wedgeRectCallout">
            <a:avLst/>
          </a:prstGeom>
          <a:gradFill flip="none" rotWithShape="1">
            <a:gsLst>
              <a:gs pos="74000">
                <a:schemeClr val="accent1">
                  <a:shade val="300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2 облачко">
            <a:extLst>
              <a:ext uri="{FF2B5EF4-FFF2-40B4-BE49-F238E27FC236}">
                <a16:creationId xmlns:a16="http://schemas.microsoft.com/office/drawing/2014/main" id="{092B9D98-E942-488D-B4CE-A5C904E082AF}"/>
              </a:ext>
            </a:extLst>
          </p:cNvPr>
          <p:cNvSpPr/>
          <p:nvPr/>
        </p:nvSpPr>
        <p:spPr>
          <a:xfrm>
            <a:off x="6763028" y="1476167"/>
            <a:ext cx="4279921" cy="390566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ЛАСТОЧКА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409098-2273-47D2-9909-6E6697C65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131" y="2356618"/>
            <a:ext cx="4450929" cy="1898264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04535DEF-18E7-4BBC-9F5C-55D7C1195EB8}"/>
              </a:ext>
            </a:extLst>
          </p:cNvPr>
          <p:cNvSpPr/>
          <p:nvPr/>
        </p:nvSpPr>
        <p:spPr>
          <a:xfrm>
            <a:off x="9905371" y="5803268"/>
            <a:ext cx="1857385" cy="972016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" action="ppaction://hlinkshowjump?jump=nextslide"/>
              </a:rPr>
              <a:t>Следующая загадка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C3803C2E-0908-49CD-AA76-FBD1C30C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8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B35D92-27FC-43D8-BF61-F230986E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262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01E0CB-41C3-43BE-9982-D6F062878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9" b="97909" l="4881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34" y="2394461"/>
            <a:ext cx="3185701" cy="4353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531792-DE48-433F-94DE-7C20F19A6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2765" y="2098588"/>
            <a:ext cx="1780062" cy="1330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496CA-33FF-4343-8D92-52D85C30D4A5}"/>
              </a:ext>
            </a:extLst>
          </p:cNvPr>
          <p:cNvSpPr txBox="1"/>
          <p:nvPr/>
        </p:nvSpPr>
        <p:spPr>
          <a:xfrm>
            <a:off x="8149361" y="239446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???</a:t>
            </a:r>
          </a:p>
        </p:txBody>
      </p:sp>
      <p:sp>
        <p:nvSpPr>
          <p:cNvPr id="8" name="Облачко с текстом: прямоугольное 7">
            <a:extLst>
              <a:ext uri="{FF2B5EF4-FFF2-40B4-BE49-F238E27FC236}">
                <a16:creationId xmlns:a16="http://schemas.microsoft.com/office/drawing/2014/main" id="{8A5CE049-8F17-4872-89DB-3CD3DBA73A95}"/>
              </a:ext>
            </a:extLst>
          </p:cNvPr>
          <p:cNvSpPr/>
          <p:nvPr/>
        </p:nvSpPr>
        <p:spPr>
          <a:xfrm>
            <a:off x="1227438" y="1416908"/>
            <a:ext cx="4267200" cy="3987114"/>
          </a:xfrm>
          <a:prstGeom prst="wedgeRectCallou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40000">
                <a:srgbClr val="8CA8DB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Я синего цвета,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Вишу на стене.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И много приветов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Хранится во мне.</a:t>
            </a:r>
          </a:p>
        </p:txBody>
      </p:sp>
      <p:sp>
        <p:nvSpPr>
          <p:cNvPr id="9" name="Облачко с текстом: прямоугольное 8">
            <a:extLst>
              <a:ext uri="{FF2B5EF4-FFF2-40B4-BE49-F238E27FC236}">
                <a16:creationId xmlns:a16="http://schemas.microsoft.com/office/drawing/2014/main" id="{EAF35982-F3BF-49FF-A0E0-C2C6A4FC75C4}"/>
              </a:ext>
            </a:extLst>
          </p:cNvPr>
          <p:cNvSpPr/>
          <p:nvPr/>
        </p:nvSpPr>
        <p:spPr>
          <a:xfrm>
            <a:off x="1389418" y="1651685"/>
            <a:ext cx="3943240" cy="355462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ПОЧТОВЫЙ ЯЩИК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653B8550-5281-4E36-A8DA-0426520B2815}"/>
              </a:ext>
            </a:extLst>
          </p:cNvPr>
          <p:cNvSpPr/>
          <p:nvPr/>
        </p:nvSpPr>
        <p:spPr>
          <a:xfrm>
            <a:off x="9292827" y="550718"/>
            <a:ext cx="1780062" cy="110096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hlinkClick r:id="" action="ppaction://hlinkshowjump?jump=nextslide"/>
              </a:rPr>
              <a:t>Последняя</a:t>
            </a:r>
            <a:r>
              <a:rPr lang="ru-RU" dirty="0">
                <a:solidFill>
                  <a:schemeClr val="tx1"/>
                </a:solidFill>
              </a:rPr>
              <a:t> загадка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A64FC1D6-1578-47A9-8D31-6F12DF1A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2E45DA-D492-4E88-8C1E-C8286A4F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A8333-2046-4EB1-8DBB-B52854AFC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2" r="100000">
                        <a14:foregroundMark x1="80222" y1="40889" x2="80222" y2="40889"/>
                        <a14:foregroundMark x1="81222" y1="39556" x2="81222" y2="3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4" y="3065318"/>
            <a:ext cx="3429000" cy="3429000"/>
          </a:xfrm>
          <a:prstGeom prst="rect">
            <a:avLst/>
          </a:prstGeom>
        </p:spPr>
      </p:pic>
      <p:sp>
        <p:nvSpPr>
          <p:cNvPr id="5" name="Облачко с текстом: прямоугольное 4">
            <a:extLst>
              <a:ext uri="{FF2B5EF4-FFF2-40B4-BE49-F238E27FC236}">
                <a16:creationId xmlns:a16="http://schemas.microsoft.com/office/drawing/2014/main" id="{919E2DD6-6AD4-49AB-825C-4DE9C9975AC6}"/>
              </a:ext>
            </a:extLst>
          </p:cNvPr>
          <p:cNvSpPr/>
          <p:nvPr/>
        </p:nvSpPr>
        <p:spPr>
          <a:xfrm>
            <a:off x="5763492" y="1776844"/>
            <a:ext cx="4637808" cy="3345873"/>
          </a:xfrm>
          <a:prstGeom prst="wedgeRectCallout">
            <a:avLst/>
          </a:prstGeom>
          <a:gradFill>
            <a:gsLst>
              <a:gs pos="0">
                <a:schemeClr val="accent1"/>
              </a:gs>
              <a:gs pos="14000">
                <a:srgbClr val="8CA8DB"/>
              </a:gs>
              <a:gs pos="74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На сковородку – ручейком,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</a:rPr>
              <a:t>Со сковородки – солнышком.</a:t>
            </a:r>
          </a:p>
        </p:txBody>
      </p:sp>
      <p:sp>
        <p:nvSpPr>
          <p:cNvPr id="6" name="Облачко с текстом: прямоугольное 5">
            <a:extLst>
              <a:ext uri="{FF2B5EF4-FFF2-40B4-BE49-F238E27FC236}">
                <a16:creationId xmlns:a16="http://schemas.microsoft.com/office/drawing/2014/main" id="{5E380477-1E43-4069-A233-926C735BC6C3}"/>
              </a:ext>
            </a:extLst>
          </p:cNvPr>
          <p:cNvSpPr/>
          <p:nvPr/>
        </p:nvSpPr>
        <p:spPr>
          <a:xfrm>
            <a:off x="5986896" y="2024927"/>
            <a:ext cx="4191000" cy="284970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ЯИЧНИЦА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9E8FB8-192D-4979-ABFA-B014399E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2EB9-E0CE-46B5-8648-40DDD5309AA7}" type="slidenum">
              <a:rPr lang="ru-RU" smtClean="0"/>
              <a:t>9</a:t>
            </a:fld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E44C5B9D-4768-4425-BDB4-551CE71F2AFF}"/>
              </a:ext>
            </a:extLst>
          </p:cNvPr>
          <p:cNvSpPr/>
          <p:nvPr/>
        </p:nvSpPr>
        <p:spPr>
          <a:xfrm>
            <a:off x="9407611" y="5725297"/>
            <a:ext cx="1565189" cy="848498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Идём </a:t>
            </a:r>
            <a:r>
              <a:rPr lang="ru-RU" sz="1200" dirty="0">
                <a:solidFill>
                  <a:schemeClr val="tx1"/>
                </a:solidFill>
                <a:hlinkClick r:id="" action="ppaction://hlinkshowjump?jump=nextslide"/>
              </a:rPr>
              <a:t>дальше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352</Words>
  <Application>Microsoft Office PowerPoint</Application>
  <PresentationFormat>Широкоэкранный</PresentationFormat>
  <Paragraphs>109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 Подлесская</dc:creator>
  <cp:lastModifiedBy>Юля Подлесская</cp:lastModifiedBy>
  <cp:revision>33</cp:revision>
  <dcterms:created xsi:type="dcterms:W3CDTF">2024-03-12T09:32:03Z</dcterms:created>
  <dcterms:modified xsi:type="dcterms:W3CDTF">2024-03-21T08:31:06Z</dcterms:modified>
</cp:coreProperties>
</file>