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57" r:id="rId4"/>
    <p:sldId id="258" r:id="rId5"/>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26936-08B7-4071-8A4B-E27F53BB2016}" type="datetimeFigureOut">
              <a:rPr lang="ru-RU" smtClean="0"/>
              <a:t>04.02.2024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BEF88-F065-4619-B0D0-C47B373C222B}" type="slidenum">
              <a:rPr lang="ru-RU" smtClean="0"/>
              <a:t>‹#›</a:t>
            </a:fld>
            <a:endParaRPr lang="ru-RU"/>
          </a:p>
        </p:txBody>
      </p:sp>
    </p:spTree>
    <p:extLst>
      <p:ext uri="{BB962C8B-B14F-4D97-AF65-F5344CB8AC3E}">
        <p14:creationId xmlns:p14="http://schemas.microsoft.com/office/powerpoint/2010/main" val="94904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CBEF88-F065-4619-B0D0-C47B373C222B}" type="slidenum">
              <a:rPr lang="ru-RU" smtClean="0"/>
              <a:t>1</a:t>
            </a:fld>
            <a:endParaRPr lang="ru-RU"/>
          </a:p>
        </p:txBody>
      </p:sp>
    </p:spTree>
    <p:extLst>
      <p:ext uri="{BB962C8B-B14F-4D97-AF65-F5344CB8AC3E}">
        <p14:creationId xmlns:p14="http://schemas.microsoft.com/office/powerpoint/2010/main" val="389390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CBEF88-F065-4619-B0D0-C47B373C222B}" type="slidenum">
              <a:rPr lang="ru-RU" smtClean="0"/>
              <a:t>20</a:t>
            </a:fld>
            <a:endParaRPr lang="ru-RU"/>
          </a:p>
        </p:txBody>
      </p:sp>
    </p:spTree>
    <p:extLst>
      <p:ext uri="{BB962C8B-B14F-4D97-AF65-F5344CB8AC3E}">
        <p14:creationId xmlns:p14="http://schemas.microsoft.com/office/powerpoint/2010/main" val="257160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462404-9885-4251-A907-6C15C50ED8D2}"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287120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462404-9885-4251-A907-6C15C50ED8D2}"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31293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462404-9885-4251-A907-6C15C50ED8D2}"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72075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462404-9885-4251-A907-6C15C50ED8D2}"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923655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462404-9885-4251-A907-6C15C50ED8D2}" type="datetimeFigureOut">
              <a:rPr lang="ru-RU" smtClean="0"/>
              <a:t>04.02.2024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205379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estio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20888"/>
            <a:ext cx="8229600" cy="1143000"/>
          </a:xfrm>
        </p:spPr>
        <p:txBody>
          <a:bodyPr>
            <a:normAutofit/>
          </a:bodyPr>
          <a:lstStyle>
            <a:lvl1pPr>
              <a:defRPr sz="2400" b="0"/>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74462404-9885-4251-A907-6C15C50ED8D2}" type="datetimeFigureOut">
              <a:rPr lang="ru-RU" smtClean="0"/>
              <a:t>04.02.2024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910950-136C-4CBF-B0DF-71052F73DD24}" type="slidenum">
              <a:rPr lang="ru-RU" smtClean="0"/>
              <a:t>‹#›</a:t>
            </a:fld>
            <a:endParaRPr lang="ru-RU"/>
          </a:p>
        </p:txBody>
      </p:sp>
      <p:sp>
        <p:nvSpPr>
          <p:cNvPr id="7" name="Скругленный прямоугольник 6">
            <a:hlinkClick r:id="" action="ppaction://hlinkshowjump?jump=nextslide"/>
          </p:cNvPr>
          <p:cNvSpPr/>
          <p:nvPr userDrawn="1"/>
        </p:nvSpPr>
        <p:spPr>
          <a:xfrm>
            <a:off x="2627784" y="4581128"/>
            <a:ext cx="35283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know the answer</a:t>
            </a:r>
            <a:endParaRPr lang="ru-RU" dirty="0"/>
          </a:p>
        </p:txBody>
      </p:sp>
    </p:spTree>
    <p:extLst>
      <p:ext uri="{BB962C8B-B14F-4D97-AF65-F5344CB8AC3E}">
        <p14:creationId xmlns:p14="http://schemas.microsoft.com/office/powerpoint/2010/main" val="14909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462404-9885-4251-A907-6C15C50ED8D2}" type="datetimeFigureOut">
              <a:rPr lang="ru-RU" smtClean="0"/>
              <a:t>04.02.2024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2658897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4462404-9885-4251-A907-6C15C50ED8D2}"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202084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4462404-9885-4251-A907-6C15C50ED8D2}"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2063410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462404-9885-4251-A907-6C15C50ED8D2}"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1399817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462404-9885-4251-A907-6C15C50ED8D2}"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10950-136C-4CBF-B0DF-71052F73DD24}" type="slidenum">
              <a:rPr lang="ru-RU" smtClean="0"/>
              <a:t>‹#›</a:t>
            </a:fld>
            <a:endParaRPr lang="ru-RU"/>
          </a:p>
        </p:txBody>
      </p:sp>
    </p:spTree>
    <p:extLst>
      <p:ext uri="{BB962C8B-B14F-4D97-AF65-F5344CB8AC3E}">
        <p14:creationId xmlns:p14="http://schemas.microsoft.com/office/powerpoint/2010/main" val="347986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A675EF-5F84-4EF2-9102-3F16CE5CAC27}"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3724407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A675EF-5F84-4EF2-9102-3F16CE5CAC27}"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3096758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A675EF-5F84-4EF2-9102-3F16CE5CAC27}"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226684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A675EF-5F84-4EF2-9102-3F16CE5CAC27}"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25067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A675EF-5F84-4EF2-9102-3F16CE5CAC27}" type="datetimeFigureOut">
              <a:rPr lang="ru-RU" smtClean="0"/>
              <a:t>04.02.2024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2340289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Right answer">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76872"/>
            <a:ext cx="8229600" cy="1143000"/>
          </a:xfrm>
        </p:spPr>
        <p:txBody>
          <a:bodyPr>
            <a:normAutofit/>
          </a:bodyPr>
          <a:lstStyle>
            <a:lvl1pPr>
              <a:defRPr sz="2400"/>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A8A675EF-5F84-4EF2-9102-3F16CE5CAC27}" type="datetimeFigureOut">
              <a:rPr lang="ru-RU" smtClean="0"/>
              <a:t>04.02.2024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2C23F9-F40F-48A8-89D3-EFE1BCC44068}" type="slidenum">
              <a:rPr lang="ru-RU" smtClean="0"/>
              <a:t>‹#›</a:t>
            </a:fld>
            <a:endParaRPr lang="ru-RU"/>
          </a:p>
        </p:txBody>
      </p:sp>
      <p:sp>
        <p:nvSpPr>
          <p:cNvPr id="6" name="Скругленный прямоугольник 5">
            <a:hlinkClick r:id="rId2" action="ppaction://hlinksldjump"/>
          </p:cNvPr>
          <p:cNvSpPr/>
          <p:nvPr userDrawn="1"/>
        </p:nvSpPr>
        <p:spPr>
          <a:xfrm>
            <a:off x="3275856" y="4437112"/>
            <a:ext cx="25922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back</a:t>
            </a:r>
            <a:endParaRPr lang="ru-RU" dirty="0"/>
          </a:p>
        </p:txBody>
      </p:sp>
    </p:spTree>
    <p:extLst>
      <p:ext uri="{BB962C8B-B14F-4D97-AF65-F5344CB8AC3E}">
        <p14:creationId xmlns:p14="http://schemas.microsoft.com/office/powerpoint/2010/main" val="2679452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A675EF-5F84-4EF2-9102-3F16CE5CAC27}" type="datetimeFigureOut">
              <a:rPr lang="ru-RU" smtClean="0"/>
              <a:t>04.02.2024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49180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A675EF-5F84-4EF2-9102-3F16CE5CAC27}"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3299223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A675EF-5F84-4EF2-9102-3F16CE5CAC27}"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100863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A675EF-5F84-4EF2-9102-3F16CE5CAC27}"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2533934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A675EF-5F84-4EF2-9102-3F16CE5CAC27}" type="datetimeFigureOut">
              <a:rPr lang="ru-RU" smtClean="0"/>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2C23F9-F40F-48A8-89D3-EFE1BCC44068}" type="slidenum">
              <a:rPr lang="ru-RU" smtClean="0"/>
              <a:t>‹#›</a:t>
            </a:fld>
            <a:endParaRPr lang="ru-RU"/>
          </a:p>
        </p:txBody>
      </p:sp>
    </p:spTree>
    <p:extLst>
      <p:ext uri="{BB962C8B-B14F-4D97-AF65-F5344CB8AC3E}">
        <p14:creationId xmlns:p14="http://schemas.microsoft.com/office/powerpoint/2010/main" val="260488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2404-9885-4251-A907-6C15C50ED8D2}" type="datetimeFigureOut">
              <a:rPr lang="ru-RU" smtClean="0"/>
              <a:t>04.02.2024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10950-136C-4CBF-B0DF-71052F73DD24}" type="slidenum">
              <a:rPr lang="ru-RU" smtClean="0"/>
              <a:t>‹#›</a:t>
            </a:fld>
            <a:endParaRPr lang="ru-RU"/>
          </a:p>
        </p:txBody>
      </p:sp>
    </p:spTree>
    <p:extLst>
      <p:ext uri="{BB962C8B-B14F-4D97-AF65-F5344CB8AC3E}">
        <p14:creationId xmlns:p14="http://schemas.microsoft.com/office/powerpoint/2010/main" val="3487408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675EF-5F84-4EF2-9102-3F16CE5CAC27}" type="datetimeFigureOut">
              <a:rPr lang="ru-RU" smtClean="0"/>
              <a:t>04.02.2024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C23F9-F40F-48A8-89D3-EFE1BCC44068}" type="slidenum">
              <a:rPr lang="ru-RU" smtClean="0"/>
              <a:t>‹#›</a:t>
            </a:fld>
            <a:endParaRPr lang="ru-RU"/>
          </a:p>
        </p:txBody>
      </p:sp>
    </p:spTree>
    <p:extLst>
      <p:ext uri="{BB962C8B-B14F-4D97-AF65-F5344CB8AC3E}">
        <p14:creationId xmlns:p14="http://schemas.microsoft.com/office/powerpoint/2010/main" val="2332120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resh.edu.ru/subject/lesson/6716/main/23171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18" Type="http://schemas.openxmlformats.org/officeDocument/2006/relationships/slide" Target="slide36.xml"/><Relationship Id="rId3" Type="http://schemas.openxmlformats.org/officeDocument/2006/relationships/slide" Target="slide6.xml"/><Relationship Id="rId21" Type="http://schemas.openxmlformats.org/officeDocument/2006/relationships/slide" Target="slide42.xml"/><Relationship Id="rId7" Type="http://schemas.openxmlformats.org/officeDocument/2006/relationships/slide" Target="slide14.xml"/><Relationship Id="rId12" Type="http://schemas.openxmlformats.org/officeDocument/2006/relationships/slide" Target="slide24.xml"/><Relationship Id="rId17"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32.xml"/><Relationship Id="rId20" Type="http://schemas.openxmlformats.org/officeDocument/2006/relationships/slide" Target="slide40.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22.xml"/><Relationship Id="rId5" Type="http://schemas.openxmlformats.org/officeDocument/2006/relationships/slide" Target="slide10.xml"/><Relationship Id="rId15" Type="http://schemas.openxmlformats.org/officeDocument/2006/relationships/slide" Target="slide30.xml"/><Relationship Id="rId10" Type="http://schemas.openxmlformats.org/officeDocument/2006/relationships/slide" Target="slide20.xml"/><Relationship Id="rId19" Type="http://schemas.openxmlformats.org/officeDocument/2006/relationships/slide" Target="slide38.xml"/><Relationship Id="rId4" Type="http://schemas.openxmlformats.org/officeDocument/2006/relationships/slide" Target="slide8.xml"/><Relationship Id="rId9" Type="http://schemas.openxmlformats.org/officeDocument/2006/relationships/slide" Target="slide18.xml"/><Relationship Id="rId14" Type="http://schemas.openxmlformats.org/officeDocument/2006/relationships/slide" Target="slide28.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sh.edu.ru/subject/lesson/6716/train/231722/" TargetMode="Externa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sh.edu.ru/subject/lesson/6716/train/231728/"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2"/>
            <a:ext cx="7772400" cy="1470025"/>
          </a:xfrm>
        </p:spPr>
        <p:txBody>
          <a:bodyPr>
            <a:normAutofit fontScale="90000"/>
          </a:bodyPr>
          <a:lstStyle/>
          <a:p>
            <a:r>
              <a:rPr lang="ru-RU" b="1" dirty="0" smtClean="0">
                <a:solidFill>
                  <a:schemeClr val="tx2"/>
                </a:solidFill>
                <a:effectLst>
                  <a:outerShdw blurRad="38100" dist="38100" dir="2700000" algn="tl">
                    <a:srgbClr val="000000">
                      <a:alpha val="43137"/>
                    </a:srgbClr>
                  </a:outerShdw>
                </a:effectLst>
              </a:rPr>
              <a:t/>
            </a:r>
            <a:br>
              <a:rPr lang="ru-RU" b="1" dirty="0" smtClean="0">
                <a:solidFill>
                  <a:schemeClr val="tx2"/>
                </a:solidFill>
                <a:effectLst>
                  <a:outerShdw blurRad="38100" dist="38100" dir="2700000" algn="tl">
                    <a:srgbClr val="000000">
                      <a:alpha val="43137"/>
                    </a:srgbClr>
                  </a:outerShdw>
                </a:effectLst>
              </a:rPr>
            </a:br>
            <a:r>
              <a:rPr lang="ru-RU" b="1" dirty="0">
                <a:solidFill>
                  <a:schemeClr val="tx2"/>
                </a:solidFill>
                <a:effectLst>
                  <a:outerShdw blurRad="38100" dist="38100" dir="2700000" algn="tl">
                    <a:srgbClr val="000000">
                      <a:alpha val="43137"/>
                    </a:srgbClr>
                  </a:outerShdw>
                </a:effectLst>
              </a:rPr>
              <a:t/>
            </a:r>
            <a:br>
              <a:rPr lang="ru-RU" b="1" dirty="0">
                <a:solidFill>
                  <a:schemeClr val="tx2"/>
                </a:solidFill>
                <a:effectLst>
                  <a:outerShdw blurRad="38100" dist="38100" dir="2700000" algn="tl">
                    <a:srgbClr val="000000">
                      <a:alpha val="43137"/>
                    </a:srgbClr>
                  </a:outerShdw>
                </a:effectLst>
              </a:rPr>
            </a:br>
            <a:r>
              <a:rPr lang="en-US" b="1" dirty="0" smtClean="0">
                <a:solidFill>
                  <a:schemeClr val="tx2"/>
                </a:solidFill>
                <a:effectLst>
                  <a:outerShdw blurRad="38100" dist="38100" dir="2700000" algn="tl">
                    <a:srgbClr val="000000">
                      <a:alpha val="43137"/>
                    </a:srgbClr>
                  </a:outerShdw>
                </a:effectLst>
              </a:rPr>
              <a:t>Today is the </a:t>
            </a:r>
            <a:r>
              <a:rPr lang="ru-RU" b="1" dirty="0" smtClean="0">
                <a:solidFill>
                  <a:schemeClr val="tx2"/>
                </a:solidFill>
                <a:effectLst>
                  <a:outerShdw blurRad="38100" dist="38100" dir="2700000" algn="tl">
                    <a:srgbClr val="000000">
                      <a:alpha val="43137"/>
                    </a:srgbClr>
                  </a:outerShdw>
                </a:effectLst>
              </a:rPr>
              <a:t>5</a:t>
            </a:r>
            <a:r>
              <a:rPr lang="en-US" b="1" baseline="30000" dirty="0" err="1" smtClean="0">
                <a:solidFill>
                  <a:schemeClr val="tx2"/>
                </a:solidFill>
                <a:effectLst>
                  <a:outerShdw blurRad="38100" dist="38100" dir="2700000" algn="tl">
                    <a:srgbClr val="000000">
                      <a:alpha val="43137"/>
                    </a:srgbClr>
                  </a:outerShdw>
                </a:effectLst>
              </a:rPr>
              <a:t>th</a:t>
            </a:r>
            <a:r>
              <a:rPr lang="en-US" b="1" dirty="0" smtClean="0">
                <a:solidFill>
                  <a:schemeClr val="tx2"/>
                </a:solidFill>
                <a:effectLst>
                  <a:outerShdw blurRad="38100" dist="38100" dir="2700000" algn="tl">
                    <a:srgbClr val="000000">
                      <a:alpha val="43137"/>
                    </a:srgbClr>
                  </a:outerShdw>
                </a:effectLst>
              </a:rPr>
              <a:t> of February</a:t>
            </a:r>
            <a:r>
              <a:rPr lang="en-US" dirty="0" smtClean="0"/>
              <a:t/>
            </a:r>
            <a:br>
              <a:rPr lang="en-US" dirty="0" smtClean="0"/>
            </a:br>
            <a:r>
              <a:rPr lang="ru-RU" dirty="0" smtClean="0"/>
              <a:t/>
            </a:r>
            <a:br>
              <a:rPr lang="ru-RU" dirty="0" smtClean="0"/>
            </a:br>
            <a:r>
              <a:rPr lang="en-US" sz="6000" b="1" dirty="0" smtClean="0">
                <a:solidFill>
                  <a:srgbClr val="00B050"/>
                </a:solidFill>
                <a:effectLst>
                  <a:outerShdw blurRad="38100" dist="38100" dir="2700000" algn="tl">
                    <a:srgbClr val="000000">
                      <a:alpha val="43137"/>
                    </a:srgbClr>
                  </a:outerShdw>
                </a:effectLst>
              </a:rPr>
              <a:t>Jeopardy Game</a:t>
            </a:r>
            <a:r>
              <a:rPr lang="ru-RU" dirty="0" smtClean="0"/>
              <a:t/>
            </a:r>
            <a:br>
              <a:rPr lang="ru-RU" dirty="0" smtClean="0"/>
            </a:br>
            <a:r>
              <a:rPr lang="ru-RU" dirty="0"/>
              <a:t/>
            </a:r>
            <a:br>
              <a:rPr lang="ru-RU" dirty="0"/>
            </a:br>
            <a:r>
              <a:rPr lang="en-US" sz="6700" b="1" dirty="0" smtClean="0">
                <a:solidFill>
                  <a:srgbClr val="C00000"/>
                </a:solidFill>
                <a:effectLst>
                  <a:outerShdw blurRad="38100" dist="38100" dir="2700000" algn="tl">
                    <a:srgbClr val="000000">
                      <a:alpha val="43137"/>
                    </a:srgbClr>
                  </a:outerShdw>
                </a:effectLst>
              </a:rPr>
              <a:t>On the Move</a:t>
            </a:r>
            <a:r>
              <a:rPr lang="ru-RU" sz="6700" b="1" dirty="0" smtClean="0">
                <a:solidFill>
                  <a:srgbClr val="C00000"/>
                </a:solidFill>
                <a:effectLst>
                  <a:outerShdw blurRad="38100" dist="38100" dir="2700000" algn="tl">
                    <a:srgbClr val="000000">
                      <a:alpha val="43137"/>
                    </a:srgbClr>
                  </a:outerShdw>
                </a:effectLst>
              </a:rPr>
              <a:t> </a:t>
            </a:r>
            <a:endParaRPr lang="ru-RU" sz="6700" b="1" dirty="0">
              <a:solidFill>
                <a:srgbClr val="C0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fontScale="77500" lnSpcReduction="20000"/>
          </a:bodyPr>
          <a:lstStyle/>
          <a:p>
            <a:pPr algn="l"/>
            <a:r>
              <a:rPr lang="ru-RU" dirty="0" smtClean="0">
                <a:solidFill>
                  <a:srgbClr val="FFC000"/>
                </a:solidFill>
              </a:rPr>
              <a:t>Иванова Вера Владимировна,</a:t>
            </a:r>
          </a:p>
          <a:p>
            <a:pPr algn="l"/>
            <a:r>
              <a:rPr lang="ru-RU" dirty="0" smtClean="0">
                <a:solidFill>
                  <a:srgbClr val="FFC000"/>
                </a:solidFill>
              </a:rPr>
              <a:t>Учитель английского языка</a:t>
            </a:r>
          </a:p>
          <a:p>
            <a:pPr algn="l"/>
            <a:r>
              <a:rPr lang="ru-RU" dirty="0" smtClean="0">
                <a:solidFill>
                  <a:srgbClr val="FFC000"/>
                </a:solidFill>
              </a:rPr>
              <a:t>МБОУ «Красноармейская СОШ»</a:t>
            </a:r>
          </a:p>
          <a:p>
            <a:pPr algn="l"/>
            <a:r>
              <a:rPr lang="ru-RU" dirty="0" smtClean="0">
                <a:solidFill>
                  <a:srgbClr val="FFC000"/>
                </a:solidFill>
              </a:rPr>
              <a:t>Красноармейского муниципального округа</a:t>
            </a:r>
            <a:endParaRPr lang="ru-RU" dirty="0">
              <a:solidFill>
                <a:srgbClr val="FFC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555" y="2138730"/>
            <a:ext cx="2444750"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72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2160240"/>
          </a:xfrm>
        </p:spPr>
        <p:txBody>
          <a:bodyPr>
            <a:normAutofit/>
          </a:bodyPr>
          <a:lstStyle/>
          <a:p>
            <a:r>
              <a:rPr lang="en-US" sz="3200" b="1" dirty="0" smtClean="0">
                <a:solidFill>
                  <a:schemeClr val="tx2"/>
                </a:solidFill>
                <a:effectLst>
                  <a:outerShdw blurRad="38100" dist="38100" dir="2700000" algn="tl">
                    <a:srgbClr val="000000">
                      <a:alpha val="43137"/>
                    </a:srgbClr>
                  </a:outerShdw>
                </a:effectLst>
              </a:rPr>
              <a:t>Listen and say </a:t>
            </a:r>
            <a:r>
              <a:rPr lang="ru-RU" sz="3200" b="1" dirty="0" smtClean="0">
                <a:solidFill>
                  <a:schemeClr val="tx2"/>
                </a:solidFill>
                <a:effectLst>
                  <a:outerShdw blurRad="38100" dist="38100" dir="2700000" algn="tl">
                    <a:srgbClr val="000000">
                      <a:alpha val="43137"/>
                    </a:srgbClr>
                  </a:outerShdw>
                </a:effectLst>
              </a:rPr>
              <a:t/>
            </a:r>
            <a:br>
              <a:rPr lang="ru-RU" sz="3200" b="1" dirty="0" smtClean="0">
                <a:solidFill>
                  <a:schemeClr val="tx2"/>
                </a:solidFill>
                <a:effectLst>
                  <a:outerShdw blurRad="38100" dist="38100" dir="2700000" algn="tl">
                    <a:srgbClr val="000000">
                      <a:alpha val="43137"/>
                    </a:srgbClr>
                  </a:outerShdw>
                </a:effectLst>
              </a:rPr>
            </a:br>
            <a:r>
              <a:rPr lang="en-US" sz="3200" b="1" dirty="0" smtClean="0">
                <a:solidFill>
                  <a:schemeClr val="tx2"/>
                </a:solidFill>
                <a:effectLst>
                  <a:outerShdw blurRad="38100" dist="38100" dir="2700000" algn="tl">
                    <a:srgbClr val="000000">
                      <a:alpha val="43137"/>
                    </a:srgbClr>
                  </a:outerShdw>
                </a:effectLst>
              </a:rPr>
              <a:t>the translations of the words:</a:t>
            </a:r>
            <a:br>
              <a:rPr lang="en-US" sz="3200" b="1" dirty="0" smtClean="0">
                <a:solidFill>
                  <a:schemeClr val="tx2"/>
                </a:solidFill>
                <a:effectLst>
                  <a:outerShdw blurRad="38100" dist="38100" dir="2700000" algn="tl">
                    <a:srgbClr val="000000">
                      <a:alpha val="43137"/>
                    </a:srgbClr>
                  </a:outerShdw>
                </a:effectLst>
              </a:rPr>
            </a:br>
            <a:endParaRPr lang="ru-RU" sz="3200" b="1" dirty="0">
              <a:solidFill>
                <a:schemeClr val="tx2"/>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62068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62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998170"/>
            <a:ext cx="7365504" cy="2366934"/>
          </a:xfrm>
        </p:spPr>
        <p:txBody>
          <a:bodyPr>
            <a:normAutofit/>
          </a:bodyPr>
          <a:lstStyle/>
          <a:p>
            <a:r>
              <a:rPr lang="ru-RU" b="1" dirty="0" smtClean="0">
                <a:solidFill>
                  <a:schemeClr val="tx2"/>
                </a:solidFill>
                <a:effectLst>
                  <a:outerShdw blurRad="38100" dist="38100" dir="2700000" algn="tl">
                    <a:srgbClr val="000000">
                      <a:alpha val="43137"/>
                    </a:srgbClr>
                  </a:outerShdw>
                </a:effectLst>
              </a:rPr>
              <a:t>высовываться в окно - </a:t>
            </a:r>
            <a:r>
              <a:rPr lang="en-US" b="1" dirty="0" smtClean="0">
                <a:solidFill>
                  <a:srgbClr val="C00000"/>
                </a:solidFill>
                <a:effectLst>
                  <a:outerShdw blurRad="38100" dist="38100" dir="2700000" algn="tl">
                    <a:srgbClr val="000000">
                      <a:alpha val="43137"/>
                    </a:srgbClr>
                  </a:outerShdw>
                </a:effectLst>
              </a:rPr>
              <a:t>lean out of the window</a:t>
            </a:r>
            <a:r>
              <a:rPr lang="en-US" b="1" dirty="0" smtClean="0">
                <a:solidFill>
                  <a:schemeClr val="tx2"/>
                </a:solidFill>
                <a:effectLst>
                  <a:outerShdw blurRad="38100" dist="38100" dir="2700000" algn="tl">
                    <a:srgbClr val="000000">
                      <a:alpha val="43137"/>
                    </a:srgbClr>
                  </a:outerShdw>
                </a:effectLst>
              </a:rPr>
              <a:t/>
            </a:r>
            <a:br>
              <a:rPr lang="en-US" b="1" dirty="0" smtClean="0">
                <a:solidFill>
                  <a:schemeClr val="tx2"/>
                </a:solidFill>
                <a:effectLst>
                  <a:outerShdw blurRad="38100" dist="38100" dir="2700000" algn="tl">
                    <a:srgbClr val="000000">
                      <a:alpha val="43137"/>
                    </a:srgbClr>
                  </a:outerShdw>
                </a:effectLst>
              </a:rPr>
            </a:br>
            <a:r>
              <a:rPr lang="ru-RU" b="1" dirty="0" smtClean="0">
                <a:solidFill>
                  <a:schemeClr val="tx2"/>
                </a:solidFill>
                <a:effectLst>
                  <a:outerShdw blurRad="38100" dist="38100" dir="2700000" algn="tl">
                    <a:srgbClr val="000000">
                      <a:alpha val="43137"/>
                    </a:srgbClr>
                  </a:outerShdw>
                </a:effectLst>
              </a:rPr>
              <a:t>переходить дорогу - </a:t>
            </a:r>
            <a:r>
              <a:rPr lang="en-US" b="1" dirty="0" smtClean="0">
                <a:solidFill>
                  <a:srgbClr val="C00000"/>
                </a:solidFill>
                <a:effectLst>
                  <a:outerShdw blurRad="38100" dist="38100" dir="2700000" algn="tl">
                    <a:srgbClr val="000000">
                      <a:alpha val="43137"/>
                    </a:srgbClr>
                  </a:outerShdw>
                </a:effectLst>
              </a:rPr>
              <a:t>walk straight across the road</a:t>
            </a:r>
            <a:r>
              <a:rPr lang="en-US" b="1" dirty="0" smtClean="0">
                <a:solidFill>
                  <a:schemeClr val="tx2"/>
                </a:solidFill>
                <a:effectLst>
                  <a:outerShdw blurRad="38100" dist="38100" dir="2700000" algn="tl">
                    <a:srgbClr val="000000">
                      <a:alpha val="43137"/>
                    </a:srgbClr>
                  </a:outerShdw>
                </a:effectLst>
              </a:rPr>
              <a:t/>
            </a:r>
            <a:br>
              <a:rPr lang="en-US" b="1" dirty="0" smtClean="0">
                <a:solidFill>
                  <a:schemeClr val="tx2"/>
                </a:solidFill>
                <a:effectLst>
                  <a:outerShdw blurRad="38100" dist="38100" dir="2700000" algn="tl">
                    <a:srgbClr val="000000">
                      <a:alpha val="43137"/>
                    </a:srgbClr>
                  </a:outerShdw>
                </a:effectLst>
              </a:rPr>
            </a:br>
            <a:r>
              <a:rPr lang="ru-RU" b="1" dirty="0" smtClean="0">
                <a:solidFill>
                  <a:schemeClr val="tx2"/>
                </a:solidFill>
                <a:effectLst>
                  <a:outerShdw blurRad="38100" dist="38100" dir="2700000" algn="tl">
                    <a:srgbClr val="000000">
                      <a:alpha val="43137"/>
                    </a:srgbClr>
                  </a:outerShdw>
                </a:effectLst>
              </a:rPr>
              <a:t>дверная ручка - </a:t>
            </a:r>
            <a:r>
              <a:rPr lang="en-US" b="1" dirty="0" smtClean="0">
                <a:solidFill>
                  <a:srgbClr val="C00000"/>
                </a:solidFill>
                <a:effectLst>
                  <a:outerShdw blurRad="38100" dist="38100" dir="2700000" algn="tl">
                    <a:srgbClr val="000000">
                      <a:alpha val="43137"/>
                    </a:srgbClr>
                  </a:outerShdw>
                </a:effectLst>
              </a:rPr>
              <a:t>door handle</a:t>
            </a:r>
            <a:r>
              <a:rPr lang="en-US" b="1" dirty="0" smtClean="0">
                <a:solidFill>
                  <a:schemeClr val="tx2"/>
                </a:solidFill>
                <a:effectLst>
                  <a:outerShdw blurRad="38100" dist="38100" dir="2700000" algn="tl">
                    <a:srgbClr val="000000">
                      <a:alpha val="43137"/>
                    </a:srgbClr>
                  </a:outerShdw>
                </a:effectLst>
              </a:rPr>
              <a:t/>
            </a:r>
            <a:br>
              <a:rPr lang="en-US" b="1" dirty="0" smtClean="0">
                <a:solidFill>
                  <a:schemeClr val="tx2"/>
                </a:solidFill>
                <a:effectLst>
                  <a:outerShdw blurRad="38100" dist="38100" dir="2700000" algn="tl">
                    <a:srgbClr val="000000">
                      <a:alpha val="43137"/>
                    </a:srgbClr>
                  </a:outerShdw>
                </a:effectLst>
              </a:rPr>
            </a:br>
            <a:r>
              <a:rPr lang="ru-RU" b="1" dirty="0" smtClean="0">
                <a:solidFill>
                  <a:schemeClr val="tx2"/>
                </a:solidFill>
                <a:effectLst>
                  <a:outerShdw blurRad="38100" dist="38100" dir="2700000" algn="tl">
                    <a:srgbClr val="000000">
                      <a:alpha val="43137"/>
                    </a:srgbClr>
                  </a:outerShdw>
                </a:effectLst>
              </a:rPr>
              <a:t>поток движения - </a:t>
            </a:r>
            <a:r>
              <a:rPr lang="en-US" b="1" dirty="0" smtClean="0">
                <a:solidFill>
                  <a:srgbClr val="C00000"/>
                </a:solidFill>
                <a:effectLst>
                  <a:outerShdw blurRad="38100" dist="38100" dir="2700000" algn="tl">
                    <a:srgbClr val="000000">
                      <a:alpha val="43137"/>
                    </a:srgbClr>
                  </a:outerShdw>
                </a:effectLst>
              </a:rPr>
              <a:t>the flow of traffic</a:t>
            </a:r>
            <a:r>
              <a:rPr lang="ru-RU" b="1" dirty="0" smtClean="0">
                <a:solidFill>
                  <a:schemeClr val="tx2"/>
                </a:solidFill>
                <a:effectLst>
                  <a:outerShdw blurRad="38100" dist="38100" dir="2700000" algn="tl">
                    <a:srgbClr val="000000">
                      <a:alpha val="43137"/>
                    </a:srgbClr>
                  </a:outerShdw>
                </a:effectLst>
              </a:rPr>
              <a:t/>
            </a:r>
            <a:br>
              <a:rPr lang="ru-RU" b="1" dirty="0" smtClean="0">
                <a:solidFill>
                  <a:schemeClr val="tx2"/>
                </a:solidFill>
                <a:effectLst>
                  <a:outerShdw blurRad="38100" dist="38100" dir="2700000" algn="tl">
                    <a:srgbClr val="000000">
                      <a:alpha val="43137"/>
                    </a:srgbClr>
                  </a:outerShdw>
                </a:effectLst>
              </a:rPr>
            </a:br>
            <a:r>
              <a:rPr lang="ru-RU" b="1" dirty="0" smtClean="0">
                <a:solidFill>
                  <a:schemeClr val="tx2"/>
                </a:solidFill>
                <a:effectLst>
                  <a:outerShdw blurRad="38100" dist="38100" dir="2700000" algn="tl">
                    <a:srgbClr val="000000">
                      <a:alpha val="43137"/>
                    </a:srgbClr>
                  </a:outerShdw>
                </a:effectLst>
              </a:rPr>
              <a:t>смотреть в обе стороны – </a:t>
            </a:r>
            <a:r>
              <a:rPr lang="en-US" b="1" dirty="0" smtClean="0">
                <a:solidFill>
                  <a:srgbClr val="C00000"/>
                </a:solidFill>
                <a:effectLst>
                  <a:outerShdw blurRad="38100" dist="38100" dir="2700000" algn="tl">
                    <a:srgbClr val="000000">
                      <a:alpha val="43137"/>
                    </a:srgbClr>
                  </a:outerShdw>
                </a:effectLst>
              </a:rPr>
              <a:t>look both ways</a:t>
            </a:r>
            <a:r>
              <a:rPr lang="en-US" b="1" dirty="0" smtClean="0">
                <a:solidFill>
                  <a:schemeClr val="tx2"/>
                </a:solidFill>
                <a:effectLst>
                  <a:outerShdw blurRad="38100" dist="38100" dir="2700000" algn="tl">
                    <a:srgbClr val="000000">
                      <a:alpha val="43137"/>
                    </a:srgbClr>
                  </a:outerShdw>
                </a:effectLst>
              </a:rPr>
              <a:t/>
            </a:r>
            <a:br>
              <a:rPr lang="en-US" b="1" dirty="0" smtClean="0">
                <a:solidFill>
                  <a:schemeClr val="tx2"/>
                </a:solidFill>
                <a:effectLst>
                  <a:outerShdw blurRad="38100" dist="38100" dir="2700000" algn="tl">
                    <a:srgbClr val="000000">
                      <a:alpha val="43137"/>
                    </a:srgbClr>
                  </a:outerShdw>
                </a:effectLst>
              </a:rPr>
            </a:br>
            <a:endParaRPr lang="ru-RU" b="1" dirty="0">
              <a:solidFill>
                <a:schemeClr val="tx2"/>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06" y="116632"/>
            <a:ext cx="3409862" cy="18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1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3888432"/>
          </a:xfrm>
        </p:spPr>
        <p:txBody>
          <a:bodyPr>
            <a:normAutofit fontScale="90000"/>
          </a:bodyPr>
          <a:lstStyle/>
          <a:p>
            <a:r>
              <a:rPr lang="en-US" sz="3100" b="1" dirty="0">
                <a:solidFill>
                  <a:srgbClr val="0070C0"/>
                </a:solidFill>
                <a:effectLst>
                  <a:outerShdw blurRad="38100" dist="38100" dir="2700000" algn="tl">
                    <a:srgbClr val="000000">
                      <a:alpha val="43137"/>
                    </a:srgbClr>
                  </a:outerShdw>
                </a:effectLst>
              </a:rPr>
              <a:t>Read the traffic rules and highlight those which tell about safety while travelling </a:t>
            </a:r>
            <a:r>
              <a:rPr lang="en-US" sz="4000" b="1" dirty="0">
                <a:solidFill>
                  <a:schemeClr val="tx2"/>
                </a:solidFill>
                <a:effectLst>
                  <a:outerShdw blurRad="38100" dist="38100" dir="2700000" algn="tl">
                    <a:srgbClr val="000000">
                      <a:alpha val="43137"/>
                    </a:srgbClr>
                  </a:outerShdw>
                </a:effectLst>
              </a:rPr>
              <a:t>by </a:t>
            </a:r>
            <a:r>
              <a:rPr lang="en-US" sz="4000" b="1" dirty="0" smtClean="0">
                <a:solidFill>
                  <a:schemeClr val="tx2"/>
                </a:solidFill>
                <a:effectLst>
                  <a:outerShdw blurRad="38100" dist="38100" dir="2700000" algn="tl">
                    <a:srgbClr val="000000">
                      <a:alpha val="43137"/>
                    </a:srgbClr>
                  </a:outerShdw>
                </a:effectLst>
              </a:rPr>
              <a:t>bus</a:t>
            </a:r>
            <a:r>
              <a:rPr lang="en-US" dirty="0" smtClean="0"/>
              <a:t>:</a:t>
            </a:r>
            <a:br>
              <a:rPr lang="en-US" dirty="0" smtClean="0"/>
            </a:br>
            <a:r>
              <a:rPr lang="en-US" dirty="0" smtClean="0"/>
              <a:t/>
            </a:r>
            <a:br>
              <a:rPr lang="en-US" dirty="0" smtClean="0"/>
            </a:br>
            <a:r>
              <a:rPr lang="en-US" sz="2700" b="1" dirty="0">
                <a:effectLst>
                  <a:outerShdw blurRad="38100" dist="38100" dir="2700000" algn="tl">
                    <a:srgbClr val="000000">
                      <a:alpha val="43137"/>
                    </a:srgbClr>
                  </a:outerShdw>
                </a:effectLst>
              </a:rPr>
              <a:t>Look for a zebra crossing or a traffic light.</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Listen and look both ways for traffic.</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Check your brakes before driving.</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Don’t annoy the other passengers.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Stand still until the bus stopped completely.</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Sit in the back seat if you are under twelve years old.</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Don’t lean out of the window.</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Don’t talk to the driver.</a:t>
            </a:r>
            <a:br>
              <a:rPr lang="en-US" sz="2700" b="1" dirty="0">
                <a:effectLst>
                  <a:outerShdw blurRad="38100" dist="38100" dir="2700000" algn="tl">
                    <a:srgbClr val="000000">
                      <a:alpha val="43137"/>
                    </a:srgbClr>
                  </a:outerShdw>
                </a:effectLst>
              </a:rPr>
            </a:br>
            <a:endParaRPr lang="ru-RU" sz="2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6906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930" y="2636912"/>
            <a:ext cx="8229600" cy="1944216"/>
          </a:xfrm>
        </p:spPr>
        <p:txBody>
          <a:bodyPr>
            <a:normAutofit fontScale="90000"/>
          </a:bodyPr>
          <a:lstStyle/>
          <a:p>
            <a:r>
              <a:rPr lang="en-US" sz="2700" b="1" dirty="0" smtClean="0">
                <a:solidFill>
                  <a:schemeClr val="tx2"/>
                </a:solidFill>
                <a:effectLst>
                  <a:outerShdw blurRad="38100" dist="38100" dir="2700000" algn="tl">
                    <a:srgbClr val="000000">
                      <a:alpha val="43137"/>
                    </a:srgbClr>
                  </a:outerShdw>
                </a:effectLst>
              </a:rPr>
              <a:t>Don’t annoy the other passengers.</a:t>
            </a:r>
            <a:br>
              <a:rPr lang="en-US" sz="2700" b="1" dirty="0" smtClean="0">
                <a:solidFill>
                  <a:schemeClr val="tx2"/>
                </a:solidFill>
                <a:effectLst>
                  <a:outerShdw blurRad="38100" dist="38100" dir="2700000" algn="tl">
                    <a:srgbClr val="000000">
                      <a:alpha val="43137"/>
                    </a:srgbClr>
                  </a:outerShdw>
                </a:effectLst>
              </a:rPr>
            </a:br>
            <a:r>
              <a:rPr lang="en-US" sz="2700" b="1" dirty="0" smtClean="0">
                <a:solidFill>
                  <a:schemeClr val="tx2"/>
                </a:solidFill>
                <a:effectLst>
                  <a:outerShdw blurRad="38100" dist="38100" dir="2700000" algn="tl">
                    <a:srgbClr val="000000">
                      <a:alpha val="43137"/>
                    </a:srgbClr>
                  </a:outerShdw>
                </a:effectLst>
              </a:rPr>
              <a:t>Stand still until the bus stopped completely.</a:t>
            </a:r>
            <a:br>
              <a:rPr lang="en-US" sz="2700" b="1" dirty="0" smtClean="0">
                <a:solidFill>
                  <a:schemeClr val="tx2"/>
                </a:solidFill>
                <a:effectLst>
                  <a:outerShdw blurRad="38100" dist="38100" dir="2700000" algn="tl">
                    <a:srgbClr val="000000">
                      <a:alpha val="43137"/>
                    </a:srgbClr>
                  </a:outerShdw>
                </a:effectLst>
              </a:rPr>
            </a:br>
            <a:r>
              <a:rPr lang="en-US" sz="2700" b="1" dirty="0" smtClean="0">
                <a:solidFill>
                  <a:schemeClr val="tx2"/>
                </a:solidFill>
                <a:effectLst>
                  <a:outerShdw blurRad="38100" dist="38100" dir="2700000" algn="tl">
                    <a:srgbClr val="000000">
                      <a:alpha val="43137"/>
                    </a:srgbClr>
                  </a:outerShdw>
                </a:effectLst>
              </a:rPr>
              <a:t>Don’t lean out of the window.</a:t>
            </a:r>
            <a:br>
              <a:rPr lang="en-US" sz="2700" b="1" dirty="0" smtClean="0">
                <a:solidFill>
                  <a:schemeClr val="tx2"/>
                </a:solidFill>
                <a:effectLst>
                  <a:outerShdw blurRad="38100" dist="38100" dir="2700000" algn="tl">
                    <a:srgbClr val="000000">
                      <a:alpha val="43137"/>
                    </a:srgbClr>
                  </a:outerShdw>
                </a:effectLst>
              </a:rPr>
            </a:br>
            <a:r>
              <a:rPr lang="en-US" sz="2700" b="1" dirty="0" smtClean="0">
                <a:solidFill>
                  <a:schemeClr val="tx2"/>
                </a:solidFill>
                <a:effectLst>
                  <a:outerShdw blurRad="38100" dist="38100" dir="2700000" algn="tl">
                    <a:srgbClr val="000000">
                      <a:alpha val="43137"/>
                    </a:srgbClr>
                  </a:outerShdw>
                </a:effectLst>
              </a:rPr>
              <a:t>Don’t talk to the driver.</a:t>
            </a:r>
            <a:br>
              <a:rPr lang="en-US" sz="2700" b="1" dirty="0" smtClean="0">
                <a:solidFill>
                  <a:schemeClr val="tx2"/>
                </a:solidFill>
                <a:effectLst>
                  <a:outerShdw blurRad="38100" dist="38100" dir="2700000" algn="tl">
                    <a:srgbClr val="000000">
                      <a:alpha val="43137"/>
                    </a:srgbClr>
                  </a:outerShdw>
                </a:effectLst>
              </a:rPr>
            </a:br>
            <a:r>
              <a:rPr lang="en-US" dirty="0" smtClean="0"/>
              <a:t/>
            </a:r>
            <a:br>
              <a:rPr lang="en-US" dirty="0" smtClean="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7794"/>
            <a:ext cx="3096344" cy="206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61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4248472"/>
          </a:xfrm>
        </p:spPr>
        <p:txBody>
          <a:bodyPr>
            <a:normAutofit fontScale="90000"/>
          </a:bodyPr>
          <a:lstStyle/>
          <a:p>
            <a:r>
              <a:rPr lang="ru-RU" sz="3100" b="1" dirty="0" smtClean="0">
                <a:effectLst>
                  <a:outerShdw blurRad="38100" dist="38100" dir="2700000" algn="tl">
                    <a:srgbClr val="000000">
                      <a:alpha val="43137"/>
                    </a:srgbClr>
                  </a:outerShdw>
                </a:effectLst>
              </a:rPr>
              <a:t/>
            </a:r>
            <a:br>
              <a:rPr lang="ru-RU" sz="3100" b="1" dirty="0" smtClean="0">
                <a:effectLst>
                  <a:outerShdw blurRad="38100" dist="38100" dir="2700000" algn="tl">
                    <a:srgbClr val="000000">
                      <a:alpha val="43137"/>
                    </a:srgbClr>
                  </a:outerShdw>
                </a:effectLst>
              </a:rPr>
            </a:br>
            <a:r>
              <a:rPr lang="en-US" sz="3100" b="1" dirty="0" smtClean="0">
                <a:effectLst>
                  <a:outerShdw blurRad="38100" dist="38100" dir="2700000" algn="tl">
                    <a:srgbClr val="000000">
                      <a:alpha val="43137"/>
                    </a:srgbClr>
                  </a:outerShdw>
                </a:effectLst>
              </a:rPr>
              <a:t>Read </a:t>
            </a:r>
            <a:r>
              <a:rPr lang="en-US" sz="3100" b="1" dirty="0">
                <a:effectLst>
                  <a:outerShdw blurRad="38100" dist="38100" dir="2700000" algn="tl">
                    <a:srgbClr val="000000">
                      <a:alpha val="43137"/>
                    </a:srgbClr>
                  </a:outerShdw>
                </a:effectLst>
              </a:rPr>
              <a:t>the text and underline the correct </a:t>
            </a:r>
            <a:r>
              <a:rPr lang="en-US" sz="3100" b="1" dirty="0" smtClean="0">
                <a:effectLst>
                  <a:outerShdw blurRad="38100" dist="38100" dir="2700000" algn="tl">
                    <a:srgbClr val="000000">
                      <a:alpha val="43137"/>
                    </a:srgbClr>
                  </a:outerShdw>
                </a:effectLst>
              </a:rPr>
              <a:t>title</a:t>
            </a:r>
            <a:r>
              <a:rPr lang="ru-RU" sz="3100" b="1" dirty="0" smtClean="0">
                <a:effectLst>
                  <a:outerShdw blurRad="38100" dist="38100" dir="2700000" algn="tl">
                    <a:srgbClr val="000000">
                      <a:alpha val="43137"/>
                    </a:srgbClr>
                  </a:outerShdw>
                </a:effectLst>
              </a:rPr>
              <a:t/>
            </a:r>
            <a:br>
              <a:rPr lang="ru-RU" sz="3100" b="1" dirty="0" smtClean="0">
                <a:effectLst>
                  <a:outerShdw blurRad="38100" dist="38100" dir="2700000" algn="tl">
                    <a:srgbClr val="000000">
                      <a:alpha val="43137"/>
                    </a:srgbClr>
                  </a:outerShdw>
                </a:effectLst>
              </a:rPr>
            </a:br>
            <a:r>
              <a:rPr lang="ru-RU" sz="31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While </a:t>
            </a:r>
            <a:r>
              <a:rPr lang="en-US" b="1" dirty="0">
                <a:effectLst>
                  <a:outerShdw blurRad="38100" dist="38100" dir="2700000" algn="tl">
                    <a:srgbClr val="000000">
                      <a:alpha val="43137"/>
                    </a:srgbClr>
                  </a:outerShdw>
                </a:effectLst>
              </a:rPr>
              <a:t>using this kind of transport you must follow a couple of simple rules to stay safe. First of all, you must check the working condition, such as </a:t>
            </a:r>
            <a:r>
              <a:rPr lang="en-US" b="1" dirty="0" err="1">
                <a:effectLst>
                  <a:outerShdw blurRad="38100" dist="38100" dir="2700000" algn="tl">
                    <a:srgbClr val="000000">
                      <a:alpha val="43137"/>
                    </a:srgbClr>
                  </a:outerShdw>
                </a:effectLst>
              </a:rPr>
              <a:t>tyres</a:t>
            </a:r>
            <a:r>
              <a:rPr lang="en-US" b="1" dirty="0">
                <a:effectLst>
                  <a:outerShdw blurRad="38100" dist="38100" dir="2700000" algn="tl">
                    <a:srgbClr val="000000">
                      <a:alpha val="43137"/>
                    </a:srgbClr>
                  </a:outerShdw>
                </a:effectLst>
              </a:rPr>
              <a:t>, brakes, etc. Secondly, you must wear a special helmet. Thirdly, you should wear bright clothes in the daytime and white clothes in the dark. It is safe to ride in the flow of traffic, not against it. And finally, never carry the second person as it’s dangerous for both of you</a:t>
            </a:r>
            <a:r>
              <a:rPr lang="en-US" b="1" dirty="0" smtClean="0">
                <a:effectLst>
                  <a:outerShdw blurRad="38100" dist="38100" dir="2700000" algn="tl">
                    <a:srgbClr val="000000">
                      <a:alpha val="43137"/>
                    </a:srgbClr>
                  </a:outerShdw>
                </a:effectLst>
              </a:rPr>
              <a:t>.</a:t>
            </a:r>
            <a:br>
              <a:rPr lang="en-US" b="1" dirty="0" smtClean="0">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Travelling by car</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Travelling by bike</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Travelling by plane</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Travelling on foot </a:t>
            </a:r>
            <a:r>
              <a:rPr lang="en-US" dirty="0">
                <a:solidFill>
                  <a:srgbClr val="C00000"/>
                </a:solidFill>
              </a:rPr>
              <a:t/>
            </a:r>
            <a:br>
              <a:rPr lang="en-US" dirty="0">
                <a:solidFill>
                  <a:srgbClr val="C00000"/>
                </a:solidFill>
              </a:rPr>
            </a:br>
            <a:r>
              <a:rPr lang="en-US" dirty="0"/>
              <a:t/>
            </a:r>
            <a:br>
              <a:rPr lang="en-US" dirty="0"/>
            </a:br>
            <a:endParaRPr lang="ru-RU" dirty="0"/>
          </a:p>
        </p:txBody>
      </p:sp>
    </p:spTree>
    <p:extLst>
      <p:ext uri="{BB962C8B-B14F-4D97-AF65-F5344CB8AC3E}">
        <p14:creationId xmlns:p14="http://schemas.microsoft.com/office/powerpoint/2010/main" val="958803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12976"/>
            <a:ext cx="8229600" cy="1143000"/>
          </a:xfrm>
        </p:spPr>
        <p:txBody>
          <a:bodyPr>
            <a:normAutofit/>
          </a:bodyPr>
          <a:lstStyle/>
          <a:p>
            <a:r>
              <a:rPr lang="en-US" sz="4000" b="1" dirty="0">
                <a:solidFill>
                  <a:srgbClr val="FF0000"/>
                </a:solidFill>
                <a:effectLst>
                  <a:outerShdw blurRad="38100" dist="38100" dir="2700000" algn="tl">
                    <a:srgbClr val="000000">
                      <a:alpha val="43137"/>
                    </a:srgbClr>
                  </a:outerShdw>
                </a:effectLst>
              </a:rPr>
              <a:t>Travelling by bike</a:t>
            </a:r>
            <a:endParaRPr lang="ru-RU" sz="4000" b="1" dirty="0">
              <a:solidFill>
                <a:srgbClr val="FF0000"/>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885" y="260648"/>
            <a:ext cx="3087283" cy="308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1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396536" cy="3888432"/>
          </a:xfrm>
        </p:spPr>
        <p:txBody>
          <a:bodyPr>
            <a:noAutofit/>
          </a:bodyPr>
          <a:lstStyle/>
          <a:p>
            <a:pPr fontAlgn="ctr"/>
            <a:r>
              <a:rPr lang="en-US" sz="2800" b="1" dirty="0">
                <a:solidFill>
                  <a:schemeClr val="tx2"/>
                </a:solidFill>
                <a:effectLst>
                  <a:outerShdw blurRad="38100" dist="38100" dir="2700000" algn="tl">
                    <a:srgbClr val="000000">
                      <a:alpha val="43137"/>
                    </a:srgbClr>
                  </a:outerShdw>
                </a:effectLst>
              </a:rPr>
              <a:t>Read the definitions and choose the correct </a:t>
            </a:r>
            <a:r>
              <a:rPr lang="en-US" sz="2800" b="1" dirty="0" smtClean="0">
                <a:solidFill>
                  <a:schemeClr val="tx2"/>
                </a:solidFill>
                <a:effectLst>
                  <a:outerShdw blurRad="38100" dist="38100" dir="2700000" algn="tl">
                    <a:srgbClr val="000000">
                      <a:alpha val="43137"/>
                    </a:srgbClr>
                  </a:outerShdw>
                </a:effectLst>
              </a:rPr>
              <a:t>answer:</a:t>
            </a:r>
            <a:br>
              <a:rPr lang="en-US" sz="2800" b="1" dirty="0" smtClean="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
            </a:r>
            <a:br>
              <a:rPr lang="en-US" sz="2800" b="1" dirty="0">
                <a:solidFill>
                  <a:schemeClr val="tx2"/>
                </a:solidFill>
                <a:effectLst>
                  <a:outerShdw blurRad="38100" dist="38100" dir="2700000" algn="tl">
                    <a:srgbClr val="000000">
                      <a:alpha val="43137"/>
                    </a:srgbClr>
                  </a:outerShdw>
                </a:effectLst>
              </a:rPr>
            </a:br>
            <a:r>
              <a:rPr lang="en-US" sz="2800" dirty="0" smtClean="0"/>
              <a:t>1) This </a:t>
            </a:r>
            <a:r>
              <a:rPr lang="en-US" sz="2800" dirty="0"/>
              <a:t>is a person who walks along the road on the </a:t>
            </a:r>
            <a:r>
              <a:rPr lang="en-US" sz="2800" dirty="0" smtClean="0"/>
              <a:t>pavement  - </a:t>
            </a:r>
            <a:br>
              <a:rPr lang="en-US" sz="2800" dirty="0" smtClean="0"/>
            </a:br>
            <a:r>
              <a:rPr lang="en-US" sz="2800" b="1" dirty="0" smtClean="0">
                <a:solidFill>
                  <a:srgbClr val="FF0000"/>
                </a:solidFill>
                <a:effectLst>
                  <a:outerShdw blurRad="38100" dist="38100" dir="2700000" algn="tl">
                    <a:srgbClr val="000000">
                      <a:alpha val="43137"/>
                    </a:srgbClr>
                  </a:outerShdw>
                </a:effectLst>
              </a:rPr>
              <a:t>pedestrian</a:t>
            </a:r>
            <a:br>
              <a:rPr lang="en-US" sz="2800" b="1" dirty="0" smtClean="0">
                <a:solidFill>
                  <a:srgbClr val="FF0000"/>
                </a:solidFill>
                <a:effectLst>
                  <a:outerShdw blurRad="38100" dist="38100" dir="2700000" algn="tl">
                    <a:srgbClr val="000000">
                      <a:alpha val="43137"/>
                    </a:srgbClr>
                  </a:outerShdw>
                </a:effectLst>
              </a:rPr>
            </a:br>
            <a:r>
              <a:rPr lang="en-US" sz="2800" b="1" dirty="0" smtClean="0">
                <a:solidFill>
                  <a:srgbClr val="FF0000"/>
                </a:solidFill>
                <a:effectLst>
                  <a:outerShdw blurRad="38100" dist="38100" dir="2700000" algn="tl">
                    <a:srgbClr val="000000">
                      <a:alpha val="43137"/>
                    </a:srgbClr>
                  </a:outerShdw>
                </a:effectLst>
              </a:rPr>
              <a:t>traffic warden</a:t>
            </a:r>
            <a:br>
              <a:rPr lang="en-US" sz="2800" b="1" dirty="0" smtClean="0">
                <a:solidFill>
                  <a:srgbClr val="FF0000"/>
                </a:solidFill>
                <a:effectLst>
                  <a:outerShdw blurRad="38100" dist="38100" dir="2700000" algn="tl">
                    <a:srgbClr val="000000">
                      <a:alpha val="43137"/>
                    </a:srgbClr>
                  </a:outerShdw>
                </a:effectLst>
              </a:rPr>
            </a:br>
            <a:r>
              <a:rPr lang="en-US" sz="2800" b="1" dirty="0" smtClean="0">
                <a:solidFill>
                  <a:srgbClr val="FF0000"/>
                </a:solidFill>
                <a:effectLst>
                  <a:outerShdw blurRad="38100" dist="38100" dir="2700000" algn="tl">
                    <a:srgbClr val="000000">
                      <a:alpha val="43137"/>
                    </a:srgbClr>
                  </a:outerShdw>
                </a:effectLst>
              </a:rPr>
              <a:t>driver</a:t>
            </a:r>
            <a:br>
              <a:rPr lang="en-US" sz="2800" b="1" dirty="0" smtClean="0">
                <a:solidFill>
                  <a:srgbClr val="FF0000"/>
                </a:solidFill>
                <a:effectLst>
                  <a:outerShdw blurRad="38100" dist="38100" dir="2700000" algn="tl">
                    <a:srgbClr val="000000">
                      <a:alpha val="43137"/>
                    </a:srgbClr>
                  </a:outerShdw>
                </a:effectLst>
              </a:rPr>
            </a:br>
            <a:r>
              <a:rPr lang="en-US" sz="2800" dirty="0" smtClean="0"/>
              <a:t>2) This is a person who regulates </a:t>
            </a:r>
            <a:r>
              <a:rPr lang="en-US" sz="2800" dirty="0"/>
              <a:t>the traffic on the </a:t>
            </a:r>
            <a:r>
              <a:rPr lang="en-US" sz="2800" dirty="0" smtClean="0"/>
              <a:t>crossroads - </a:t>
            </a:r>
            <a:br>
              <a:rPr lang="en-US" sz="2800" dirty="0" smtClean="0"/>
            </a:br>
            <a:r>
              <a:rPr lang="en-US" sz="2800" b="1" dirty="0" smtClean="0">
                <a:solidFill>
                  <a:srgbClr val="FF0000"/>
                </a:solidFill>
                <a:effectLst>
                  <a:outerShdw blurRad="38100" dist="38100" dir="2700000" algn="tl">
                    <a:srgbClr val="000000">
                      <a:alpha val="43137"/>
                    </a:srgbClr>
                  </a:outerShdw>
                </a:effectLst>
              </a:rPr>
              <a:t>pedestrian</a:t>
            </a:r>
            <a:br>
              <a:rPr lang="en-US" sz="2800" b="1" dirty="0" smtClean="0">
                <a:solidFill>
                  <a:srgbClr val="FF0000"/>
                </a:solidFill>
                <a:effectLst>
                  <a:outerShdw blurRad="38100" dist="38100" dir="2700000" algn="tl">
                    <a:srgbClr val="000000">
                      <a:alpha val="43137"/>
                    </a:srgbClr>
                  </a:outerShdw>
                </a:effectLst>
              </a:rPr>
            </a:br>
            <a:r>
              <a:rPr lang="en-US" sz="2800" b="1" dirty="0" smtClean="0">
                <a:solidFill>
                  <a:srgbClr val="FF0000"/>
                </a:solidFill>
                <a:effectLst>
                  <a:outerShdw blurRad="38100" dist="38100" dir="2700000" algn="tl">
                    <a:srgbClr val="000000">
                      <a:alpha val="43137"/>
                    </a:srgbClr>
                  </a:outerShdw>
                </a:effectLst>
              </a:rPr>
              <a:t>traffic warden</a:t>
            </a:r>
            <a:br>
              <a:rPr lang="en-US" sz="2800" b="1" dirty="0" smtClean="0">
                <a:solidFill>
                  <a:srgbClr val="FF0000"/>
                </a:solidFill>
                <a:effectLst>
                  <a:outerShdw blurRad="38100" dist="38100" dir="2700000" algn="tl">
                    <a:srgbClr val="000000">
                      <a:alpha val="43137"/>
                    </a:srgbClr>
                  </a:outerShdw>
                </a:effectLst>
              </a:rPr>
            </a:br>
            <a:r>
              <a:rPr lang="en-US" sz="2800" b="1" dirty="0" smtClean="0">
                <a:solidFill>
                  <a:srgbClr val="FF0000"/>
                </a:solidFill>
                <a:effectLst>
                  <a:outerShdw blurRad="38100" dist="38100" dir="2700000" algn="tl">
                    <a:srgbClr val="000000">
                      <a:alpha val="43137"/>
                    </a:srgbClr>
                  </a:outerShdw>
                </a:effectLst>
              </a:rPr>
              <a:t>driver</a:t>
            </a:r>
            <a:r>
              <a:rPr lang="en-US" sz="2800" dirty="0" smtClean="0"/>
              <a:t/>
            </a:r>
            <a:br>
              <a:rPr lang="en-US" sz="2800" dirty="0" smtClean="0"/>
            </a:br>
            <a:endParaRPr lang="ru-RU" sz="2800" dirty="0"/>
          </a:p>
        </p:txBody>
      </p:sp>
    </p:spTree>
    <p:extLst>
      <p:ext uri="{BB962C8B-B14F-4D97-AF65-F5344CB8AC3E}">
        <p14:creationId xmlns:p14="http://schemas.microsoft.com/office/powerpoint/2010/main" val="153079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3888432"/>
          </a:xfrm>
        </p:spPr>
        <p:txBody>
          <a:bodyPr>
            <a:noAutofit/>
          </a:bodyPr>
          <a:lstStyle/>
          <a:p>
            <a:r>
              <a:rPr lang="en-US" sz="2800" dirty="0" smtClean="0"/>
              <a:t>1) This is a person who walks along the road on the pavement  - </a:t>
            </a:r>
            <a:br>
              <a:rPr lang="en-US" sz="2800" dirty="0" smtClean="0"/>
            </a:br>
            <a:r>
              <a:rPr lang="en-US" sz="2800" b="1" dirty="0" smtClean="0">
                <a:solidFill>
                  <a:srgbClr val="C00000"/>
                </a:solidFill>
                <a:effectLst>
                  <a:outerShdw blurRad="38100" dist="38100" dir="2700000" algn="tl">
                    <a:srgbClr val="000000">
                      <a:alpha val="43137"/>
                    </a:srgbClr>
                  </a:outerShdw>
                </a:effectLst>
              </a:rPr>
              <a:t>pedestrian</a:t>
            </a:r>
            <a:r>
              <a:rPr lang="en-US" sz="2800" dirty="0" smtClean="0"/>
              <a:t/>
            </a:r>
            <a:br>
              <a:rPr lang="en-US" sz="2800" dirty="0" smtClean="0"/>
            </a:br>
            <a:r>
              <a:rPr lang="en-US" sz="2800" dirty="0" smtClean="0"/>
              <a:t>traffic warden</a:t>
            </a:r>
            <a:br>
              <a:rPr lang="en-US" sz="2800" dirty="0" smtClean="0"/>
            </a:br>
            <a:r>
              <a:rPr lang="en-US" sz="2800" dirty="0" smtClean="0"/>
              <a:t>driver</a:t>
            </a:r>
            <a:br>
              <a:rPr lang="en-US" sz="2800" dirty="0" smtClean="0"/>
            </a:br>
            <a:r>
              <a:rPr lang="en-US" sz="2800" dirty="0" smtClean="0"/>
              <a:t>2) This is a person who regulates the traffic on the crossroads - </a:t>
            </a:r>
            <a:br>
              <a:rPr lang="en-US" sz="2800" dirty="0" smtClean="0"/>
            </a:br>
            <a:r>
              <a:rPr lang="en-US" sz="2800" dirty="0" smtClean="0"/>
              <a:t>pedestrian</a:t>
            </a:r>
            <a:br>
              <a:rPr lang="en-US" sz="2800" dirty="0" smtClean="0"/>
            </a:br>
            <a:r>
              <a:rPr lang="en-US" sz="2800" b="1" dirty="0" smtClean="0">
                <a:solidFill>
                  <a:srgbClr val="C00000"/>
                </a:solidFill>
                <a:effectLst>
                  <a:outerShdw blurRad="38100" dist="38100" dir="2700000" algn="tl">
                    <a:srgbClr val="000000">
                      <a:alpha val="43137"/>
                    </a:srgbClr>
                  </a:outerShdw>
                </a:effectLst>
              </a:rPr>
              <a:t>traffic warden</a:t>
            </a:r>
            <a:r>
              <a:rPr lang="en-US" sz="2800" dirty="0" smtClean="0"/>
              <a:t/>
            </a:r>
            <a:br>
              <a:rPr lang="en-US" sz="2800" dirty="0" smtClean="0"/>
            </a:br>
            <a:r>
              <a:rPr lang="en-US" sz="2800" dirty="0" smtClean="0"/>
              <a:t>driver</a:t>
            </a:r>
            <a:br>
              <a:rPr lang="en-US" sz="2800" dirty="0" smtClean="0"/>
            </a:br>
            <a:endParaRPr lang="ru-RU" sz="2800" dirty="0"/>
          </a:p>
        </p:txBody>
      </p:sp>
    </p:spTree>
    <p:extLst>
      <p:ext uri="{BB962C8B-B14F-4D97-AF65-F5344CB8AC3E}">
        <p14:creationId xmlns:p14="http://schemas.microsoft.com/office/powerpoint/2010/main" val="109045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3672408"/>
          </a:xfrm>
        </p:spPr>
        <p:txBody>
          <a:bodyPr>
            <a:normAutofit fontScale="90000"/>
          </a:bodyPr>
          <a:lstStyle/>
          <a:p>
            <a:r>
              <a:rPr lang="en-US" sz="3600" b="1" dirty="0" smtClean="0">
                <a:effectLst>
                  <a:outerShdw blurRad="38100" dist="38100" dir="2700000" algn="tl">
                    <a:srgbClr val="000000">
                      <a:alpha val="43137"/>
                    </a:srgbClr>
                  </a:outerShdw>
                </a:effectLst>
              </a:rPr>
              <a:t>Read the rules and categorize them: </a:t>
            </a:r>
            <a:br>
              <a:rPr lang="en-US" sz="3600" b="1" dirty="0" smtClean="0">
                <a:effectLst>
                  <a:outerShdw blurRad="38100" dist="38100" dir="2700000" algn="tl">
                    <a:srgbClr val="000000">
                      <a:alpha val="43137"/>
                    </a:srgbClr>
                  </a:outerShdw>
                </a:effectLst>
              </a:rPr>
            </a:br>
            <a:r>
              <a:rPr lang="en-US" sz="3600" b="1" dirty="0" smtClean="0">
                <a:solidFill>
                  <a:srgbClr val="C00000"/>
                </a:solidFill>
                <a:effectLst>
                  <a:outerShdw blurRad="38100" dist="38100" dir="2700000" algn="tl">
                    <a:srgbClr val="000000">
                      <a:alpha val="43137"/>
                    </a:srgbClr>
                  </a:outerShdw>
                </a:effectLst>
              </a:rPr>
              <a:t>it is dangerous to …</a:t>
            </a:r>
            <a:r>
              <a:rPr lang="ru-RU" sz="3600" b="1" dirty="0" smtClean="0">
                <a:solidFill>
                  <a:srgbClr val="C00000"/>
                </a:solidFill>
                <a:effectLst>
                  <a:outerShdw blurRad="38100" dist="38100" dir="2700000" algn="tl">
                    <a:srgbClr val="000000">
                      <a:alpha val="43137"/>
                    </a:srgbClr>
                  </a:outerShdw>
                </a:effectLst>
              </a:rPr>
              <a:t> </a:t>
            </a:r>
            <a:r>
              <a:rPr lang="en-US" sz="3600" b="1" dirty="0" smtClean="0">
                <a:solidFill>
                  <a:srgbClr val="00B050"/>
                </a:solidFill>
                <a:effectLst>
                  <a:outerShdw blurRad="38100" dist="38100" dir="2700000" algn="tl">
                    <a:srgbClr val="000000">
                      <a:alpha val="43137"/>
                    </a:srgbClr>
                  </a:outerShdw>
                </a:effectLst>
              </a:rPr>
              <a:t>it is safe to …</a:t>
            </a:r>
            <a:r>
              <a:rPr lang="en-US" sz="3600" dirty="0" smtClean="0"/>
              <a:t/>
            </a:r>
            <a:br>
              <a:rPr lang="en-US" sz="3600" dirty="0" smtClean="0"/>
            </a:br>
            <a:r>
              <a:rPr lang="en-US" dirty="0"/>
              <a:t/>
            </a:r>
            <a:br>
              <a:rPr lang="en-US" dirty="0"/>
            </a:br>
            <a:r>
              <a:rPr lang="en-US" b="1" dirty="0">
                <a:effectLst>
                  <a:outerShdw blurRad="38100" dist="38100" dir="2700000" algn="tl">
                    <a:srgbClr val="000000">
                      <a:alpha val="43137"/>
                    </a:srgbClr>
                  </a:outerShdw>
                </a:effectLst>
              </a:rPr>
              <a:t>Talk to the driver.</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Look both ways.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Lean out of the window.</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Run on the road.</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Wear a seat belt.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Walk straight on the pavement.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Look both ways for traffic.</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Cross the street between parked cars.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Look for zebra crossing or a traffic light.</a:t>
            </a:r>
            <a:br>
              <a:rPr lang="en-US" b="1" dirty="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0514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4392488"/>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It </a:t>
            </a:r>
            <a:r>
              <a:rPr lang="en-US" b="1" dirty="0">
                <a:solidFill>
                  <a:srgbClr val="C00000"/>
                </a:solidFill>
                <a:effectLst>
                  <a:outerShdw blurRad="38100" dist="38100" dir="2700000" algn="tl">
                    <a:srgbClr val="000000">
                      <a:alpha val="43137"/>
                    </a:srgbClr>
                  </a:outerShdw>
                </a:effectLst>
              </a:rPr>
              <a:t>is dangerous to </a:t>
            </a:r>
            <a:r>
              <a:rPr lang="en-US" b="1" dirty="0" smtClean="0">
                <a:solidFill>
                  <a:srgbClr val="C00000"/>
                </a:solidFill>
                <a:effectLst>
                  <a:outerShdw blurRad="38100" dist="38100" dir="2700000" algn="tl">
                    <a:srgbClr val="000000">
                      <a:alpha val="43137"/>
                    </a:srgbClr>
                  </a:outerShdw>
                </a:effectLst>
              </a:rPr>
              <a:t>…</a:t>
            </a:r>
            <a:r>
              <a:rPr lang="ru-RU" b="1" dirty="0" smtClean="0">
                <a:solidFill>
                  <a:srgbClr val="C0000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It </a:t>
            </a:r>
            <a:r>
              <a:rPr lang="en-US" b="1" dirty="0">
                <a:solidFill>
                  <a:srgbClr val="00B050"/>
                </a:solidFill>
                <a:effectLst>
                  <a:outerShdw blurRad="38100" dist="38100" dir="2700000" algn="tl">
                    <a:srgbClr val="000000">
                      <a:alpha val="43137"/>
                    </a:srgbClr>
                  </a:outerShdw>
                </a:effectLst>
              </a:rPr>
              <a:t>is safe to …</a:t>
            </a:r>
            <a:r>
              <a:rPr lang="en-US" dirty="0"/>
              <a:t/>
            </a:r>
            <a:br>
              <a:rPr lang="en-US" dirty="0"/>
            </a:b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Talk to the driver.</a:t>
            </a:r>
            <a:br>
              <a:rPr lang="en-US" b="1" dirty="0" smtClean="0">
                <a:solidFill>
                  <a:srgbClr val="C00000"/>
                </a:solidFill>
                <a:effectLst>
                  <a:outerShdw blurRad="38100" dist="38100" dir="2700000" algn="tl">
                    <a:srgbClr val="000000">
                      <a:alpha val="43137"/>
                    </a:srgbClr>
                  </a:outerShdw>
                </a:effectLst>
              </a:rPr>
            </a:br>
            <a:r>
              <a:rPr lang="en-US" b="1" dirty="0">
                <a:solidFill>
                  <a:srgbClr val="00B050"/>
                </a:solidFill>
                <a:effectLst>
                  <a:outerShdw blurRad="38100" dist="38100" dir="2700000" algn="tl">
                    <a:srgbClr val="000000">
                      <a:alpha val="43137"/>
                    </a:srgbClr>
                  </a:outerShdw>
                </a:effectLst>
              </a:rPr>
              <a:t>Look both ways.</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 Lean out of the window.</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 Run on the road.</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 Wear a seat belt.</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 Walk straight on the pavement.</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 Look both ways for traffic.</a:t>
            </a:r>
            <a:br>
              <a:rPr lang="en-US" b="1" dirty="0" smtClean="0">
                <a:solidFill>
                  <a:srgbClr val="00B05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Cross the street between parked cars.</a:t>
            </a:r>
            <a:br>
              <a:rPr lang="en-US" b="1" dirty="0">
                <a:solidFill>
                  <a:srgbClr val="C0000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 Look for zebra crossing or a traffic light.</a:t>
            </a:r>
            <a:br>
              <a:rPr lang="en-US" b="1" dirty="0" smtClean="0">
                <a:solidFill>
                  <a:srgbClr val="00B050"/>
                </a:solidFill>
                <a:effectLst>
                  <a:outerShdw blurRad="38100" dist="38100" dir="2700000" algn="tl">
                    <a:srgbClr val="000000">
                      <a:alpha val="43137"/>
                    </a:srgbClr>
                  </a:outerShdw>
                </a:effectLst>
              </a:rPr>
            </a:br>
            <a:endParaRPr lang="ru-RU"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810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556792"/>
            <a:ext cx="2597274" cy="229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63688" y="4082105"/>
            <a:ext cx="5670376" cy="369332"/>
          </a:xfrm>
          <a:prstGeom prst="rect">
            <a:avLst/>
          </a:prstGeom>
        </p:spPr>
        <p:txBody>
          <a:bodyPr wrap="square">
            <a:spAutoFit/>
          </a:bodyPr>
          <a:lstStyle/>
          <a:p>
            <a:r>
              <a:rPr lang="en-US" dirty="0">
                <a:hlinkClick r:id="rId3"/>
              </a:rPr>
              <a:t>https://resh.edu.ru/subject/lesson/6716/main/231711/</a:t>
            </a:r>
            <a:endParaRPr lang="ru-RU" dirty="0"/>
          </a:p>
        </p:txBody>
      </p:sp>
    </p:spTree>
    <p:extLst>
      <p:ext uri="{BB962C8B-B14F-4D97-AF65-F5344CB8AC3E}">
        <p14:creationId xmlns:p14="http://schemas.microsoft.com/office/powerpoint/2010/main" val="3578679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066" y="6165304"/>
            <a:ext cx="8229600" cy="576064"/>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600" b="1" dirty="0">
                <a:effectLst>
                  <a:outerShdw blurRad="38100" dist="38100" dir="2700000" algn="tl">
                    <a:srgbClr val="000000">
                      <a:alpha val="43137"/>
                    </a:srgbClr>
                  </a:outerShdw>
                </a:effectLst>
              </a:rPr>
              <a:t>What can you see in the pictures?</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r>
              <a:rPr lang="en-US" sz="3600" dirty="0" smtClean="0"/>
              <a:t/>
            </a:r>
            <a:br>
              <a:rPr lang="en-US" sz="3600" dirty="0" smtClean="0"/>
            </a:br>
            <a:endParaRPr lang="ru-RU" sz="3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76" y="902296"/>
            <a:ext cx="2208743" cy="147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82" y="862851"/>
            <a:ext cx="2148358" cy="14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184" y="946041"/>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905" y="2828881"/>
            <a:ext cx="2017483" cy="134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3682" y="2750219"/>
            <a:ext cx="2135476" cy="142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7183" y="2785091"/>
            <a:ext cx="2143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005" y="4293096"/>
            <a:ext cx="2116547" cy="14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016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61" y="651984"/>
            <a:ext cx="2454373" cy="163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391" y="188640"/>
            <a:ext cx="2450912" cy="162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137" y="235148"/>
            <a:ext cx="2372960" cy="158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72100"/>
            <a:ext cx="2379314" cy="158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2018" y="2272433"/>
            <a:ext cx="2483931" cy="16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4190" y="2229357"/>
            <a:ext cx="2379313" cy="158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696" y="4685047"/>
            <a:ext cx="2407821" cy="159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2348880"/>
            <a:ext cx="1872208" cy="523220"/>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Bike lane</a:t>
            </a:r>
            <a:endParaRPr lang="ru-RU" sz="2800" b="1" dirty="0">
              <a:effectLst>
                <a:outerShdw blurRad="38100" dist="38100" dir="2700000" algn="tl">
                  <a:srgbClr val="000000">
                    <a:alpha val="43137"/>
                  </a:srgbClr>
                </a:outerShdw>
              </a:effectLst>
            </a:endParaRPr>
          </a:p>
        </p:txBody>
      </p:sp>
      <p:sp>
        <p:nvSpPr>
          <p:cNvPr id="5" name="Прямоугольник 4"/>
          <p:cNvSpPr/>
          <p:nvPr/>
        </p:nvSpPr>
        <p:spPr>
          <a:xfrm>
            <a:off x="3275856" y="1648305"/>
            <a:ext cx="1935982" cy="584775"/>
          </a:xfrm>
          <a:prstGeom prst="rect">
            <a:avLst/>
          </a:prstGeom>
        </p:spPr>
        <p:txBody>
          <a:bodyPr wrap="square">
            <a:spAutoFit/>
          </a:bodyPr>
          <a:lstStyle/>
          <a:p>
            <a:pPr algn="ctr"/>
            <a:r>
              <a:rPr lang="en-US" sz="3200" b="1" dirty="0" err="1">
                <a:effectLst>
                  <a:outerShdw blurRad="38100" dist="38100" dir="2700000" algn="tl">
                    <a:srgbClr val="000000">
                      <a:alpha val="43137"/>
                    </a:srgbClr>
                  </a:outerShdw>
                </a:effectLst>
              </a:rPr>
              <a:t>kerb</a:t>
            </a:r>
            <a:endParaRPr lang="ru-RU" sz="3200" b="1" dirty="0">
              <a:effectLst>
                <a:outerShdw blurRad="38100" dist="38100" dir="2700000" algn="tl">
                  <a:srgbClr val="000000">
                    <a:alpha val="43137"/>
                  </a:srgbClr>
                </a:outerShdw>
              </a:effectLst>
            </a:endParaRPr>
          </a:p>
        </p:txBody>
      </p:sp>
      <p:sp>
        <p:nvSpPr>
          <p:cNvPr id="6" name="Прямоугольник 5"/>
          <p:cNvSpPr/>
          <p:nvPr/>
        </p:nvSpPr>
        <p:spPr>
          <a:xfrm>
            <a:off x="6081492" y="1702548"/>
            <a:ext cx="2088231" cy="584775"/>
          </a:xfrm>
          <a:prstGeom prst="rect">
            <a:avLst/>
          </a:prstGeom>
        </p:spPr>
        <p:txBody>
          <a:bodyPr wrap="square">
            <a:spAutoFit/>
          </a:bodyPr>
          <a:lstStyle/>
          <a:p>
            <a:r>
              <a:rPr lang="en-US" sz="3200" b="1" dirty="0">
                <a:effectLst>
                  <a:outerShdw blurRad="38100" dist="38100" dir="2700000" algn="tl">
                    <a:srgbClr val="000000">
                      <a:alpha val="43137"/>
                    </a:srgbClr>
                  </a:outerShdw>
                </a:effectLst>
              </a:rPr>
              <a:t>pavement</a:t>
            </a:r>
            <a:endParaRPr lang="ru-RU" sz="3200" b="1" dirty="0">
              <a:effectLst>
                <a:outerShdw blurRad="38100" dist="38100" dir="2700000" algn="tl">
                  <a:srgbClr val="000000">
                    <a:alpha val="43137"/>
                  </a:srgbClr>
                </a:outerShdw>
              </a:effectLst>
            </a:endParaRPr>
          </a:p>
        </p:txBody>
      </p:sp>
      <p:sp>
        <p:nvSpPr>
          <p:cNvPr id="7" name="Прямоугольник 6"/>
          <p:cNvSpPr/>
          <p:nvPr/>
        </p:nvSpPr>
        <p:spPr>
          <a:xfrm>
            <a:off x="278565" y="4576772"/>
            <a:ext cx="2573910"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zebra crossing</a:t>
            </a:r>
            <a:endParaRPr lang="ru-RU" sz="3200" b="1" dirty="0">
              <a:effectLst>
                <a:outerShdw blurRad="38100" dist="38100" dir="2700000" algn="tl">
                  <a:srgbClr val="000000">
                    <a:alpha val="43137"/>
                  </a:srgbClr>
                </a:outerShdw>
              </a:effectLst>
            </a:endParaRPr>
          </a:p>
        </p:txBody>
      </p:sp>
      <p:sp>
        <p:nvSpPr>
          <p:cNvPr id="8" name="Прямоугольник 7"/>
          <p:cNvSpPr/>
          <p:nvPr/>
        </p:nvSpPr>
        <p:spPr>
          <a:xfrm>
            <a:off x="3172536" y="3872652"/>
            <a:ext cx="2214220" cy="584775"/>
          </a:xfrm>
          <a:prstGeom prst="rect">
            <a:avLst/>
          </a:prstGeom>
        </p:spPr>
        <p:txBody>
          <a:bodyPr wrap="square">
            <a:spAutoFit/>
          </a:bodyPr>
          <a:lstStyle/>
          <a:p>
            <a:r>
              <a:rPr lang="en-US" sz="3200" b="1" dirty="0">
                <a:effectLst>
                  <a:outerShdw blurRad="38100" dist="38100" dir="2700000" algn="tl">
                    <a:srgbClr val="000000">
                      <a:alpha val="43137"/>
                    </a:srgbClr>
                  </a:outerShdw>
                </a:effectLst>
              </a:rPr>
              <a:t>traffic sign</a:t>
            </a:r>
            <a:endParaRPr lang="ru-RU" sz="3200" b="1" dirty="0">
              <a:effectLst>
                <a:outerShdw blurRad="38100" dist="38100" dir="2700000" algn="tl">
                  <a:srgbClr val="000000">
                    <a:alpha val="43137"/>
                  </a:srgbClr>
                </a:outerShdw>
              </a:effectLst>
            </a:endParaRPr>
          </a:p>
        </p:txBody>
      </p:sp>
      <p:sp>
        <p:nvSpPr>
          <p:cNvPr id="9" name="Прямоугольник 8"/>
          <p:cNvSpPr/>
          <p:nvPr/>
        </p:nvSpPr>
        <p:spPr>
          <a:xfrm>
            <a:off x="6117880" y="3952488"/>
            <a:ext cx="2007473"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pedestrian</a:t>
            </a:r>
            <a:endParaRPr lang="ru-RU" sz="3200" b="1" dirty="0">
              <a:effectLst>
                <a:outerShdw blurRad="38100" dist="38100" dir="2700000" algn="tl">
                  <a:srgbClr val="000000">
                    <a:alpha val="43137"/>
                  </a:srgbClr>
                </a:outerShdw>
              </a:effectLst>
            </a:endParaRPr>
          </a:p>
        </p:txBody>
      </p:sp>
      <p:sp>
        <p:nvSpPr>
          <p:cNvPr id="11" name="Прямоугольник 10"/>
          <p:cNvSpPr/>
          <p:nvPr/>
        </p:nvSpPr>
        <p:spPr>
          <a:xfrm>
            <a:off x="5875575" y="6256255"/>
            <a:ext cx="2453942"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parking zone </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0559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51423" y="5805264"/>
            <a:ext cx="7417865" cy="707886"/>
          </a:xfrm>
          <a:prstGeom prst="rect">
            <a:avLst/>
          </a:prstGeom>
        </p:spPr>
        <p:txBody>
          <a:bodyPr wrap="none">
            <a:spAutoFit/>
          </a:bodyPr>
          <a:lstStyle/>
          <a:p>
            <a:r>
              <a:rPr lang="en-US" sz="4000" b="1" dirty="0">
                <a:solidFill>
                  <a:srgbClr val="FF0000"/>
                </a:solidFill>
                <a:effectLst>
                  <a:outerShdw blurRad="38100" dist="38100" dir="2700000" algn="tl">
                    <a:srgbClr val="000000">
                      <a:alpha val="43137"/>
                    </a:srgbClr>
                  </a:outerShdw>
                </a:effectLst>
              </a:rPr>
              <a:t>What </a:t>
            </a:r>
            <a:r>
              <a:rPr lang="en-US" sz="4000" b="1" dirty="0" smtClean="0">
                <a:solidFill>
                  <a:srgbClr val="FF0000"/>
                </a:solidFill>
                <a:effectLst>
                  <a:outerShdw blurRad="38100" dist="38100" dir="2700000" algn="tl">
                    <a:srgbClr val="000000">
                      <a:alpha val="43137"/>
                    </a:srgbClr>
                  </a:outerShdw>
                </a:effectLst>
              </a:rPr>
              <a:t>do these traffic signs mean?</a:t>
            </a:r>
            <a:endParaRPr lang="ru-RU" sz="4000" b="1" dirty="0">
              <a:solidFill>
                <a:srgbClr val="FF0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48" y="404663"/>
            <a:ext cx="2222328" cy="22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36007" y="692696"/>
            <a:ext cx="373820" cy="369332"/>
          </a:xfrm>
          <a:prstGeom prst="rect">
            <a:avLst/>
          </a:prstGeom>
        </p:spPr>
        <p:txBody>
          <a:bodyPr wrap="none">
            <a:spAutoFit/>
          </a:bodyPr>
          <a:lstStyle/>
          <a:p>
            <a:r>
              <a:rPr lang="en-US" b="1" dirty="0" smtClean="0">
                <a:solidFill>
                  <a:srgbClr val="FF0000"/>
                </a:solidFill>
                <a:effectLst>
                  <a:outerShdw blurRad="38100" dist="38100" dir="2700000" algn="tl">
                    <a:srgbClr val="000000">
                      <a:alpha val="43137"/>
                    </a:srgbClr>
                  </a:outerShdw>
                </a:effectLst>
              </a:rPr>
              <a:t>1)</a:t>
            </a:r>
            <a:endParaRPr lang="ru-RU" dirty="0"/>
          </a:p>
        </p:txBody>
      </p:sp>
      <p:sp>
        <p:nvSpPr>
          <p:cNvPr id="5" name="Прямоугольник 4"/>
          <p:cNvSpPr/>
          <p:nvPr/>
        </p:nvSpPr>
        <p:spPr>
          <a:xfrm>
            <a:off x="3113517" y="770427"/>
            <a:ext cx="372218" cy="369332"/>
          </a:xfrm>
          <a:prstGeom prst="rect">
            <a:avLst/>
          </a:prstGeom>
        </p:spPr>
        <p:txBody>
          <a:bodyPr wrap="none">
            <a:spAutoFit/>
          </a:bodyPr>
          <a:lstStyle/>
          <a:p>
            <a:r>
              <a:rPr lang="en-US" b="1" dirty="0" smtClean="0">
                <a:solidFill>
                  <a:srgbClr val="C00000"/>
                </a:solidFill>
                <a:effectLst>
                  <a:outerShdw blurRad="38100" dist="38100" dir="2700000" algn="tl">
                    <a:srgbClr val="000000">
                      <a:alpha val="43137"/>
                    </a:srgbClr>
                  </a:outerShdw>
                </a:effectLst>
              </a:rPr>
              <a:t>2)</a:t>
            </a:r>
            <a:endParaRPr lang="ru-RU" b="1" dirty="0">
              <a:solidFill>
                <a:srgbClr val="C00000"/>
              </a:solidFill>
              <a:effectLst>
                <a:outerShdw blurRad="38100" dist="38100" dir="2700000" algn="tl">
                  <a:srgbClr val="000000">
                    <a:alpha val="43137"/>
                  </a:srgbClr>
                </a:outerShdw>
              </a:effectLst>
            </a:endParaRPr>
          </a:p>
        </p:txBody>
      </p:sp>
      <p:sp>
        <p:nvSpPr>
          <p:cNvPr id="6" name="Прямоугольник 5"/>
          <p:cNvSpPr/>
          <p:nvPr/>
        </p:nvSpPr>
        <p:spPr>
          <a:xfrm>
            <a:off x="5796136" y="857121"/>
            <a:ext cx="372218" cy="369332"/>
          </a:xfrm>
          <a:prstGeom prst="rect">
            <a:avLst/>
          </a:prstGeom>
        </p:spPr>
        <p:txBody>
          <a:bodyPr wrap="none">
            <a:spAutoFit/>
          </a:bodyPr>
          <a:lstStyle/>
          <a:p>
            <a:r>
              <a:rPr lang="en-US" b="1" dirty="0" smtClean="0">
                <a:solidFill>
                  <a:srgbClr val="C00000"/>
                </a:solidFill>
                <a:effectLst>
                  <a:outerShdw blurRad="38100" dist="38100" dir="2700000" algn="tl">
                    <a:srgbClr val="000000">
                      <a:alpha val="43137"/>
                    </a:srgbClr>
                  </a:outerShdw>
                </a:effectLst>
              </a:rPr>
              <a:t>3)</a:t>
            </a:r>
            <a:endParaRPr lang="ru-RU" b="1" dirty="0">
              <a:solidFill>
                <a:srgbClr val="C00000"/>
              </a:solidFill>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844" y="754288"/>
            <a:ext cx="2357595" cy="176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2547788"/>
            <a:ext cx="373820" cy="369332"/>
          </a:xfrm>
          <a:prstGeom prst="rect">
            <a:avLst/>
          </a:prstGeom>
        </p:spPr>
        <p:txBody>
          <a:bodyPr wrap="none">
            <a:spAutoFit/>
          </a:bodyPr>
          <a:lstStyle/>
          <a:p>
            <a:r>
              <a:rPr lang="en-US" b="1" dirty="0" smtClean="0">
                <a:solidFill>
                  <a:srgbClr val="C00000"/>
                </a:solidFill>
                <a:effectLst>
                  <a:outerShdw blurRad="38100" dist="38100" dir="2700000" algn="tl">
                    <a:srgbClr val="000000">
                      <a:alpha val="43137"/>
                    </a:srgbClr>
                  </a:outerShdw>
                </a:effectLst>
              </a:rPr>
              <a:t>4)</a:t>
            </a:r>
            <a:endParaRPr lang="ru-RU" b="1" dirty="0">
              <a:solidFill>
                <a:srgbClr val="C00000"/>
              </a:solidFill>
              <a:effectLst>
                <a:outerShdw blurRad="38100" dist="38100" dir="2700000" algn="tl">
                  <a:srgbClr val="000000">
                    <a:alpha val="43137"/>
                  </a:srgbClr>
                </a:outerShdw>
              </a:effectLst>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5418" y="2636912"/>
            <a:ext cx="1773951" cy="177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148064" y="2636912"/>
            <a:ext cx="373820" cy="369332"/>
          </a:xfrm>
          <a:prstGeom prst="rect">
            <a:avLst/>
          </a:prstGeom>
        </p:spPr>
        <p:txBody>
          <a:bodyPr wrap="none">
            <a:spAutoFit/>
          </a:bodyPr>
          <a:lstStyle/>
          <a:p>
            <a:r>
              <a:rPr lang="en-US" b="1" dirty="0" smtClean="0">
                <a:solidFill>
                  <a:srgbClr val="C00000"/>
                </a:solidFill>
                <a:effectLst>
                  <a:outerShdw blurRad="38100" dist="38100" dir="2700000" algn="tl">
                    <a:srgbClr val="000000">
                      <a:alpha val="43137"/>
                    </a:srgbClr>
                  </a:outerShdw>
                </a:effectLst>
              </a:rPr>
              <a:t>5)</a:t>
            </a:r>
            <a:endParaRPr lang="ru-RU" b="1" dirty="0">
              <a:solidFill>
                <a:srgbClr val="C00000"/>
              </a:solidFill>
              <a:effectLst>
                <a:outerShdw blurRad="38100" dist="38100" dir="2700000" algn="tl">
                  <a:srgbClr val="000000">
                    <a:alpha val="43137"/>
                  </a:srgbClr>
                </a:outerShdw>
              </a:effectLst>
            </a:endParaRPr>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846" y="2559485"/>
            <a:ext cx="1834536" cy="183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4739" y="771460"/>
            <a:ext cx="1647626"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767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96752"/>
            <a:ext cx="8229600" cy="3024336"/>
          </a:xfrm>
        </p:spPr>
        <p:txBody>
          <a:bodyPr>
            <a:noAutofit/>
          </a:bodyPr>
          <a:lstStyle/>
          <a:p>
            <a:r>
              <a:rPr lang="en-US" sz="3600" b="1" dirty="0" smtClean="0">
                <a:solidFill>
                  <a:schemeClr val="tx2"/>
                </a:solidFill>
                <a:effectLst>
                  <a:outerShdw blurRad="38100" dist="38100" dir="2700000" algn="tl">
                    <a:srgbClr val="000000">
                      <a:alpha val="43137"/>
                    </a:srgbClr>
                  </a:outerShdw>
                </a:effectLst>
              </a:rPr>
              <a:t>1) You can’t park here!</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2) </a:t>
            </a:r>
            <a:r>
              <a:rPr lang="en-US" sz="3600" b="1" dirty="0">
                <a:solidFill>
                  <a:schemeClr val="tx2"/>
                </a:solidFill>
                <a:effectLst>
                  <a:outerShdw blurRad="38100" dist="38100" dir="2700000" algn="tl">
                    <a:srgbClr val="000000">
                      <a:alpha val="43137"/>
                    </a:srgbClr>
                  </a:outerShdw>
                </a:effectLst>
              </a:rPr>
              <a:t>You  can turn right!</a:t>
            </a:r>
            <a:r>
              <a:rPr lang="en-US" sz="3600" b="1" dirty="0" smtClean="0">
                <a:solidFill>
                  <a:schemeClr val="tx2"/>
                </a:solidFill>
                <a:effectLst>
                  <a:outerShdw blurRad="38100" dist="38100" dir="2700000" algn="tl">
                    <a:srgbClr val="000000">
                      <a:alpha val="43137"/>
                    </a:srgbClr>
                  </a:outerShdw>
                </a:effectLst>
              </a:rPr>
              <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3) You can cross the road here!</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4) You can’t ride a bike here!</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5</a:t>
            </a:r>
            <a:r>
              <a:rPr lang="en-US" sz="3600" b="1" dirty="0">
                <a:solidFill>
                  <a:schemeClr val="tx2"/>
                </a:solidFill>
                <a:effectLst>
                  <a:outerShdw blurRad="38100" dist="38100" dir="2700000" algn="tl">
                    <a:srgbClr val="000000">
                      <a:alpha val="43137"/>
                    </a:srgbClr>
                  </a:outerShdw>
                </a:effectLst>
              </a:rPr>
              <a:t>) You can turn </a:t>
            </a:r>
            <a:r>
              <a:rPr lang="en-US" sz="3600" b="1" dirty="0" smtClean="0">
                <a:solidFill>
                  <a:schemeClr val="tx2"/>
                </a:solidFill>
                <a:effectLst>
                  <a:outerShdw blurRad="38100" dist="38100" dir="2700000" algn="tl">
                    <a:srgbClr val="000000">
                      <a:alpha val="43137"/>
                    </a:srgbClr>
                  </a:outerShdw>
                </a:effectLst>
              </a:rPr>
              <a:t>left!</a:t>
            </a:r>
            <a:endParaRPr lang="ru-RU" sz="3600" b="1" dirty="0">
              <a:solidFill>
                <a:schemeClr val="tx2"/>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760" y="4653136"/>
            <a:ext cx="2835792" cy="188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365104"/>
            <a:ext cx="3074856" cy="20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415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056301549"/>
              </p:ext>
            </p:extLst>
          </p:nvPr>
        </p:nvGraphicFramePr>
        <p:xfrm>
          <a:off x="1115616" y="1125840"/>
          <a:ext cx="7200800" cy="3383280"/>
        </p:xfrm>
        <a:graphic>
          <a:graphicData uri="http://schemas.openxmlformats.org/drawingml/2006/table">
            <a:tbl>
              <a:tblPr firstRow="1" bandRow="1">
                <a:tableStyleId>{5940675A-B579-460E-94D1-54222C63F5DA}</a:tableStyleId>
              </a:tblPr>
              <a:tblGrid>
                <a:gridCol w="3600400"/>
                <a:gridCol w="3600400"/>
              </a:tblGrid>
              <a:tr h="840093">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Run onto</a:t>
                      </a:r>
                      <a:endParaRPr lang="ru-RU" sz="3200" b="1" dirty="0">
                        <a:effectLst>
                          <a:outerShdw blurRad="38100" dist="38100" dir="2700000" algn="tl">
                            <a:srgbClr val="000000">
                              <a:alpha val="43137"/>
                            </a:srgbClr>
                          </a:outerShdw>
                        </a:effectLst>
                      </a:endParaRPr>
                    </a:p>
                  </a:txBody>
                  <a:tcPr/>
                </a:tc>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the others on the bus.</a:t>
                      </a:r>
                      <a:endParaRPr lang="ru-RU" sz="3200" b="1" dirty="0">
                        <a:effectLst>
                          <a:outerShdw blurRad="38100" dist="38100" dir="2700000" algn="tl">
                            <a:srgbClr val="000000">
                              <a:alpha val="43137"/>
                            </a:srgbClr>
                          </a:outerShdw>
                        </a:effectLst>
                      </a:endParaRPr>
                    </a:p>
                  </a:txBody>
                  <a:tcPr/>
                </a:tc>
              </a:tr>
              <a:tr h="456051">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Don’t push</a:t>
                      </a:r>
                      <a:endParaRPr lang="ru-RU" sz="3200" b="1" dirty="0">
                        <a:effectLst>
                          <a:outerShdw blurRad="38100" dist="38100" dir="2700000" algn="tl">
                            <a:srgbClr val="000000">
                              <a:alpha val="43137"/>
                            </a:srgbClr>
                          </a:outerShdw>
                        </a:effectLst>
                      </a:endParaRPr>
                    </a:p>
                  </a:txBody>
                  <a:tcPr/>
                </a:tc>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the road.</a:t>
                      </a:r>
                      <a:endParaRPr lang="ru-RU" sz="3200" b="1" dirty="0">
                        <a:effectLst>
                          <a:outerShdw blurRad="38100" dist="38100" dir="2700000" algn="tl">
                            <a:srgbClr val="000000">
                              <a:alpha val="43137"/>
                            </a:srgbClr>
                          </a:outerShdw>
                        </a:effectLst>
                      </a:endParaRPr>
                    </a:p>
                  </a:txBody>
                  <a:tcPr/>
                </a:tc>
              </a:tr>
              <a:tr h="456051">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Don’t talk</a:t>
                      </a:r>
                      <a:endParaRPr lang="ru-RU" sz="3200" b="1" dirty="0">
                        <a:effectLst>
                          <a:outerShdw blurRad="38100" dist="38100" dir="2700000" algn="tl">
                            <a:srgbClr val="000000">
                              <a:alpha val="43137"/>
                            </a:srgbClr>
                          </a:outerShdw>
                        </a:effectLst>
                      </a:endParaRPr>
                    </a:p>
                  </a:txBody>
                  <a:tcPr/>
                </a:tc>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both ways.</a:t>
                      </a:r>
                      <a:endParaRPr lang="ru-RU" sz="3200" b="1" dirty="0">
                        <a:effectLst>
                          <a:outerShdw blurRad="38100" dist="38100" dir="2700000" algn="tl">
                            <a:srgbClr val="000000">
                              <a:alpha val="43137"/>
                            </a:srgbClr>
                          </a:outerShdw>
                        </a:effectLst>
                      </a:endParaRPr>
                    </a:p>
                  </a:txBody>
                  <a:tcPr/>
                </a:tc>
              </a:tr>
              <a:tr h="456051">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Always wear</a:t>
                      </a:r>
                      <a:endParaRPr lang="ru-RU" sz="3200" b="1" dirty="0">
                        <a:effectLst>
                          <a:outerShdw blurRad="38100" dist="38100" dir="2700000" algn="tl">
                            <a:srgbClr val="000000">
                              <a:alpha val="43137"/>
                            </a:srgbClr>
                          </a:outerShdw>
                        </a:effectLst>
                      </a:endParaRPr>
                    </a:p>
                  </a:txBody>
                  <a:tcPr/>
                </a:tc>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a seat belt.</a:t>
                      </a:r>
                      <a:endParaRPr lang="ru-RU" sz="3200" b="1" dirty="0">
                        <a:effectLst>
                          <a:outerShdw blurRad="38100" dist="38100" dir="2700000" algn="tl">
                            <a:srgbClr val="000000">
                              <a:alpha val="43137"/>
                            </a:srgbClr>
                          </a:outerShdw>
                        </a:effectLst>
                      </a:endParaRPr>
                    </a:p>
                  </a:txBody>
                  <a:tcPr/>
                </a:tc>
              </a:tr>
              <a:tr h="456051">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Look</a:t>
                      </a:r>
                      <a:endParaRPr lang="ru-RU" sz="3200" b="1" dirty="0">
                        <a:effectLst>
                          <a:outerShdw blurRad="38100" dist="38100" dir="2700000" algn="tl">
                            <a:srgbClr val="000000">
                              <a:alpha val="43137"/>
                            </a:srgbClr>
                          </a:outerShdw>
                        </a:effectLst>
                      </a:endParaRPr>
                    </a:p>
                  </a:txBody>
                  <a:tcPr/>
                </a:tc>
                <a:tc>
                  <a:txBody>
                    <a:bodyPr/>
                    <a:lstStyle/>
                    <a:p>
                      <a:pPr algn="ctr"/>
                      <a:r>
                        <a:rPr lang="en-US" sz="3200" b="1" i="0" kern="1200" dirty="0" smtClean="0">
                          <a:solidFill>
                            <a:schemeClr val="tx1"/>
                          </a:solidFill>
                          <a:effectLst>
                            <a:outerShdw blurRad="38100" dist="38100" dir="2700000" algn="tl">
                              <a:srgbClr val="000000">
                                <a:alpha val="43137"/>
                              </a:srgbClr>
                            </a:outerShdw>
                          </a:effectLst>
                          <a:latin typeface="+mn-lt"/>
                          <a:ea typeface="+mn-ea"/>
                          <a:cs typeface="+mn-cs"/>
                        </a:rPr>
                        <a:t>to the driver.</a:t>
                      </a:r>
                      <a:endParaRPr lang="ru-RU" sz="3200" b="1" dirty="0">
                        <a:effectLst>
                          <a:outerShdw blurRad="38100" dist="38100" dir="2700000" algn="tl">
                            <a:srgbClr val="000000">
                              <a:alpha val="43137"/>
                            </a:srgbClr>
                          </a:outerShdw>
                        </a:effectLst>
                      </a:endParaRPr>
                    </a:p>
                  </a:txBody>
                  <a:tcPr/>
                </a:tc>
              </a:tr>
            </a:tbl>
          </a:graphicData>
        </a:graphic>
      </p:graphicFrame>
      <p:sp>
        <p:nvSpPr>
          <p:cNvPr id="6" name="Прямоугольник 5"/>
          <p:cNvSpPr/>
          <p:nvPr/>
        </p:nvSpPr>
        <p:spPr>
          <a:xfrm>
            <a:off x="1475656" y="116632"/>
            <a:ext cx="7272808" cy="923330"/>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Match the words to </a:t>
            </a:r>
            <a:r>
              <a:rPr lang="en-US" sz="3600" b="1" dirty="0" smtClean="0">
                <a:effectLst>
                  <a:outerShdw blurRad="38100" dist="38100" dir="2700000" algn="tl">
                    <a:srgbClr val="000000">
                      <a:alpha val="43137"/>
                    </a:srgbClr>
                  </a:outerShdw>
                </a:effectLst>
              </a:rPr>
              <a:t>make phrases:</a:t>
            </a:r>
            <a:endParaRPr lang="en-US" sz="36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734623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179275632"/>
              </p:ext>
            </p:extLst>
          </p:nvPr>
        </p:nvGraphicFramePr>
        <p:xfrm>
          <a:off x="1547664" y="476672"/>
          <a:ext cx="6696744" cy="3753102"/>
        </p:xfrm>
        <a:graphic>
          <a:graphicData uri="http://schemas.openxmlformats.org/drawingml/2006/table">
            <a:tbl>
              <a:tblPr firstRow="1" bandRow="1">
                <a:tableStyleId>{5940675A-B579-460E-94D1-54222C63F5DA}</a:tableStyleId>
              </a:tblPr>
              <a:tblGrid>
                <a:gridCol w="3348372"/>
                <a:gridCol w="3348372"/>
              </a:tblGrid>
              <a:tr h="651218">
                <a:tc>
                  <a:txBody>
                    <a:bodyPr/>
                    <a:lstStyle/>
                    <a:p>
                      <a:pPr algn="ct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Run onto</a:t>
                      </a:r>
                      <a:endParaRPr lang="ru-RU" sz="2000" b="1"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the road.</a:t>
                      </a:r>
                      <a:endParaRPr lang="ru-RU" sz="2000" b="1" dirty="0" smtClean="0">
                        <a:effectLst>
                          <a:outerShdw blurRad="38100" dist="38100" dir="2700000" algn="tl">
                            <a:srgbClr val="000000">
                              <a:alpha val="43137"/>
                            </a:srgbClr>
                          </a:outerShdw>
                        </a:effectLst>
                      </a:endParaRPr>
                    </a:p>
                    <a:p>
                      <a:pPr algn="ctr"/>
                      <a:endParaRPr lang="ru-RU" sz="2000" b="1" dirty="0">
                        <a:effectLst>
                          <a:outerShdw blurRad="38100" dist="38100" dir="2700000" algn="tl">
                            <a:srgbClr val="000000">
                              <a:alpha val="43137"/>
                            </a:srgbClr>
                          </a:outerShdw>
                        </a:effectLst>
                      </a:endParaRPr>
                    </a:p>
                  </a:txBody>
                  <a:tcPr anchor="ctr"/>
                </a:tc>
              </a:tr>
              <a:tr h="948942">
                <a:tc>
                  <a:txBody>
                    <a:bodyPr/>
                    <a:lstStyle/>
                    <a:p>
                      <a:pPr algn="ct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Don’t push</a:t>
                      </a:r>
                      <a:endParaRPr lang="ru-RU" sz="2000" b="1"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the others on the bus.</a:t>
                      </a:r>
                      <a:endParaRPr lang="ru-RU" sz="2000" b="1" dirty="0" smtClean="0">
                        <a:effectLst>
                          <a:outerShdw blurRad="38100" dist="38100" dir="2700000" algn="tl">
                            <a:srgbClr val="000000">
                              <a:alpha val="43137"/>
                            </a:srgbClr>
                          </a:outerShdw>
                        </a:effectLst>
                      </a:endParaRPr>
                    </a:p>
                    <a:p>
                      <a:pPr algn="ctr"/>
                      <a:endParaRPr lang="ru-RU" sz="2000" b="1" dirty="0">
                        <a:effectLst>
                          <a:outerShdw blurRad="38100" dist="38100" dir="2700000" algn="tl">
                            <a:srgbClr val="000000">
                              <a:alpha val="43137"/>
                            </a:srgbClr>
                          </a:outerShdw>
                        </a:effectLst>
                      </a:endParaRPr>
                    </a:p>
                  </a:txBody>
                  <a:tcPr anchor="ctr"/>
                </a:tc>
              </a:tr>
              <a:tr h="651218">
                <a:tc>
                  <a:txBody>
                    <a:bodyPr/>
                    <a:lstStyle/>
                    <a:p>
                      <a:pPr algn="ct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Don’t talk</a:t>
                      </a:r>
                      <a:endParaRPr lang="ru-RU" sz="2000" b="1"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to the driver.</a:t>
                      </a:r>
                      <a:endParaRPr lang="ru-RU" sz="2000" b="1" dirty="0" smtClean="0">
                        <a:effectLst>
                          <a:outerShdw blurRad="38100" dist="38100" dir="2700000" algn="tl">
                            <a:srgbClr val="000000">
                              <a:alpha val="43137"/>
                            </a:srgbClr>
                          </a:outerShdw>
                        </a:effectLst>
                      </a:endParaRPr>
                    </a:p>
                    <a:p>
                      <a:pPr algn="ctr"/>
                      <a:endParaRPr lang="ru-RU" sz="2000" b="1" dirty="0">
                        <a:effectLst>
                          <a:outerShdw blurRad="38100" dist="38100" dir="2700000" algn="tl">
                            <a:srgbClr val="000000">
                              <a:alpha val="43137"/>
                            </a:srgbClr>
                          </a:outerShdw>
                        </a:effectLst>
                      </a:endParaRPr>
                    </a:p>
                  </a:txBody>
                  <a:tcPr anchor="ctr"/>
                </a:tc>
              </a:tr>
              <a:tr h="651218">
                <a:tc>
                  <a:txBody>
                    <a:bodyPr/>
                    <a:lstStyle/>
                    <a:p>
                      <a:pPr algn="ct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Always wear</a:t>
                      </a:r>
                      <a:endParaRPr lang="ru-RU" sz="2000" b="1"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a seat belt.</a:t>
                      </a:r>
                      <a:endParaRPr lang="ru-RU" sz="2000" b="1" dirty="0" smtClean="0">
                        <a:effectLst>
                          <a:outerShdw blurRad="38100" dist="38100" dir="2700000" algn="tl">
                            <a:srgbClr val="000000">
                              <a:alpha val="43137"/>
                            </a:srgbClr>
                          </a:outerShdw>
                        </a:effectLst>
                      </a:endParaRPr>
                    </a:p>
                    <a:p>
                      <a:pPr algn="ctr"/>
                      <a:endParaRPr lang="ru-RU" sz="2000" b="1" dirty="0">
                        <a:effectLst>
                          <a:outerShdw blurRad="38100" dist="38100" dir="2700000" algn="tl">
                            <a:srgbClr val="000000">
                              <a:alpha val="43137"/>
                            </a:srgbClr>
                          </a:outerShdw>
                        </a:effectLst>
                      </a:endParaRPr>
                    </a:p>
                  </a:txBody>
                  <a:tcPr anchor="ctr"/>
                </a:tc>
              </a:tr>
              <a:tr h="651218">
                <a:tc>
                  <a:txBody>
                    <a:bodyPr/>
                    <a:lstStyle/>
                    <a:p>
                      <a:pPr algn="ct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Look</a:t>
                      </a:r>
                      <a:endParaRPr lang="ru-RU" sz="2000" b="1"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tx1"/>
                          </a:solidFill>
                          <a:effectLst>
                            <a:outerShdw blurRad="38100" dist="38100" dir="2700000" algn="tl">
                              <a:srgbClr val="000000">
                                <a:alpha val="43137"/>
                              </a:srgbClr>
                            </a:outerShdw>
                          </a:effectLst>
                          <a:latin typeface="+mn-lt"/>
                          <a:ea typeface="+mn-ea"/>
                          <a:cs typeface="+mn-cs"/>
                        </a:rPr>
                        <a:t>both ways.</a:t>
                      </a:r>
                      <a:endParaRPr lang="ru-RU" sz="2000" b="1" dirty="0" smtClean="0">
                        <a:effectLst>
                          <a:outerShdw blurRad="38100" dist="38100" dir="2700000" algn="tl">
                            <a:srgbClr val="000000">
                              <a:alpha val="43137"/>
                            </a:srgbClr>
                          </a:outerShdw>
                        </a:effectLst>
                      </a:endParaRPr>
                    </a:p>
                    <a:p>
                      <a:pPr algn="ctr"/>
                      <a:endParaRPr lang="ru-RU" sz="2000" b="1" dirty="0">
                        <a:effectLst>
                          <a:outerShdw blurRad="38100" dist="38100" dir="2700000" algn="tl">
                            <a:srgbClr val="000000">
                              <a:alpha val="43137"/>
                            </a:srgbClr>
                          </a:outerShdw>
                        </a:effectLst>
                      </a:endParaRPr>
                    </a:p>
                  </a:txBody>
                  <a:tcPr anchor="ctr"/>
                </a:tc>
              </a:tr>
            </a:tbl>
          </a:graphicData>
        </a:graphic>
      </p:graphicFrame>
    </p:spTree>
    <p:extLst>
      <p:ext uri="{BB962C8B-B14F-4D97-AF65-F5344CB8AC3E}">
        <p14:creationId xmlns:p14="http://schemas.microsoft.com/office/powerpoint/2010/main" val="3590433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908720"/>
            <a:ext cx="8229600" cy="3744416"/>
          </a:xfrm>
        </p:spPr>
        <p:txBody>
          <a:bodyPr>
            <a:noAutofit/>
          </a:bodyPr>
          <a:lstStyle/>
          <a:p>
            <a:r>
              <a:rPr lang="en-US" sz="3200" dirty="0" smtClean="0"/>
              <a:t/>
            </a:r>
            <a:br>
              <a:rPr lang="en-US" sz="3200" dirty="0" smtClean="0"/>
            </a:br>
            <a:r>
              <a:rPr lang="en-US" sz="3200" dirty="0"/>
              <a:t/>
            </a:r>
            <a:br>
              <a:rPr lang="en-US" sz="3200" dirty="0"/>
            </a:br>
            <a:r>
              <a:rPr lang="en-US" sz="3600" b="1" dirty="0" smtClean="0">
                <a:effectLst>
                  <a:outerShdw blurRad="38100" dist="38100" dir="2700000" algn="tl">
                    <a:srgbClr val="000000">
                      <a:alpha val="43137"/>
                    </a:srgbClr>
                  </a:outerShdw>
                </a:effectLst>
              </a:rPr>
              <a:t>Fill in: by, on, in</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1) … foot</a:t>
            </a:r>
            <a:r>
              <a:rPr lang="ru-RU" sz="3600" b="1" dirty="0">
                <a:effectLst>
                  <a:outerShdw blurRad="38100" dist="38100" dir="2700000" algn="tl">
                    <a:srgbClr val="000000">
                      <a:alpha val="43137"/>
                    </a:srgbClr>
                  </a:outerShdw>
                </a:effectLst>
              </a:rPr>
              <a:t/>
            </a:r>
            <a:br>
              <a:rPr lang="ru-RU" sz="3600" b="1" dirty="0">
                <a:effectLst>
                  <a:outerShdw blurRad="38100" dist="38100" dir="2700000" algn="tl">
                    <a:srgbClr val="000000">
                      <a:alpha val="43137"/>
                    </a:srgbClr>
                  </a:outerShdw>
                </a:effectLst>
              </a:rPr>
            </a:br>
            <a:r>
              <a:rPr lang="ru-RU" sz="3600" b="1" dirty="0" smtClean="0">
                <a:effectLst>
                  <a:outerShdw blurRad="38100" dist="38100" dir="2700000" algn="tl">
                    <a:srgbClr val="000000">
                      <a:alpha val="43137"/>
                    </a:srgbClr>
                  </a:outerShdw>
                </a:effectLst>
              </a:rPr>
              <a:t>2</a:t>
            </a:r>
            <a:r>
              <a:rPr lang="en-US" sz="3600" b="1" dirty="0" smtClean="0">
                <a:effectLst>
                  <a:outerShdw blurRad="38100" dist="38100" dir="2700000" algn="tl">
                    <a:srgbClr val="000000">
                      <a:alpha val="43137"/>
                    </a:srgbClr>
                  </a:outerShdw>
                </a:effectLst>
              </a:rPr>
              <a:t>)</a:t>
            </a:r>
            <a:r>
              <a:rPr lang="ru-RU"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car/bus/train/plane/bike</a:t>
            </a:r>
            <a:r>
              <a:rPr lang="ru-RU" sz="3600" b="1" dirty="0">
                <a:effectLst>
                  <a:outerShdw blurRad="38100" dist="38100" dir="2700000" algn="tl">
                    <a:srgbClr val="000000">
                      <a:alpha val="43137"/>
                    </a:srgbClr>
                  </a:outerShdw>
                </a:effectLst>
              </a:rPr>
              <a:t/>
            </a:r>
            <a:br>
              <a:rPr lang="ru-RU" sz="3600" b="1" dirty="0">
                <a:effectLst>
                  <a:outerShdw blurRad="38100" dist="38100" dir="2700000" algn="tl">
                    <a:srgbClr val="000000">
                      <a:alpha val="43137"/>
                    </a:srgbClr>
                  </a:outerShdw>
                </a:effectLst>
              </a:rPr>
            </a:br>
            <a:r>
              <a:rPr lang="ru-RU" sz="3600" b="1" dirty="0" smtClean="0">
                <a:effectLst>
                  <a:outerShdw blurRad="38100" dist="38100" dir="2700000" algn="tl">
                    <a:srgbClr val="000000">
                      <a:alpha val="43137"/>
                    </a:srgbClr>
                  </a:outerShdw>
                </a:effectLst>
              </a:rPr>
              <a:t>3</a:t>
            </a:r>
            <a:r>
              <a:rPr lang="en-US" sz="3600" b="1" dirty="0" smtClean="0">
                <a:effectLst>
                  <a:outerShdw blurRad="38100" dist="38100" dir="2700000" algn="tl">
                    <a:srgbClr val="000000">
                      <a:alpha val="43137"/>
                    </a:srgbClr>
                  </a:outerShdw>
                </a:effectLst>
              </a:rPr>
              <a:t>)</a:t>
            </a:r>
            <a:r>
              <a:rPr lang="ru-RU"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a </a:t>
            </a:r>
            <a:r>
              <a:rPr lang="en-US" sz="3600" b="1" dirty="0" smtClean="0">
                <a:effectLst>
                  <a:outerShdw blurRad="38100" dist="38100" dir="2700000" algn="tl">
                    <a:srgbClr val="000000">
                      <a:alpha val="43137"/>
                    </a:srgbClr>
                  </a:outerShdw>
                </a:effectLst>
              </a:rPr>
              <a:t>bus</a:t>
            </a:r>
            <a:r>
              <a:rPr lang="ru-RU" sz="3600" b="1" dirty="0">
                <a:effectLst>
                  <a:outerShdw blurRad="38100" dist="38100" dir="2700000" algn="tl">
                    <a:srgbClr val="000000">
                      <a:alpha val="43137"/>
                    </a:srgbClr>
                  </a:outerShdw>
                </a:effectLst>
              </a:rPr>
              <a:t/>
            </a:r>
            <a:br>
              <a:rPr lang="ru-RU" sz="3600" b="1" dirty="0">
                <a:effectLst>
                  <a:outerShdw blurRad="38100" dist="38100" dir="2700000" algn="tl">
                    <a:srgbClr val="000000">
                      <a:alpha val="43137"/>
                    </a:srgbClr>
                  </a:outerShdw>
                </a:effectLst>
              </a:rPr>
            </a:br>
            <a:r>
              <a:rPr lang="ru-RU" sz="3600" b="1" dirty="0" smtClean="0">
                <a:effectLst>
                  <a:outerShdw blurRad="38100" dist="38100" dir="2700000" algn="tl">
                    <a:srgbClr val="000000">
                      <a:alpha val="43137"/>
                    </a:srgbClr>
                  </a:outerShdw>
                </a:effectLst>
              </a:rPr>
              <a:t>4</a:t>
            </a:r>
            <a:r>
              <a:rPr lang="en-US" sz="3600" b="1" dirty="0" smtClean="0">
                <a:effectLst>
                  <a:outerShdw blurRad="38100" dist="38100" dir="2700000" algn="tl">
                    <a:srgbClr val="000000">
                      <a:alpha val="43137"/>
                    </a:srgbClr>
                  </a:outerShdw>
                </a:effectLst>
              </a:rPr>
              <a:t>)</a:t>
            </a:r>
            <a:r>
              <a:rPr lang="ru-RU"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the 8 o’clock </a:t>
            </a:r>
            <a:r>
              <a:rPr lang="en-US" sz="3600" b="1" dirty="0" smtClean="0">
                <a:effectLst>
                  <a:outerShdw blurRad="38100" dist="38100" dir="2700000" algn="tl">
                    <a:srgbClr val="000000">
                      <a:alpha val="43137"/>
                    </a:srgbClr>
                  </a:outerShdw>
                </a:effectLst>
              </a:rPr>
              <a:t>train</a:t>
            </a:r>
            <a:r>
              <a:rPr lang="ru-RU" sz="3600" b="1" dirty="0">
                <a:effectLst>
                  <a:outerShdw blurRad="38100" dist="38100" dir="2700000" algn="tl">
                    <a:srgbClr val="000000">
                      <a:alpha val="43137"/>
                    </a:srgbClr>
                  </a:outerShdw>
                </a:effectLst>
              </a:rPr>
              <a:t/>
            </a:r>
            <a:br>
              <a:rPr lang="ru-RU"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endParaRPr lang="ru-RU" sz="3600" b="1"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89312"/>
            <a:ext cx="3312369" cy="22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296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3888432"/>
          </a:xfrm>
        </p:spPr>
        <p:txBody>
          <a:bodyPr>
            <a:normAutofit/>
          </a:bodyPr>
          <a:lstStyle/>
          <a:p>
            <a:r>
              <a:rPr lang="en-US" sz="3600" b="1" dirty="0" smtClean="0">
                <a:effectLst>
                  <a:outerShdw blurRad="38100" dist="38100" dir="2700000" algn="tl">
                    <a:srgbClr val="000000">
                      <a:alpha val="43137"/>
                    </a:srgbClr>
                  </a:outerShdw>
                </a:effectLst>
              </a:rPr>
              <a:t>1) On foot</a:t>
            </a: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2) By </a:t>
            </a:r>
            <a:r>
              <a:rPr lang="en-US" sz="3600" b="1" dirty="0">
                <a:effectLst>
                  <a:outerShdw blurRad="38100" dist="38100" dir="2700000" algn="tl">
                    <a:srgbClr val="000000">
                      <a:alpha val="43137"/>
                    </a:srgbClr>
                  </a:outerShdw>
                </a:effectLst>
              </a:rPr>
              <a:t>car/bus/train/plane/bike</a:t>
            </a:r>
            <a:br>
              <a:rPr lang="en-US" sz="3600" b="1" dirty="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3) On </a:t>
            </a:r>
            <a:r>
              <a:rPr lang="en-US" sz="3600" b="1" dirty="0">
                <a:effectLst>
                  <a:outerShdw blurRad="38100" dist="38100" dir="2700000" algn="tl">
                    <a:srgbClr val="000000">
                      <a:alpha val="43137"/>
                    </a:srgbClr>
                  </a:outerShdw>
                </a:effectLst>
              </a:rPr>
              <a:t>a bus</a:t>
            </a:r>
            <a:br>
              <a:rPr lang="en-US" sz="3600" b="1" dirty="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4) On </a:t>
            </a:r>
            <a:r>
              <a:rPr lang="en-US" sz="3600" b="1" dirty="0">
                <a:effectLst>
                  <a:outerShdw blurRad="38100" dist="38100" dir="2700000" algn="tl">
                    <a:srgbClr val="000000">
                      <a:alpha val="43137"/>
                    </a:srgbClr>
                  </a:outerShdw>
                </a:effectLst>
              </a:rPr>
              <a:t>the 8 o’clock train</a:t>
            </a:r>
            <a:br>
              <a:rPr lang="en-US" sz="3600" b="1" dirty="0">
                <a:effectLst>
                  <a:outerShdw blurRad="38100" dist="38100" dir="2700000" algn="tl">
                    <a:srgbClr val="000000">
                      <a:alpha val="43137"/>
                    </a:srgbClr>
                  </a:outerShdw>
                </a:effectLst>
              </a:rPr>
            </a:br>
            <a:endParaRPr lang="ru-RU" sz="36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29000"/>
            <a:ext cx="31683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980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3240360"/>
          </a:xfrm>
        </p:spPr>
        <p:txBody>
          <a:bodyPr>
            <a:normAutofit fontScale="90000"/>
          </a:bodyPr>
          <a:lstStyle/>
          <a:p>
            <a:r>
              <a:rPr lang="en-US" sz="4000" b="1" dirty="0">
                <a:effectLst>
                  <a:outerShdw blurRad="38100" dist="38100" dir="2700000" algn="tl">
                    <a:srgbClr val="000000">
                      <a:alpha val="43137"/>
                    </a:srgbClr>
                  </a:outerShdw>
                </a:effectLst>
              </a:rPr>
              <a:t>Put the words in the correct order to make road safety </a:t>
            </a:r>
            <a:r>
              <a:rPr lang="en-US" sz="4000" b="1" dirty="0" smtClean="0">
                <a:effectLst>
                  <a:outerShdw blurRad="38100" dist="38100" dir="2700000" algn="tl">
                    <a:srgbClr val="000000">
                      <a:alpha val="43137"/>
                    </a:srgbClr>
                  </a:outerShdw>
                </a:effectLst>
              </a:rPr>
              <a:t>rules:</a:t>
            </a:r>
            <a:br>
              <a:rPr lang="en-US" sz="4000" b="1" dirty="0" smtClean="0">
                <a:effectLst>
                  <a:outerShdw blurRad="38100" dist="38100" dir="2700000" algn="tl">
                    <a:srgbClr val="000000">
                      <a:alpha val="43137"/>
                    </a:srgbClr>
                  </a:outerShdw>
                </a:effectLst>
              </a:rPr>
            </a:br>
            <a:r>
              <a:rPr lang="en-US" sz="4000" dirty="0" smtClean="0"/>
              <a:t/>
            </a:r>
            <a:br>
              <a:rPr lang="en-US" sz="4000" dirty="0" smtClean="0"/>
            </a:br>
            <a:r>
              <a:rPr lang="en-US" sz="4000" b="1" dirty="0" smtClean="0">
                <a:effectLst>
                  <a:outerShdw blurRad="38100" dist="38100" dir="2700000" algn="tl">
                    <a:srgbClr val="000000">
                      <a:alpha val="43137"/>
                    </a:srgbClr>
                  </a:outerShdw>
                </a:effectLst>
              </a:rPr>
              <a:t>1) the/ road/ Walk/straight/across</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2) both/Look/ways/before/ crossing</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3) Stop/walk/before/ you/on/ the/ road</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4) crossing/ Look/for/ a/ </a:t>
            </a:r>
            <a:r>
              <a:rPr lang="en-US" sz="4000" b="1" dirty="0">
                <a:effectLst>
                  <a:outerShdw blurRad="38100" dist="38100" dir="2700000" algn="tl">
                    <a:srgbClr val="000000">
                      <a:alpha val="43137"/>
                    </a:srgbClr>
                  </a:outerShdw>
                </a:effectLst>
              </a:rPr>
              <a:t>zebra</a:t>
            </a:r>
            <a:br>
              <a:rPr lang="en-US" sz="4000"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dirty="0"/>
              <a:t/>
            </a:r>
            <a:br>
              <a:rPr lang="en-US" dirty="0"/>
            </a:br>
            <a:endParaRPr lang="ru-RU" dirty="0"/>
          </a:p>
        </p:txBody>
      </p:sp>
    </p:spTree>
    <p:extLst>
      <p:ext uri="{BB962C8B-B14F-4D97-AF65-F5344CB8AC3E}">
        <p14:creationId xmlns:p14="http://schemas.microsoft.com/office/powerpoint/2010/main" val="2607015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3528392"/>
          </a:xfrm>
          <a:ln>
            <a:solidFill>
              <a:schemeClr val="accent1"/>
            </a:solidFill>
          </a:ln>
        </p:spPr>
        <p:txBody>
          <a:bodyPr>
            <a:normAutofit/>
          </a:bodyPr>
          <a:lstStyle/>
          <a:p>
            <a:r>
              <a:rPr lang="en-US" sz="4000" b="1" dirty="0" smtClean="0">
                <a:effectLst>
                  <a:outerShdw blurRad="38100" dist="38100" dir="2700000" algn="tl">
                    <a:srgbClr val="000000">
                      <a:alpha val="43137"/>
                    </a:srgbClr>
                  </a:outerShdw>
                </a:effectLst>
              </a:rPr>
              <a:t>1) Walk straight across the road.</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2) Look both ways before crossing.</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3) Stop before you walk on the road.</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4) Look for a zebra crossing.</a:t>
            </a:r>
            <a:br>
              <a:rPr lang="en-US" sz="4000" b="1" dirty="0" smtClean="0">
                <a:effectLst>
                  <a:outerShdw blurRad="38100" dist="38100" dir="2700000" algn="tl">
                    <a:srgbClr val="000000">
                      <a:alpha val="43137"/>
                    </a:srgbClr>
                  </a:outerShdw>
                </a:effectLst>
              </a:rPr>
            </a:br>
            <a:endParaRPr lang="ru-RU"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368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78237286"/>
              </p:ext>
            </p:extLst>
          </p:nvPr>
        </p:nvGraphicFramePr>
        <p:xfrm>
          <a:off x="0" y="0"/>
          <a:ext cx="9144000" cy="6858000"/>
        </p:xfrm>
        <a:graphic>
          <a:graphicData uri="http://schemas.openxmlformats.org/drawingml/2006/table">
            <a:tbl>
              <a:tblPr firstRow="1" bandRow="1">
                <a:tableStyleId>{5940675A-B579-460E-94D1-54222C63F5DA}</a:tableStyleId>
              </a:tblPr>
              <a:tblGrid>
                <a:gridCol w="2555776"/>
                <a:gridCol w="1647056"/>
                <a:gridCol w="1647056"/>
                <a:gridCol w="1647056"/>
                <a:gridCol w="1647056"/>
              </a:tblGrid>
              <a:tr h="1371600">
                <a:tc>
                  <a:txBody>
                    <a:bodyPr/>
                    <a:lstStyle/>
                    <a:p>
                      <a:pPr algn="ctr"/>
                      <a:r>
                        <a:rPr lang="en-US" sz="2400" b="1" dirty="0" smtClean="0">
                          <a:solidFill>
                            <a:schemeClr val="bg1"/>
                          </a:solidFill>
                          <a:effectLst>
                            <a:outerShdw blurRad="38100" dist="38100" dir="2700000" algn="tl">
                              <a:srgbClr val="000000">
                                <a:alpha val="43137"/>
                              </a:srgbClr>
                            </a:outerShdw>
                          </a:effectLst>
                        </a:rPr>
                        <a:t>Listening</a:t>
                      </a:r>
                      <a:endParaRPr lang="ru-RU" sz="2400" b="1" dirty="0">
                        <a:solidFill>
                          <a:schemeClr val="bg1"/>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2" action="ppaction://hlinksldjump"/>
                        </a:rPr>
                        <a:t>100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3" action="ppaction://hlinksldjump"/>
                        </a:rPr>
                        <a:t>200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4" action="ppaction://hlinksldjump"/>
                        </a:rPr>
                        <a:t>300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5" action="ppaction://hlinksldjump"/>
                        </a:rPr>
                        <a:t>400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r>
              <a:tr h="1371600">
                <a:tc>
                  <a:txBody>
                    <a:bodyPr/>
                    <a:lstStyle/>
                    <a:p>
                      <a:pPr algn="ctr"/>
                      <a:r>
                        <a:rPr lang="en-US" sz="2400" b="1" dirty="0" smtClean="0">
                          <a:solidFill>
                            <a:schemeClr val="bg1"/>
                          </a:solidFill>
                          <a:effectLst>
                            <a:outerShdw blurRad="38100" dist="38100" dir="2700000" algn="tl">
                              <a:srgbClr val="000000">
                                <a:alpha val="43137"/>
                              </a:srgbClr>
                            </a:outerShdw>
                          </a:effectLst>
                        </a:rPr>
                        <a:t>Reading</a:t>
                      </a:r>
                      <a:endParaRPr lang="ru-RU" sz="2400" b="1" dirty="0">
                        <a:solidFill>
                          <a:schemeClr val="bg1"/>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6" action="ppaction://hlinksldjump"/>
                        </a:rPr>
                        <a:t>100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7" action="ppaction://hlinksldjump"/>
                        </a:rPr>
                        <a:t>200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8" action="ppaction://hlinksldjump"/>
                        </a:rPr>
                        <a:t>300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9" action="ppaction://hlinksldjump"/>
                        </a:rPr>
                        <a:t>400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r>
              <a:tr h="137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effectLst>
                            <a:outerShdw blurRad="38100" dist="38100" dir="2700000" algn="tl">
                              <a:srgbClr val="000000">
                                <a:alpha val="43137"/>
                              </a:srgbClr>
                            </a:outerShdw>
                          </a:effectLst>
                        </a:rPr>
                        <a:t>Vocabulary</a:t>
                      </a:r>
                      <a:endParaRPr lang="ru-RU" sz="2400" b="1" dirty="0" smtClean="0">
                        <a:solidFill>
                          <a:schemeClr val="bg1"/>
                        </a:solidFill>
                        <a:effectLst>
                          <a:outerShdw blurRad="38100" dist="38100" dir="2700000" algn="tl">
                            <a:srgbClr val="000000">
                              <a:alpha val="43137"/>
                            </a:srgbClr>
                          </a:outerShdw>
                        </a:effectLst>
                      </a:endParaRPr>
                    </a:p>
                    <a:p>
                      <a:pPr algn="ctr"/>
                      <a:endParaRPr lang="ru-RU" sz="2400" b="1" dirty="0">
                        <a:solidFill>
                          <a:schemeClr val="bg1"/>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0" action="ppaction://hlinksldjump"/>
                        </a:rPr>
                        <a:t>100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1" action="ppaction://hlinksldjump"/>
                        </a:rPr>
                        <a:t>200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2" action="ppaction://hlinksldjump"/>
                        </a:rPr>
                        <a:t>300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3" action="ppaction://hlinksldjump"/>
                        </a:rPr>
                        <a:t>400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r>
              <a:tr h="137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effectLst>
                            <a:outerShdw blurRad="38100" dist="38100" dir="2700000" algn="tl">
                              <a:srgbClr val="000000">
                                <a:alpha val="43137"/>
                              </a:srgbClr>
                            </a:outerShdw>
                          </a:effectLst>
                        </a:rPr>
                        <a:t>Grammar</a:t>
                      </a:r>
                      <a:endParaRPr lang="ru-RU" sz="2400" b="1" dirty="0">
                        <a:solidFill>
                          <a:schemeClr val="bg1"/>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4" action="ppaction://hlinksldjump"/>
                        </a:rPr>
                        <a:t>100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5" action="ppaction://hlinksldjump"/>
                        </a:rPr>
                        <a:t>200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6" action="ppaction://hlinksldjump"/>
                        </a:rPr>
                        <a:t>300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7" action="ppaction://hlinksldjump"/>
                        </a:rPr>
                        <a:t>400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r>
              <a:tr h="1371600">
                <a:tc>
                  <a:txBody>
                    <a:bodyPr/>
                    <a:lstStyle/>
                    <a:p>
                      <a:pPr algn="ctr"/>
                      <a:r>
                        <a:rPr lang="en-US" sz="2400" b="1" dirty="0" smtClean="0">
                          <a:solidFill>
                            <a:schemeClr val="bg1"/>
                          </a:solidFill>
                          <a:effectLst>
                            <a:outerShdw blurRad="38100" dist="38100" dir="2700000" algn="tl">
                              <a:srgbClr val="000000">
                                <a:alpha val="43137"/>
                              </a:srgbClr>
                            </a:outerShdw>
                          </a:effectLst>
                        </a:rPr>
                        <a:t>Speaking</a:t>
                      </a:r>
                      <a:endParaRPr lang="ru-RU" sz="2400" b="1" dirty="0">
                        <a:solidFill>
                          <a:schemeClr val="bg1"/>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8" action="ppaction://hlinksldjump"/>
                        </a:rPr>
                        <a:t>100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19" action="ppaction://hlinksldjump"/>
                        </a:rPr>
                        <a:t>200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20" action="ppaction://hlinksldjump"/>
                        </a:rPr>
                        <a:t>300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ctr"/>
                      <a:r>
                        <a:rPr lang="en-US" sz="2400" b="1" dirty="0" smtClean="0">
                          <a:solidFill>
                            <a:srgbClr val="FFFF00"/>
                          </a:solidFill>
                          <a:effectLst>
                            <a:outerShdw blurRad="38100" dist="38100" dir="2700000" algn="tl">
                              <a:srgbClr val="000000">
                                <a:alpha val="43137"/>
                              </a:srgbClr>
                            </a:outerShdw>
                          </a:effectLst>
                          <a:hlinkClick r:id="rId21" action="ppaction://hlinksldjump"/>
                        </a:rPr>
                        <a:t>400</a:t>
                      </a:r>
                      <a:endParaRPr lang="ru-RU" sz="2400" b="1" dirty="0">
                        <a:solidFill>
                          <a:srgbClr val="FFFF00"/>
                        </a:solidFill>
                        <a:effectLst>
                          <a:outerShdw blurRad="38100" dist="38100" dir="2700000" algn="tl">
                            <a:srgbClr val="000000">
                              <a:alpha val="43137"/>
                            </a:srgbClr>
                          </a:outerShdw>
                        </a:effectLst>
                      </a:endParaRPr>
                    </a:p>
                  </a:txBody>
                  <a:tcPr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r>
            </a:tbl>
          </a:graphicData>
        </a:graphic>
      </p:graphicFrame>
    </p:spTree>
    <p:extLst>
      <p:ext uri="{BB962C8B-B14F-4D97-AF65-F5344CB8AC3E}">
        <p14:creationId xmlns:p14="http://schemas.microsoft.com/office/powerpoint/2010/main" val="1525196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52555"/>
            <a:ext cx="8560391" cy="278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19672" y="836712"/>
            <a:ext cx="6840760" cy="58477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rPr>
              <a:t>Fill in the correct Imperative:</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318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24744"/>
            <a:ext cx="8229600" cy="3096344"/>
          </a:xfrm>
        </p:spPr>
        <p:txBody>
          <a:bodyPr>
            <a:normAutofit/>
          </a:bodyPr>
          <a:lstStyle/>
          <a:p>
            <a:r>
              <a:rPr lang="en-US" sz="3600" b="1" dirty="0" smtClean="0">
                <a:solidFill>
                  <a:schemeClr val="tx2"/>
                </a:solidFill>
                <a:effectLst>
                  <a:outerShdw blurRad="38100" dist="38100" dir="2700000" algn="tl">
                    <a:srgbClr val="000000">
                      <a:alpha val="43137"/>
                    </a:srgbClr>
                  </a:outerShdw>
                </a:effectLst>
              </a:rPr>
              <a:t>1. Wear your seat belt.</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2. Look for the zebra crossing.</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3. Don’t lean out of the window.  </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4. Don’t talk on the phone while driving.</a:t>
            </a:r>
            <a:endParaRPr lang="ru-RU"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5549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b="1" dirty="0" smtClean="0">
                <a:effectLst>
                  <a:outerShdw blurRad="38100" dist="38100" dir="2700000" algn="tl">
                    <a:srgbClr val="000000">
                      <a:alpha val="43137"/>
                    </a:srgbClr>
                  </a:outerShdw>
                </a:effectLst>
              </a:rPr>
              <a:t>Translate:</a:t>
            </a:r>
            <a:r>
              <a:rPr lang="en-US" sz="4000" b="1" dirty="0" smtClean="0">
                <a:solidFill>
                  <a:srgbClr val="C00000"/>
                </a:solidFill>
                <a:effectLst>
                  <a:outerShdw blurRad="38100" dist="38100" dir="2700000" algn="tl">
                    <a:srgbClr val="000000">
                      <a:alpha val="43137"/>
                    </a:srgbClr>
                  </a:outerShdw>
                </a:effectLst>
              </a:rPr>
              <a:t> </a:t>
            </a:r>
            <a:br>
              <a:rPr lang="en-US" sz="4000" b="1" dirty="0" smtClean="0">
                <a:solidFill>
                  <a:srgbClr val="C00000"/>
                </a:solidFill>
                <a:effectLst>
                  <a:outerShdw blurRad="38100" dist="38100" dir="2700000" algn="tl">
                    <a:srgbClr val="000000">
                      <a:alpha val="43137"/>
                    </a:srgbClr>
                  </a:outerShdw>
                </a:effectLst>
              </a:rPr>
            </a:br>
            <a:r>
              <a:rPr lang="ru-RU" sz="4000" b="1" dirty="0" smtClean="0">
                <a:solidFill>
                  <a:srgbClr val="C00000"/>
                </a:solidFill>
                <a:effectLst>
                  <a:outerShdw blurRad="38100" dist="38100" dir="2700000" algn="tl">
                    <a:srgbClr val="000000">
                      <a:alpha val="43137"/>
                    </a:srgbClr>
                  </a:outerShdw>
                </a:effectLst>
              </a:rPr>
              <a:t>Не играй с дверными ручками в машине!</a:t>
            </a:r>
            <a:endParaRPr lang="ru-RU"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4959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b="1" dirty="0" smtClean="0">
                <a:solidFill>
                  <a:srgbClr val="002060"/>
                </a:solidFill>
                <a:effectLst>
                  <a:outerShdw blurRad="38100" dist="38100" dir="2700000" algn="tl">
                    <a:srgbClr val="000000">
                      <a:alpha val="43137"/>
                    </a:srgbClr>
                  </a:outerShdw>
                </a:effectLst>
              </a:rPr>
              <a:t>Don’t play with </a:t>
            </a:r>
            <a:br>
              <a:rPr lang="en-US" sz="5400" b="1" dirty="0" smtClean="0">
                <a:solidFill>
                  <a:srgbClr val="002060"/>
                </a:solidFill>
                <a:effectLst>
                  <a:outerShdw blurRad="38100" dist="38100" dir="2700000" algn="tl">
                    <a:srgbClr val="000000">
                      <a:alpha val="43137"/>
                    </a:srgbClr>
                  </a:outerShdw>
                </a:effectLst>
              </a:rPr>
            </a:br>
            <a:r>
              <a:rPr lang="en-US" sz="5400" b="1" dirty="0" smtClean="0">
                <a:solidFill>
                  <a:srgbClr val="002060"/>
                </a:solidFill>
                <a:effectLst>
                  <a:outerShdw blurRad="38100" dist="38100" dir="2700000" algn="tl">
                    <a:srgbClr val="000000">
                      <a:alpha val="43137"/>
                    </a:srgbClr>
                  </a:outerShdw>
                </a:effectLst>
              </a:rPr>
              <a:t>the car door handles!</a:t>
            </a:r>
            <a:endParaRPr lang="ru-RU" sz="5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8285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smtClean="0">
                <a:effectLst>
                  <a:outerShdw blurRad="38100" dist="38100" dir="2700000" algn="tl">
                    <a:srgbClr val="000000">
                      <a:alpha val="43137"/>
                    </a:srgbClr>
                  </a:outerShdw>
                </a:effectLst>
              </a:rPr>
              <a:t>Translate:</a:t>
            </a:r>
            <a:r>
              <a:rPr lang="ru-RU" sz="4800" b="1" dirty="0" smtClean="0">
                <a:solidFill>
                  <a:srgbClr val="C00000"/>
                </a:solidFill>
                <a:effectLst>
                  <a:outerShdw blurRad="38100" dist="38100" dir="2700000" algn="tl">
                    <a:srgbClr val="000000">
                      <a:alpha val="43137"/>
                    </a:srgbClr>
                  </a:outerShdw>
                </a:effectLst>
              </a:rPr>
              <a:t> Не разговаривайте с водителем автобуса!</a:t>
            </a:r>
            <a:endParaRPr lang="ru-RU"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424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2664296"/>
          </a:xfrm>
        </p:spPr>
        <p:txBody>
          <a:bodyPr>
            <a:normAutofit/>
          </a:bodyPr>
          <a:lstStyle/>
          <a:p>
            <a:r>
              <a:rPr lang="en-US" sz="4400" b="1" dirty="0" smtClean="0">
                <a:solidFill>
                  <a:schemeClr val="tx2"/>
                </a:solidFill>
                <a:effectLst>
                  <a:outerShdw blurRad="38100" dist="38100" dir="2700000" algn="tl">
                    <a:srgbClr val="000000">
                      <a:alpha val="43137"/>
                    </a:srgbClr>
                  </a:outerShdw>
                </a:effectLst>
              </a:rPr>
              <a:t>Don’t talk to the bus driver!</a:t>
            </a:r>
            <a:endParaRPr lang="ru-RU" sz="44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1339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717032"/>
            <a:ext cx="8229600" cy="864096"/>
          </a:xfrm>
        </p:spPr>
        <p:txBody>
          <a:bodyPr>
            <a:normAutofit/>
          </a:bodyPr>
          <a:lstStyle/>
          <a:p>
            <a:r>
              <a:rPr lang="en-US" sz="3600" b="1" dirty="0" smtClean="0">
                <a:solidFill>
                  <a:srgbClr val="FF0000"/>
                </a:solidFill>
                <a:effectLst>
                  <a:outerShdw blurRad="38100" dist="38100" dir="2700000" algn="tl">
                    <a:srgbClr val="000000">
                      <a:alpha val="43137"/>
                    </a:srgbClr>
                  </a:outerShdw>
                </a:effectLst>
              </a:rPr>
              <a:t>Speak about rules for pedestrians! </a:t>
            </a:r>
            <a:endParaRPr lang="ru-RU" sz="3600" b="1" dirty="0">
              <a:solidFill>
                <a:srgbClr val="FF0000"/>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04664"/>
            <a:ext cx="3168352" cy="356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816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solidFill>
                  <a:schemeClr val="tx2"/>
                </a:solidFill>
                <a:effectLst>
                  <a:outerShdw blurRad="38100" dist="38100" dir="2700000" algn="tl">
                    <a:srgbClr val="000000">
                      <a:alpha val="43137"/>
                    </a:srgbClr>
                  </a:outerShdw>
                </a:effectLst>
              </a:rPr>
              <a:t>Look for a zebra crossing or a traffic lights crossing.</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cross between parked cars. </a:t>
            </a:r>
            <a:r>
              <a:rPr lang="en-US" sz="2800" b="1" dirty="0" smtClean="0">
                <a:solidFill>
                  <a:schemeClr val="tx2"/>
                </a:solidFill>
                <a:effectLst>
                  <a:outerShdw blurRad="38100" dist="38100" dir="2700000" algn="tl">
                    <a:srgbClr val="000000">
                      <a:alpha val="43137"/>
                    </a:srgbClr>
                  </a:outerShdw>
                </a:effectLst>
              </a:rPr>
              <a:t/>
            </a:r>
            <a:br>
              <a:rPr lang="en-US" sz="2800" b="1" dirty="0" smtClean="0">
                <a:solidFill>
                  <a:schemeClr val="tx2"/>
                </a:solidFill>
                <a:effectLst>
                  <a:outerShdw blurRad="38100" dist="38100" dir="2700000" algn="tl">
                    <a:srgbClr val="000000">
                      <a:alpha val="43137"/>
                    </a:srgbClr>
                  </a:outerShdw>
                </a:effectLst>
              </a:rPr>
            </a:br>
            <a:r>
              <a:rPr lang="en-US" sz="2800" b="1" dirty="0" smtClean="0">
                <a:solidFill>
                  <a:schemeClr val="tx2"/>
                </a:solidFill>
                <a:effectLst>
                  <a:outerShdw blurRad="38100" dist="38100" dir="2700000" algn="tl">
                    <a:srgbClr val="000000">
                      <a:alpha val="43137"/>
                    </a:srgbClr>
                  </a:outerShdw>
                </a:effectLst>
              </a:rPr>
              <a:t>Stop </a:t>
            </a:r>
            <a:r>
              <a:rPr lang="en-US" sz="2800" b="1" dirty="0">
                <a:solidFill>
                  <a:schemeClr val="tx2"/>
                </a:solidFill>
                <a:effectLst>
                  <a:outerShdw blurRad="38100" dist="38100" dir="2700000" algn="tl">
                    <a:srgbClr val="000000">
                      <a:alpha val="43137"/>
                    </a:srgbClr>
                  </a:outerShdw>
                </a:effectLst>
              </a:rPr>
              <a:t>before you walk onto the road.</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Stand on the pavement near the </a:t>
            </a:r>
            <a:r>
              <a:rPr lang="en-US" sz="2800" b="1" dirty="0" err="1">
                <a:solidFill>
                  <a:schemeClr val="tx2"/>
                </a:solidFill>
                <a:effectLst>
                  <a:outerShdw blurRad="38100" dist="38100" dir="2700000" algn="tl">
                    <a:srgbClr val="000000">
                      <a:alpha val="43137"/>
                    </a:srgbClr>
                  </a:outerShdw>
                </a:effectLst>
              </a:rPr>
              <a:t>kerb</a:t>
            </a:r>
            <a:r>
              <a:rPr lang="en-US" sz="2800" b="1" dirty="0">
                <a:solidFill>
                  <a:schemeClr val="tx2"/>
                </a:solidFill>
                <a:effectLst>
                  <a:outerShdw blurRad="38100" dist="38100" dir="2700000" algn="tl">
                    <a:srgbClr val="000000">
                      <a:alpha val="43137"/>
                    </a:srgbClr>
                  </a:outerShdw>
                </a:effectLst>
              </a:rPr>
              <a:t>.</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Listen and look both ways for traffic.</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Make sure it’s clear and walk straight across the road.</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run.</a:t>
            </a:r>
            <a:endParaRPr lang="ru-RU"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9672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56992"/>
            <a:ext cx="8229600" cy="1143000"/>
          </a:xfrm>
        </p:spPr>
        <p:txBody>
          <a:bodyPr>
            <a:normAutofit/>
          </a:bodyPr>
          <a:lstStyle/>
          <a:p>
            <a:r>
              <a:rPr lang="en-US" sz="3200" b="1" dirty="0" smtClean="0">
                <a:solidFill>
                  <a:srgbClr val="FF0000"/>
                </a:solidFill>
                <a:effectLst>
                  <a:outerShdw blurRad="38100" dist="38100" dir="2700000" algn="tl">
                    <a:srgbClr val="000000">
                      <a:alpha val="43137"/>
                    </a:srgbClr>
                  </a:outerShdw>
                </a:effectLst>
              </a:rPr>
              <a:t>Speak about rules for cyclists!</a:t>
            </a:r>
            <a:endParaRPr lang="ru-RU" sz="3200" b="1" dirty="0">
              <a:solidFill>
                <a:srgbClr val="FF0000"/>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60648"/>
            <a:ext cx="2304256" cy="348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10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2952328"/>
          </a:xfrm>
        </p:spPr>
        <p:txBody>
          <a:bodyPr>
            <a:noAutofit/>
          </a:bodyPr>
          <a:lstStyle/>
          <a:p>
            <a:r>
              <a:rPr lang="en-US" sz="2800" b="1" dirty="0">
                <a:solidFill>
                  <a:schemeClr val="tx2"/>
                </a:solidFill>
                <a:effectLst>
                  <a:outerShdw blurRad="38100" dist="38100" dir="2700000" algn="tl">
                    <a:srgbClr val="000000">
                      <a:alpha val="43137"/>
                    </a:srgbClr>
                  </a:outerShdw>
                </a:effectLst>
              </a:rPr>
              <a:t>Make sure your bike is in good working condition.</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Check your brakes and </a:t>
            </a:r>
            <a:r>
              <a:rPr lang="en-US" sz="2800" b="1" dirty="0" err="1">
                <a:solidFill>
                  <a:schemeClr val="tx2"/>
                </a:solidFill>
                <a:effectLst>
                  <a:outerShdw blurRad="38100" dist="38100" dir="2700000" algn="tl">
                    <a:srgbClr val="000000">
                      <a:alpha val="43137"/>
                    </a:srgbClr>
                  </a:outerShdw>
                </a:effectLst>
              </a:rPr>
              <a:t>tyres</a:t>
            </a:r>
            <a:r>
              <a:rPr lang="en-US" sz="2800" b="1" dirty="0">
                <a:solidFill>
                  <a:schemeClr val="tx2"/>
                </a:solidFill>
                <a:effectLst>
                  <a:outerShdw blurRad="38100" dist="38100" dir="2700000" algn="tl">
                    <a:srgbClr val="000000">
                      <a:alpha val="43137"/>
                    </a:srgbClr>
                  </a:outerShdw>
                </a:effectLst>
              </a:rPr>
              <a:t> regularly.</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Wear a bicycle helmet.</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Ride with the flow of traffic, not against it.</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Use bike lanes.</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Wear bright clothes in daytime.</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Never carry a second person on your bike.</a:t>
            </a:r>
            <a:endParaRPr lang="ru-RU"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051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00808"/>
            <a:ext cx="8280920" cy="2376264"/>
          </a:xfrm>
        </p:spPr>
        <p:txBody>
          <a:bodyPr>
            <a:normAutofit/>
          </a:bodyPr>
          <a:lstStyle/>
          <a:p>
            <a:r>
              <a:rPr lang="en-US" sz="3200" b="1" dirty="0">
                <a:solidFill>
                  <a:schemeClr val="tx2"/>
                </a:solidFill>
                <a:effectLst>
                  <a:outerShdw blurRad="38100" dist="38100" dir="2700000" algn="tl">
                    <a:srgbClr val="000000">
                      <a:alpha val="43137"/>
                    </a:srgbClr>
                  </a:outerShdw>
                </a:effectLst>
              </a:rPr>
              <a:t>Listen to the interview with a traffic warden and cross out the incorrect </a:t>
            </a:r>
            <a:r>
              <a:rPr lang="en-US" sz="3200" b="1" dirty="0" smtClean="0">
                <a:solidFill>
                  <a:schemeClr val="tx2"/>
                </a:solidFill>
                <a:effectLst>
                  <a:outerShdw blurRad="38100" dist="38100" dir="2700000" algn="tl">
                    <a:srgbClr val="000000">
                      <a:alpha val="43137"/>
                    </a:srgbClr>
                  </a:outerShdw>
                </a:effectLst>
              </a:rPr>
              <a:t>sentences:</a:t>
            </a:r>
            <a:r>
              <a:rPr lang="ru-RU" sz="3200" b="1" dirty="0" smtClean="0">
                <a:solidFill>
                  <a:schemeClr val="tx2"/>
                </a:solidFill>
                <a:effectLst>
                  <a:outerShdw blurRad="38100" dist="38100" dir="2700000" algn="tl">
                    <a:srgbClr val="000000">
                      <a:alpha val="43137"/>
                    </a:srgbClr>
                  </a:outerShdw>
                </a:effectLst>
              </a:rPr>
              <a:t/>
            </a:r>
            <a:br>
              <a:rPr lang="ru-RU" sz="3200" b="1" dirty="0" smtClean="0">
                <a:solidFill>
                  <a:schemeClr val="tx2"/>
                </a:solidFill>
                <a:effectLst>
                  <a:outerShdw blurRad="38100" dist="38100" dir="2700000" algn="tl">
                    <a:srgbClr val="000000">
                      <a:alpha val="43137"/>
                    </a:srgbClr>
                  </a:outerShdw>
                </a:effectLst>
              </a:rPr>
            </a:br>
            <a:r>
              <a:rPr lang="en-US" sz="2800" b="1" dirty="0" smtClean="0">
                <a:solidFill>
                  <a:schemeClr val="tx2"/>
                </a:solidFill>
                <a:effectLst>
                  <a:outerShdw blurRad="38100" dist="38100" dir="2700000" algn="tl">
                    <a:srgbClr val="000000">
                      <a:alpha val="43137"/>
                    </a:srgbClr>
                  </a:outerShdw>
                </a:effectLst>
              </a:rPr>
              <a:t/>
            </a:r>
            <a:br>
              <a:rPr lang="en-US" sz="2800" b="1" dirty="0" smtClean="0">
                <a:solidFill>
                  <a:schemeClr val="tx2"/>
                </a:solidFill>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hlinkClick r:id="rId2"/>
              </a:rPr>
              <a:t>https://resh.edu.ru/subject/lesson/6716/train/231722/</a:t>
            </a:r>
            <a:endParaRPr lang="ru-RU" sz="28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9" y="0"/>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650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140968"/>
            <a:ext cx="8229600" cy="1143000"/>
          </a:xfrm>
        </p:spPr>
        <p:txBody>
          <a:bodyPr>
            <a:normAutofit/>
          </a:bodyPr>
          <a:lstStyle/>
          <a:p>
            <a:r>
              <a:rPr lang="en-US" sz="3600" b="1" dirty="0" smtClean="0">
                <a:solidFill>
                  <a:srgbClr val="FF0000"/>
                </a:solidFill>
                <a:effectLst>
                  <a:outerShdw blurRad="38100" dist="38100" dir="2700000" algn="tl">
                    <a:srgbClr val="000000">
                      <a:alpha val="43137"/>
                    </a:srgbClr>
                  </a:outerShdw>
                </a:effectLst>
              </a:rPr>
              <a:t>Speak about rules for passengers of a bus!</a:t>
            </a:r>
            <a:endParaRPr lang="ru-RU" sz="3600" b="1" dirty="0">
              <a:solidFill>
                <a:srgbClr val="FF00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6632"/>
            <a:ext cx="2592288" cy="323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78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916832"/>
            <a:ext cx="8229600" cy="1143000"/>
          </a:xfrm>
        </p:spPr>
        <p:txBody>
          <a:bodyPr>
            <a:noAutofit/>
          </a:bodyPr>
          <a:lstStyle/>
          <a:p>
            <a:r>
              <a:rPr lang="en-US" sz="2800" b="1" dirty="0">
                <a:solidFill>
                  <a:schemeClr val="tx2"/>
                </a:solidFill>
                <a:effectLst>
                  <a:outerShdw blurRad="38100" dist="38100" dir="2700000" algn="tl">
                    <a:srgbClr val="000000">
                      <a:alpha val="43137"/>
                    </a:srgbClr>
                  </a:outerShdw>
                </a:effectLst>
              </a:rPr>
              <a:t>Stand well back until the bus has stopped completely.</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push others when you enter the bus.</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Sit down on your seat quietly and quickly.</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If there aren’t free seats, use handgrips.</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talk to the driver or annoy others on the bus.</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lean out of the window.</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wave from the window.</a:t>
            </a:r>
            <a:endParaRPr lang="ru-RU"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3101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12976"/>
            <a:ext cx="8229600" cy="1143000"/>
          </a:xfrm>
        </p:spPr>
        <p:txBody>
          <a:bodyPr>
            <a:normAutofit/>
          </a:bodyPr>
          <a:lstStyle/>
          <a:p>
            <a:r>
              <a:rPr lang="en-US" sz="3200" b="1" dirty="0" smtClean="0">
                <a:solidFill>
                  <a:srgbClr val="FF0000"/>
                </a:solidFill>
                <a:effectLst>
                  <a:outerShdw blurRad="38100" dist="38100" dir="2700000" algn="tl">
                    <a:srgbClr val="000000">
                      <a:alpha val="43137"/>
                    </a:srgbClr>
                  </a:outerShdw>
                </a:effectLst>
              </a:rPr>
              <a:t>Speak about rules for passengers of the car!</a:t>
            </a:r>
            <a:endParaRPr lang="ru-RU" sz="3200" b="1" dirty="0">
              <a:solidFill>
                <a:srgbClr val="FF00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2655"/>
            <a:ext cx="3960440" cy="24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283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80728"/>
            <a:ext cx="8820472" cy="3312368"/>
          </a:xfrm>
        </p:spPr>
        <p:txBody>
          <a:bodyPr>
            <a:noAutofit/>
          </a:bodyPr>
          <a:lstStyle/>
          <a:p>
            <a:r>
              <a:rPr lang="en-US" sz="2800" b="1" dirty="0">
                <a:solidFill>
                  <a:schemeClr val="tx2"/>
                </a:solidFill>
                <a:effectLst>
                  <a:outerShdw blurRad="38100" dist="38100" dir="2700000" algn="tl">
                    <a:srgbClr val="000000">
                      <a:alpha val="43137"/>
                    </a:srgbClr>
                  </a:outerShdw>
                </a:effectLst>
              </a:rPr>
              <a:t>Always sit in the back seat if you are under </a:t>
            </a:r>
            <a:r>
              <a:rPr lang="en-US" sz="2800" b="1" dirty="0" smtClean="0">
                <a:solidFill>
                  <a:schemeClr val="tx2"/>
                </a:solidFill>
                <a:effectLst>
                  <a:outerShdw blurRad="38100" dist="38100" dir="2700000" algn="tl">
                    <a:srgbClr val="000000">
                      <a:alpha val="43137"/>
                    </a:srgbClr>
                  </a:outerShdw>
                </a:effectLst>
              </a:rPr>
              <a:t>12 </a:t>
            </a:r>
            <a:r>
              <a:rPr lang="en-US" sz="2800" b="1" dirty="0">
                <a:solidFill>
                  <a:schemeClr val="tx2"/>
                </a:solidFill>
                <a:effectLst>
                  <a:outerShdw blurRad="38100" dist="38100" dir="2700000" algn="tl">
                    <a:srgbClr val="000000">
                      <a:alpha val="43137"/>
                    </a:srgbClr>
                  </a:outerShdw>
                </a:effectLst>
              </a:rPr>
              <a:t>years old.</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Wear a seat belt.</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block the rear view mirror.</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Don’t play with the car door handles.</a:t>
            </a:r>
            <a:br>
              <a:rPr lang="en-US" sz="2800" b="1" dirty="0">
                <a:solidFill>
                  <a:schemeClr val="tx2"/>
                </a:solidFill>
                <a:effectLst>
                  <a:outerShdw blurRad="38100" dist="38100" dir="2700000" algn="tl">
                    <a:srgbClr val="000000">
                      <a:alpha val="43137"/>
                    </a:srgbClr>
                  </a:outerShdw>
                </a:effectLst>
              </a:rPr>
            </a:br>
            <a:r>
              <a:rPr lang="en-US" sz="2800" b="1" dirty="0">
                <a:solidFill>
                  <a:schemeClr val="tx2"/>
                </a:solidFill>
                <a:effectLst>
                  <a:outerShdw blurRad="38100" dist="38100" dir="2700000" algn="tl">
                    <a:srgbClr val="000000">
                      <a:alpha val="43137"/>
                    </a:srgbClr>
                  </a:outerShdw>
                </a:effectLst>
              </a:rPr>
              <a:t>Always use the door on the pavement side to get out of the car.</a:t>
            </a:r>
            <a:endParaRPr lang="ru-RU"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1218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15616" y="1196752"/>
            <a:ext cx="7772400" cy="1500187"/>
          </a:xfrm>
        </p:spPr>
        <p:txBody>
          <a:bodyPr>
            <a:normAutofit/>
            <a:scene3d>
              <a:camera prst="orthographicFront"/>
              <a:lightRig rig="threePt" dir="t"/>
            </a:scene3d>
            <a:sp3d extrusionH="57150">
              <a:bevelT w="38100" h="38100" prst="angle"/>
            </a:sp3d>
          </a:bodyPr>
          <a:lstStyle/>
          <a:p>
            <a:pPr algn="ctr"/>
            <a:r>
              <a:rPr lang="en-US" sz="5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Thank you for the lesson</a:t>
            </a:r>
            <a:endParaRPr lang="ru-RU" sz="5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852936"/>
            <a:ext cx="3302496" cy="386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230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8229600" cy="2592288"/>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Mr. Johns thinks that some traffic rules are less important than the others</a:t>
            </a:r>
            <a:r>
              <a:rPr lang="en-US" sz="3200" b="1" dirty="0" smtClean="0">
                <a:solidFill>
                  <a:srgbClr val="C00000"/>
                </a:solidFill>
                <a:effectLst>
                  <a:outerShdw blurRad="38100" dist="38100" dir="2700000" algn="tl">
                    <a:srgbClr val="000000">
                      <a:alpha val="43137"/>
                    </a:srgbClr>
                  </a:outerShdw>
                </a:effectLst>
              </a:rPr>
              <a:t>.</a:t>
            </a:r>
            <a:r>
              <a:rPr lang="ru-RU" sz="3200" b="1" dirty="0" smtClean="0">
                <a:solidFill>
                  <a:srgbClr val="C00000"/>
                </a:solidFill>
                <a:effectLst>
                  <a:outerShdw blurRad="38100" dist="38100" dir="2700000" algn="tl">
                    <a:srgbClr val="000000">
                      <a:alpha val="43137"/>
                    </a:srgbClr>
                  </a:outerShdw>
                </a:effectLst>
              </a:rPr>
              <a:t/>
            </a:r>
            <a:br>
              <a:rPr lang="ru-RU" sz="3200" b="1" dirty="0" smtClean="0">
                <a:solidFill>
                  <a:srgbClr val="C00000"/>
                </a:solidFill>
                <a:effectLst>
                  <a:outerShdw blurRad="38100" dist="38100" dir="2700000" algn="tl">
                    <a:srgbClr val="000000">
                      <a:alpha val="43137"/>
                    </a:srgbClr>
                  </a:outerShdw>
                </a:effectLst>
              </a:rPr>
            </a:br>
            <a:r>
              <a:rPr lang="en-US" sz="3200" b="1" dirty="0">
                <a:solidFill>
                  <a:srgbClr val="C00000"/>
                </a:solidFill>
                <a:effectLst>
                  <a:outerShdw blurRad="38100" dist="38100" dir="2700000" algn="tl">
                    <a:srgbClr val="000000">
                      <a:alpha val="43137"/>
                    </a:srgbClr>
                  </a:outerShdw>
                </a:effectLst>
              </a:rPr>
              <a:t/>
            </a:r>
            <a:br>
              <a:rPr lang="en-US" sz="3200" b="1" dirty="0">
                <a:solidFill>
                  <a:srgbClr val="C00000"/>
                </a:solidFill>
                <a:effectLst>
                  <a:outerShdw blurRad="38100" dist="38100" dir="2700000" algn="tl">
                    <a:srgbClr val="000000">
                      <a:alpha val="43137"/>
                    </a:srgbClr>
                  </a:outerShdw>
                </a:effectLst>
              </a:rPr>
            </a:br>
            <a:r>
              <a:rPr lang="en-US" sz="3200" b="1" dirty="0">
                <a:solidFill>
                  <a:srgbClr val="C00000"/>
                </a:solidFill>
                <a:effectLst>
                  <a:outerShdw blurRad="38100" dist="38100" dir="2700000" algn="tl">
                    <a:srgbClr val="000000">
                      <a:alpha val="43137"/>
                    </a:srgbClr>
                  </a:outerShdw>
                </a:effectLst>
              </a:rPr>
              <a:t>Mr. Johns says that pedestrians never break traffic rules.</a:t>
            </a:r>
            <a:br>
              <a:rPr lang="en-US" sz="3200" b="1" dirty="0">
                <a:solidFill>
                  <a:srgbClr val="C00000"/>
                </a:solidFill>
                <a:effectLst>
                  <a:outerShdw blurRad="38100" dist="38100" dir="2700000" algn="tl">
                    <a:srgbClr val="000000">
                      <a:alpha val="43137"/>
                    </a:srgbClr>
                  </a:outerShdw>
                </a:effectLst>
              </a:rPr>
            </a:br>
            <a:endParaRPr lang="ru-RU"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629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Listen to the speaker and underline the correct </a:t>
            </a:r>
            <a:r>
              <a:rPr lang="en-US" dirty="0" smtClean="0"/>
              <a:t>answer:</a:t>
            </a:r>
            <a:br>
              <a:rPr lang="en-US" dirty="0" smtClean="0"/>
            </a:br>
            <a:r>
              <a:rPr lang="en-US" dirty="0" smtClean="0">
                <a:hlinkClick r:id="rId2"/>
              </a:rPr>
              <a:t>https://resh.edu.ru/subject/lesson/6716/train/231728/</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16633"/>
            <a:ext cx="3816424" cy="25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91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4392488"/>
          </a:xfrm>
        </p:spPr>
        <p:txBody>
          <a:bodyPr>
            <a:noAutofit/>
          </a:bodyPr>
          <a:lstStyle/>
          <a:p>
            <a:r>
              <a:rPr lang="ru-RU" b="1" dirty="0" smtClean="0">
                <a:effectLst>
                  <a:outerShdw blurRad="38100" dist="38100" dir="2700000" algn="tl">
                    <a:srgbClr val="000000">
                      <a:alpha val="43137"/>
                    </a:srgbClr>
                  </a:outerShdw>
                </a:effectLst>
              </a:rPr>
              <a:t>1) </a:t>
            </a: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teacher is going to go by car</a:t>
            </a:r>
            <a:r>
              <a:rPr lang="en-US" b="1" dirty="0" smtClean="0">
                <a:effectLst>
                  <a:outerShdw blurRad="38100" dist="38100" dir="2700000" algn="tl">
                    <a:srgbClr val="000000">
                      <a:alpha val="43137"/>
                    </a:srgbClr>
                  </a:outerShdw>
                </a:effectLst>
              </a:rPr>
              <a: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(True / </a:t>
            </a:r>
            <a:r>
              <a:rPr lang="en-US" b="1" u="sng" dirty="0">
                <a:solidFill>
                  <a:srgbClr val="C00000"/>
                </a:solidFill>
                <a:effectLst>
                  <a:outerShdw blurRad="38100" dist="38100" dir="2700000" algn="tl">
                    <a:srgbClr val="000000">
                      <a:alpha val="43137"/>
                    </a:srgbClr>
                  </a:outerShdw>
                </a:effectLst>
              </a:rPr>
              <a:t>False</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2) </a:t>
            </a: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children will visit the city concert hall</a:t>
            </a:r>
            <a:r>
              <a:rPr lang="en-US" b="1" dirty="0" smtClean="0">
                <a:effectLst>
                  <a:outerShdw blurRad="38100" dist="38100" dir="2700000" algn="tl">
                    <a:srgbClr val="000000">
                      <a:alpha val="43137"/>
                    </a:srgbClr>
                  </a:outerShdw>
                </a:effectLst>
              </a:rPr>
              <a: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(True / </a:t>
            </a:r>
            <a:r>
              <a:rPr lang="en-US" b="1" u="sng" dirty="0">
                <a:solidFill>
                  <a:srgbClr val="C00000"/>
                </a:solidFill>
                <a:effectLst>
                  <a:outerShdw blurRad="38100" dist="38100" dir="2700000" algn="tl">
                    <a:srgbClr val="000000">
                      <a:alpha val="43137"/>
                    </a:srgbClr>
                  </a:outerShdw>
                </a:effectLst>
              </a:rPr>
              <a:t>False</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3) </a:t>
            </a:r>
            <a:r>
              <a:rPr lang="en-US" b="1" dirty="0" smtClean="0">
                <a:effectLst>
                  <a:outerShdw blurRad="38100" dist="38100" dir="2700000" algn="tl">
                    <a:srgbClr val="000000">
                      <a:alpha val="43137"/>
                    </a:srgbClr>
                  </a:outerShdw>
                </a:effectLst>
              </a:rPr>
              <a:t>There </a:t>
            </a:r>
            <a:r>
              <a:rPr lang="en-US" b="1" dirty="0">
                <a:effectLst>
                  <a:outerShdw blurRad="38100" dist="38100" dir="2700000" algn="tl">
                    <a:srgbClr val="000000">
                      <a:alpha val="43137"/>
                    </a:srgbClr>
                  </a:outerShdw>
                </a:effectLst>
              </a:rPr>
              <a:t>will be a professional guide.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t>
            </a:r>
            <a:r>
              <a:rPr lang="en-US" b="1" u="sng" dirty="0">
                <a:solidFill>
                  <a:srgbClr val="C00000"/>
                </a:solidFill>
                <a:effectLst>
                  <a:outerShdw blurRad="38100" dist="38100" dir="2700000" algn="tl">
                    <a:srgbClr val="000000">
                      <a:alpha val="43137"/>
                    </a:srgbClr>
                  </a:outerShdw>
                </a:effectLst>
              </a:rPr>
              <a:t>True</a:t>
            </a:r>
            <a:r>
              <a:rPr lang="en-US" b="1" dirty="0">
                <a:effectLst>
                  <a:outerShdw blurRad="38100" dist="38100" dir="2700000" algn="tl">
                    <a:srgbClr val="000000">
                      <a:alpha val="43137"/>
                    </a:srgbClr>
                  </a:outerShdw>
                </a:effectLst>
              </a:rPr>
              <a:t> / False)</a:t>
            </a:r>
            <a:br>
              <a:rPr lang="en-US" b="1" dirty="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4) </a:t>
            </a: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kids should talk to the driver on the bus.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True / </a:t>
            </a:r>
            <a:r>
              <a:rPr lang="en-US" b="1" u="sng" dirty="0">
                <a:solidFill>
                  <a:srgbClr val="C00000"/>
                </a:solidFill>
                <a:effectLst>
                  <a:outerShdw blurRad="38100" dist="38100" dir="2700000" algn="tl">
                    <a:srgbClr val="000000">
                      <a:alpha val="43137"/>
                    </a:srgbClr>
                  </a:outerShdw>
                </a:effectLst>
              </a:rPr>
              <a:t>False</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5) </a:t>
            </a: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kids mustn’t push the others on the bus.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t>
            </a:r>
            <a:r>
              <a:rPr lang="en-US" b="1" u="sng" dirty="0">
                <a:solidFill>
                  <a:srgbClr val="C00000"/>
                </a:solidFill>
                <a:effectLst>
                  <a:outerShdw blurRad="38100" dist="38100" dir="2700000" algn="tl">
                    <a:srgbClr val="000000">
                      <a:alpha val="43137"/>
                    </a:srgbClr>
                  </a:outerShdw>
                </a:effectLst>
              </a:rPr>
              <a:t>True</a:t>
            </a:r>
            <a:r>
              <a:rPr lang="en-US" b="1" dirty="0">
                <a:effectLst>
                  <a:outerShdw blurRad="38100" dist="38100" dir="2700000" algn="tl">
                    <a:srgbClr val="000000">
                      <a:alpha val="43137"/>
                    </a:srgbClr>
                  </a:outerShdw>
                </a:effectLst>
              </a:rPr>
              <a:t> / False)</a:t>
            </a:r>
            <a:br>
              <a:rPr lang="en-US" b="1" dirty="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6) </a:t>
            </a: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teacher asked the pupils to be noisy.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True /</a:t>
            </a:r>
            <a:r>
              <a:rPr lang="en-US" b="1" u="sng" dirty="0">
                <a:solidFill>
                  <a:schemeClr val="tx2"/>
                </a:solidFill>
                <a:effectLst>
                  <a:outerShdw blurRad="38100" dist="38100" dir="2700000" algn="tl">
                    <a:srgbClr val="000000">
                      <a:alpha val="43137"/>
                    </a:srgbClr>
                  </a:outerShdw>
                </a:effectLst>
              </a:rPr>
              <a:t> </a:t>
            </a:r>
            <a:r>
              <a:rPr lang="en-US" b="1" u="sng" dirty="0">
                <a:solidFill>
                  <a:srgbClr val="C00000"/>
                </a:solidFill>
                <a:effectLst>
                  <a:outerShdw blurRad="38100" dist="38100" dir="2700000" algn="tl">
                    <a:srgbClr val="000000">
                      <a:alpha val="43137"/>
                    </a:srgbClr>
                  </a:outerShdw>
                </a:effectLst>
              </a:rPr>
              <a:t>False</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8546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8229600" cy="1584176"/>
          </a:xfrm>
        </p:spPr>
        <p:txBody>
          <a:bodyPr>
            <a:normAutofit/>
          </a:bodyPr>
          <a:lstStyle/>
          <a:p>
            <a:r>
              <a:rPr lang="en-US" sz="3200" b="1" dirty="0">
                <a:solidFill>
                  <a:schemeClr val="tx2"/>
                </a:solidFill>
                <a:effectLst>
                  <a:outerShdw blurRad="38100" dist="38100" dir="2700000" algn="tl">
                    <a:srgbClr val="000000">
                      <a:alpha val="43137"/>
                    </a:srgbClr>
                  </a:outerShdw>
                </a:effectLst>
              </a:rPr>
              <a:t>Listen and </a:t>
            </a:r>
            <a:r>
              <a:rPr lang="en-US" sz="3200" b="1" dirty="0" smtClean="0">
                <a:solidFill>
                  <a:schemeClr val="tx2"/>
                </a:solidFill>
                <a:effectLst>
                  <a:outerShdw blurRad="38100" dist="38100" dir="2700000" algn="tl">
                    <a:srgbClr val="000000">
                      <a:alpha val="43137"/>
                    </a:srgbClr>
                  </a:outerShdw>
                </a:effectLst>
              </a:rPr>
              <a:t>say </a:t>
            </a:r>
            <a:r>
              <a:rPr lang="ru-RU" sz="3200" b="1" dirty="0" smtClean="0">
                <a:solidFill>
                  <a:schemeClr val="tx2"/>
                </a:solidFill>
                <a:effectLst>
                  <a:outerShdw blurRad="38100" dist="38100" dir="2700000" algn="tl">
                    <a:srgbClr val="000000">
                      <a:alpha val="43137"/>
                    </a:srgbClr>
                  </a:outerShdw>
                </a:effectLst>
              </a:rPr>
              <a:t/>
            </a:r>
            <a:br>
              <a:rPr lang="ru-RU" sz="3200" b="1" dirty="0" smtClean="0">
                <a:solidFill>
                  <a:schemeClr val="tx2"/>
                </a:solidFill>
                <a:effectLst>
                  <a:outerShdw blurRad="38100" dist="38100" dir="2700000" algn="tl">
                    <a:srgbClr val="000000">
                      <a:alpha val="43137"/>
                    </a:srgbClr>
                  </a:outerShdw>
                </a:effectLst>
              </a:rPr>
            </a:br>
            <a:r>
              <a:rPr lang="en-US" sz="3200" b="1" dirty="0" smtClean="0">
                <a:solidFill>
                  <a:schemeClr val="tx2"/>
                </a:solidFill>
                <a:effectLst>
                  <a:outerShdw blurRad="38100" dist="38100" dir="2700000" algn="tl">
                    <a:srgbClr val="000000">
                      <a:alpha val="43137"/>
                    </a:srgbClr>
                  </a:outerShdw>
                </a:effectLst>
              </a:rPr>
              <a:t>the </a:t>
            </a:r>
            <a:r>
              <a:rPr lang="en-US" sz="3200" b="1" dirty="0">
                <a:solidFill>
                  <a:schemeClr val="tx2"/>
                </a:solidFill>
                <a:effectLst>
                  <a:outerShdw blurRad="38100" dist="38100" dir="2700000" algn="tl">
                    <a:srgbClr val="000000">
                      <a:alpha val="43137"/>
                    </a:srgbClr>
                  </a:outerShdw>
                </a:effectLst>
              </a:rPr>
              <a:t>translations of the </a:t>
            </a:r>
            <a:r>
              <a:rPr lang="en-US" sz="3200" b="1" dirty="0" smtClean="0">
                <a:solidFill>
                  <a:schemeClr val="tx2"/>
                </a:solidFill>
                <a:effectLst>
                  <a:outerShdw blurRad="38100" dist="38100" dir="2700000" algn="tl">
                    <a:srgbClr val="000000">
                      <a:alpha val="43137"/>
                    </a:srgbClr>
                  </a:outerShdw>
                </a:effectLst>
              </a:rPr>
              <a:t>words:</a:t>
            </a:r>
            <a:br>
              <a:rPr lang="en-US" sz="3200" b="1" dirty="0" smtClean="0">
                <a:solidFill>
                  <a:schemeClr val="tx2"/>
                </a:solidFill>
                <a:effectLst>
                  <a:outerShdw blurRad="38100" dist="38100" dir="2700000" algn="tl">
                    <a:srgbClr val="000000">
                      <a:alpha val="43137"/>
                    </a:srgbClr>
                  </a:outerShdw>
                </a:effectLst>
              </a:rPr>
            </a:br>
            <a:endParaRPr lang="ru-RU" sz="3200" b="1" dirty="0">
              <a:solidFill>
                <a:schemeClr val="tx2"/>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2656"/>
            <a:ext cx="2520280" cy="257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02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7834064" cy="3456384"/>
          </a:xfrm>
        </p:spPr>
        <p:txBody>
          <a:bodyPr>
            <a:normAutofit/>
          </a:bodyPr>
          <a:lstStyle/>
          <a:p>
            <a:r>
              <a:rPr lang="ru-RU" sz="3100" b="1" dirty="0" smtClean="0">
                <a:solidFill>
                  <a:schemeClr val="tx2"/>
                </a:solidFill>
                <a:effectLst>
                  <a:outerShdw blurRad="38100" dist="38100" dir="2700000" algn="tl">
                    <a:srgbClr val="000000">
                      <a:alpha val="43137"/>
                    </a:srgbClr>
                  </a:outerShdw>
                </a:effectLst>
              </a:rPr>
              <a:t>дорожный знак - </a:t>
            </a:r>
            <a:r>
              <a:rPr lang="en-US" sz="3100" b="1" dirty="0" smtClean="0">
                <a:solidFill>
                  <a:srgbClr val="C00000"/>
                </a:solidFill>
                <a:effectLst>
                  <a:outerShdw blurRad="38100" dist="38100" dir="2700000" algn="tl">
                    <a:srgbClr val="000000">
                      <a:alpha val="43137"/>
                    </a:srgbClr>
                  </a:outerShdw>
                </a:effectLst>
              </a:rPr>
              <a:t>traffic sign</a:t>
            </a:r>
            <a:br>
              <a:rPr lang="en-US" sz="3100" b="1" dirty="0" smtClean="0">
                <a:solidFill>
                  <a:srgbClr val="C00000"/>
                </a:solidFill>
                <a:effectLst>
                  <a:outerShdw blurRad="38100" dist="38100" dir="2700000" algn="tl">
                    <a:srgbClr val="000000">
                      <a:alpha val="43137"/>
                    </a:srgbClr>
                  </a:outerShdw>
                </a:effectLst>
              </a:rPr>
            </a:br>
            <a:r>
              <a:rPr lang="ru-RU" sz="3100" b="1" dirty="0" smtClean="0">
                <a:solidFill>
                  <a:schemeClr val="tx2"/>
                </a:solidFill>
                <a:effectLst>
                  <a:outerShdw blurRad="38100" dist="38100" dir="2700000" algn="tl">
                    <a:srgbClr val="000000">
                      <a:alpha val="43137"/>
                    </a:srgbClr>
                  </a:outerShdw>
                </a:effectLst>
              </a:rPr>
              <a:t>регулировщик - </a:t>
            </a:r>
            <a:r>
              <a:rPr lang="en-US" sz="3100" b="1" dirty="0" smtClean="0">
                <a:solidFill>
                  <a:srgbClr val="C00000"/>
                </a:solidFill>
                <a:effectLst>
                  <a:outerShdw blurRad="38100" dist="38100" dir="2700000" algn="tl">
                    <a:srgbClr val="000000">
                      <a:alpha val="43137"/>
                    </a:srgbClr>
                  </a:outerShdw>
                </a:effectLst>
              </a:rPr>
              <a:t>traffic warden</a:t>
            </a:r>
            <a:r>
              <a:rPr lang="en-US" sz="3100" b="1" dirty="0" smtClean="0">
                <a:solidFill>
                  <a:schemeClr val="tx2"/>
                </a:solidFill>
                <a:effectLst>
                  <a:outerShdw blurRad="38100" dist="38100" dir="2700000" algn="tl">
                    <a:srgbClr val="000000">
                      <a:alpha val="43137"/>
                    </a:srgbClr>
                  </a:outerShdw>
                </a:effectLst>
              </a:rPr>
              <a:t/>
            </a:r>
            <a:br>
              <a:rPr lang="en-US" sz="3100" b="1" dirty="0" smtClean="0">
                <a:solidFill>
                  <a:schemeClr val="tx2"/>
                </a:solidFill>
                <a:effectLst>
                  <a:outerShdw blurRad="38100" dist="38100" dir="2700000" algn="tl">
                    <a:srgbClr val="000000">
                      <a:alpha val="43137"/>
                    </a:srgbClr>
                  </a:outerShdw>
                </a:effectLst>
              </a:rPr>
            </a:br>
            <a:r>
              <a:rPr lang="ru-RU" sz="3100" b="1" dirty="0" smtClean="0">
                <a:solidFill>
                  <a:schemeClr val="tx2"/>
                </a:solidFill>
                <a:effectLst>
                  <a:outerShdw blurRad="38100" dist="38100" dir="2700000" algn="tl">
                    <a:srgbClr val="000000">
                      <a:alpha val="43137"/>
                    </a:srgbClr>
                  </a:outerShdw>
                </a:effectLst>
              </a:rPr>
              <a:t>пешеходный переход - </a:t>
            </a:r>
            <a:r>
              <a:rPr lang="en-US" sz="3100" b="1" dirty="0" smtClean="0">
                <a:solidFill>
                  <a:srgbClr val="C00000"/>
                </a:solidFill>
                <a:effectLst>
                  <a:outerShdw blurRad="38100" dist="38100" dir="2700000" algn="tl">
                    <a:srgbClr val="000000">
                      <a:alpha val="43137"/>
                    </a:srgbClr>
                  </a:outerShdw>
                </a:effectLst>
              </a:rPr>
              <a:t>zebra crossing</a:t>
            </a:r>
            <a:br>
              <a:rPr lang="en-US" sz="3100" b="1" dirty="0" smtClean="0">
                <a:solidFill>
                  <a:srgbClr val="C00000"/>
                </a:solidFill>
                <a:effectLst>
                  <a:outerShdw blurRad="38100" dist="38100" dir="2700000" algn="tl">
                    <a:srgbClr val="000000">
                      <a:alpha val="43137"/>
                    </a:srgbClr>
                  </a:outerShdw>
                </a:effectLst>
              </a:rPr>
            </a:br>
            <a:r>
              <a:rPr lang="ru-RU" sz="3100" b="1" dirty="0" smtClean="0">
                <a:solidFill>
                  <a:schemeClr val="tx2"/>
                </a:solidFill>
                <a:effectLst>
                  <a:outerShdw blurRad="38100" dist="38100" dir="2700000" algn="tl">
                    <a:srgbClr val="000000">
                      <a:alpha val="43137"/>
                    </a:srgbClr>
                  </a:outerShdw>
                </a:effectLst>
              </a:rPr>
              <a:t>светофор - </a:t>
            </a:r>
            <a:r>
              <a:rPr lang="en-US" sz="3100" b="1" dirty="0" smtClean="0">
                <a:solidFill>
                  <a:srgbClr val="C00000"/>
                </a:solidFill>
                <a:effectLst>
                  <a:outerShdw blurRad="38100" dist="38100" dir="2700000" algn="tl">
                    <a:srgbClr val="000000">
                      <a:alpha val="43137"/>
                    </a:srgbClr>
                  </a:outerShdw>
                </a:effectLst>
              </a:rPr>
              <a:t>traffic light</a:t>
            </a:r>
            <a:r>
              <a:rPr lang="en-US" sz="3100" b="1" dirty="0" smtClean="0">
                <a:solidFill>
                  <a:schemeClr val="tx2"/>
                </a:solidFill>
                <a:effectLst>
                  <a:outerShdw blurRad="38100" dist="38100" dir="2700000" algn="tl">
                    <a:srgbClr val="000000">
                      <a:alpha val="43137"/>
                    </a:srgbClr>
                  </a:outerShdw>
                </a:effectLst>
              </a:rPr>
              <a:t/>
            </a:r>
            <a:br>
              <a:rPr lang="en-US" sz="3100" b="1" dirty="0" smtClean="0">
                <a:solidFill>
                  <a:schemeClr val="tx2"/>
                </a:solidFill>
                <a:effectLst>
                  <a:outerShdw blurRad="38100" dist="38100" dir="2700000" algn="tl">
                    <a:srgbClr val="000000">
                      <a:alpha val="43137"/>
                    </a:srgbClr>
                  </a:outerShdw>
                </a:effectLst>
              </a:rPr>
            </a:br>
            <a:r>
              <a:rPr lang="ru-RU" sz="3100" b="1" dirty="0" smtClean="0">
                <a:solidFill>
                  <a:schemeClr val="tx2"/>
                </a:solidFill>
                <a:effectLst>
                  <a:outerShdw blurRad="38100" dist="38100" dir="2700000" algn="tl">
                    <a:srgbClr val="000000">
                      <a:alpha val="43137"/>
                    </a:srgbClr>
                  </a:outerShdw>
                </a:effectLst>
              </a:rPr>
              <a:t>ремень безопасности - </a:t>
            </a:r>
            <a:r>
              <a:rPr lang="en-US" sz="3100" b="1" dirty="0" smtClean="0">
                <a:solidFill>
                  <a:srgbClr val="C00000"/>
                </a:solidFill>
                <a:effectLst>
                  <a:outerShdw blurRad="38100" dist="38100" dir="2700000" algn="tl">
                    <a:srgbClr val="000000">
                      <a:alpha val="43137"/>
                    </a:srgbClr>
                  </a:outerShdw>
                </a:effectLst>
              </a:rPr>
              <a:t>seat belt</a:t>
            </a:r>
            <a:br>
              <a:rPr lang="en-US" sz="3100" b="1" dirty="0" smtClean="0">
                <a:solidFill>
                  <a:srgbClr val="C00000"/>
                </a:solidFill>
                <a:effectLst>
                  <a:outerShdw blurRad="38100" dist="38100" dir="2700000" algn="tl">
                    <a:srgbClr val="000000">
                      <a:alpha val="43137"/>
                    </a:srgbClr>
                  </a:outerShdw>
                </a:effectLst>
              </a:rPr>
            </a:br>
            <a:r>
              <a:rPr lang="en-US" dirty="0" smtClean="0"/>
              <a:t/>
            </a:r>
            <a:br>
              <a:rPr lang="en-US" dirty="0" smtClean="0"/>
            </a:b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88640"/>
            <a:ext cx="3043241" cy="167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644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418</Words>
  <Application>Microsoft Office PowerPoint</Application>
  <PresentationFormat>Экран (4:3)</PresentationFormat>
  <Paragraphs>104</Paragraphs>
  <Slides>44</Slides>
  <Notes>2</Notes>
  <HiddenSlides>0</HiddenSlides>
  <MMClips>0</MMClips>
  <ScaleCrop>false</ScaleCrop>
  <HeadingPairs>
    <vt:vector size="4" baseType="variant">
      <vt:variant>
        <vt:lpstr>Тема</vt:lpstr>
      </vt:variant>
      <vt:variant>
        <vt:i4>3</vt:i4>
      </vt:variant>
      <vt:variant>
        <vt:lpstr>Заголовки слайдов</vt:lpstr>
      </vt:variant>
      <vt:variant>
        <vt:i4>44</vt:i4>
      </vt:variant>
    </vt:vector>
  </HeadingPairs>
  <TitlesOfParts>
    <vt:vector size="47" baseType="lpstr">
      <vt:lpstr>Тема Office</vt:lpstr>
      <vt:lpstr>Специальное оформление</vt:lpstr>
      <vt:lpstr>1_Специальное оформление</vt:lpstr>
      <vt:lpstr>  Today is the 5th of February  Jeopardy Game  On the Move </vt:lpstr>
      <vt:lpstr>Презентация PowerPoint</vt:lpstr>
      <vt:lpstr>Презентация PowerPoint</vt:lpstr>
      <vt:lpstr>Listen to the interview with a traffic warden and cross out the incorrect sentences:  https://resh.edu.ru/subject/lesson/6716/train/231722/</vt:lpstr>
      <vt:lpstr>Mr. Johns thinks that some traffic rules are less important than the others.  Mr. Johns says that pedestrians never break traffic rules. </vt:lpstr>
      <vt:lpstr>Listen to the speaker and underline the correct answer: https://resh.edu.ru/subject/lesson/6716/train/231728/</vt:lpstr>
      <vt:lpstr>1) The teacher is going to go by car.  (True / False) 2) The children will visit the city concert hall.  (True / False) 3) There will be a professional guide.  (True / False) 4) The kids should talk to the driver on the bus.  (True / False) 5) The kids mustn’t push the others on the bus.  (True / False) 6) The teacher asked the pupils to be noisy.  (True / False) </vt:lpstr>
      <vt:lpstr>Listen and say  the translations of the words: </vt:lpstr>
      <vt:lpstr>дорожный знак - traffic sign регулировщик - traffic warden пешеходный переход - zebra crossing светофор - traffic light ремень безопасности - seat belt  </vt:lpstr>
      <vt:lpstr>Listen and say  the translations of the words: </vt:lpstr>
      <vt:lpstr>высовываться в окно - lean out of the window переходить дорогу - walk straight across the road дверная ручка - door handle поток движения - the flow of traffic смотреть в обе стороны – look both ways </vt:lpstr>
      <vt:lpstr>Read the traffic rules and highlight those which tell about safety while travelling by bus:  Look for a zebra crossing or a traffic light. Listen and look both ways for traffic. Check your brakes before driving. Don’t annoy the other passengers. Stand still until the bus stopped completely. Sit in the back seat if you are under twelve years old. Don’t lean out of the window. Don’t talk to the driver. </vt:lpstr>
      <vt:lpstr>Don’t annoy the other passengers. Stand still until the bus stopped completely. Don’t lean out of the window. Don’t talk to the driver.  </vt:lpstr>
      <vt:lpstr> Read the text and underline the correct title        While using this kind of transport you must follow a couple of simple rules to stay safe. First of all, you must check the working condition, such as tyres, brakes, etc. Secondly, you must wear a special helmet. Thirdly, you should wear bright clothes in the daytime and white clothes in the dark. It is safe to ride in the flow of traffic, not against it. And finally, never carry the second person as it’s dangerous for both of you. Travelling by car Travelling by bike Travelling by plane Travelling on foot   </vt:lpstr>
      <vt:lpstr>Travelling by bike</vt:lpstr>
      <vt:lpstr>Read the definitions and choose the correct answer:  1) This is a person who walks along the road on the pavement  -  pedestrian traffic warden driver 2) This is a person who regulates the traffic on the crossroads -  pedestrian traffic warden driver </vt:lpstr>
      <vt:lpstr>1) This is a person who walks along the road on the pavement  -  pedestrian traffic warden driver 2) This is a person who regulates the traffic on the crossroads -  pedestrian traffic warden driver </vt:lpstr>
      <vt:lpstr>Read the rules and categorize them:  it is dangerous to … it is safe to …  Talk to the driver. Look both ways.  Lean out of the window.  Run on the road.  Wear a seat belt.  Walk straight on the pavement.   Look both ways for traffic. Cross the street between parked cars.  Look for zebra crossing or a traffic light. </vt:lpstr>
      <vt:lpstr>It is dangerous to …  It is safe to …  Talk to the driver. Look both ways.  Lean out of the window.  Run on the road.  Wear a seat belt.  Walk straight on the pavement.  Look both ways for traffic. Cross the street between parked cars.  Look for zebra crossing or a traffic light. </vt:lpstr>
      <vt:lpstr>    What can you see in the pictures?     </vt:lpstr>
      <vt:lpstr>Презентация PowerPoint</vt:lpstr>
      <vt:lpstr>Презентация PowerPoint</vt:lpstr>
      <vt:lpstr>1) You can’t park here! 2) You  can turn right! 3) You can cross the road here! 4) You can’t ride a bike here! 5) You can turn left!</vt:lpstr>
      <vt:lpstr>Презентация PowerPoint</vt:lpstr>
      <vt:lpstr>Презентация PowerPoint</vt:lpstr>
      <vt:lpstr>  Fill in: by, on, in  1) … foot 2) … car/bus/train/plane/bike 3) … a bus 4) … the 8 o’clock train  </vt:lpstr>
      <vt:lpstr>1) On foot 2) By car/bus/train/plane/bike 3) On a bus 4) On the 8 o’clock train </vt:lpstr>
      <vt:lpstr>Put the words in the correct order to make road safety rules:  1) the/ road/ Walk/straight/across 2) both/Look/ways/before/ crossing 3) Stop/walk/before/ you/on/ the/ road 4) crossing/ Look/for/ a/ zebra   </vt:lpstr>
      <vt:lpstr>1) Walk straight across the road. 2) Look both ways before crossing. 3) Stop before you walk on the road. 4) Look for a zebra crossing. </vt:lpstr>
      <vt:lpstr>Презентация PowerPoint</vt:lpstr>
      <vt:lpstr>1. Wear your seat belt. 2. Look for the zebra crossing. 3. Don’t lean out of the window.   4. Don’t talk on the phone while driving.</vt:lpstr>
      <vt:lpstr>Translate:  Не играй с дверными ручками в машине!</vt:lpstr>
      <vt:lpstr>Don’t play with  the car door handles!</vt:lpstr>
      <vt:lpstr>Translate: Не разговаривайте с водителем автобуса!</vt:lpstr>
      <vt:lpstr>Don’t talk to the bus driver!</vt:lpstr>
      <vt:lpstr>Speak about rules for pedestrians! </vt:lpstr>
      <vt:lpstr>Look for a zebra crossing or a traffic lights crossing. Don’t cross between parked cars.  Stop before you walk onto the road. Stand on the pavement near the kerb. Listen and look both ways for traffic. Make sure it’s clear and walk straight across the road. Don’t run.</vt:lpstr>
      <vt:lpstr>Speak about rules for cyclists!</vt:lpstr>
      <vt:lpstr>Make sure your bike is in good working condition. Check your brakes and tyres regularly. Wear a bicycle helmet. Ride with the flow of traffic, not against it. Use bike lanes. Wear bright clothes in daytime. Never carry a second person on your bike.</vt:lpstr>
      <vt:lpstr>Speak about rules for passengers of a bus!</vt:lpstr>
      <vt:lpstr>Stand well back until the bus has stopped completely. Don’t push others when you enter the bus. Sit down on your seat quietly and quickly. If there aren’t free seats, use handgrips. Don’t talk to the driver or annoy others on the bus. Don’t lean out of the window. Don’t wave from the window.</vt:lpstr>
      <vt:lpstr>Speak about rules for passengers of the car!</vt:lpstr>
      <vt:lpstr>Always sit in the back seat if you are under 12 years old. Wear a seat belt. Don’t block the rear view mirror. Don’t play with the car door handles. Always use the door on the pavement side to get out of the car.</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Vera</dc:creator>
  <cp:lastModifiedBy>Пользователь</cp:lastModifiedBy>
  <cp:revision>41</cp:revision>
  <dcterms:created xsi:type="dcterms:W3CDTF">2023-11-11T09:38:14Z</dcterms:created>
  <dcterms:modified xsi:type="dcterms:W3CDTF">2024-02-04T09:56:29Z</dcterms:modified>
</cp:coreProperties>
</file>