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37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5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22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46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76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86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4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31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04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01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19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CC8A-8FF2-4B64-8B9C-5D9E3A675C4B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D771-DA9E-4E72-89D1-7FDA80256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30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20" y="18864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Здоровье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cuments\картинки био\70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3511"/>
            <a:ext cx="7627778" cy="51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04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795320" cy="72494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органы в системы органов, которые создают целостный организм.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Users\Acer\Documents\картинки био\img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0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cer\Documents\картинки био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736304" cy="42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2808312"/>
          </a:xfrm>
        </p:spPr>
        <p:txBody>
          <a:bodyPr/>
          <a:lstStyle/>
          <a:p>
            <a:r>
              <a:rPr lang="ru-RU" dirty="0"/>
              <a:t>Орган – это анатомически обособленная часть тела, имеющая определенную форму, строение, месторасположение и выполняющая одну или несколько функций.</a:t>
            </a:r>
          </a:p>
          <a:p>
            <a:endParaRPr lang="ru-RU" dirty="0"/>
          </a:p>
        </p:txBody>
      </p:sp>
      <p:pic>
        <p:nvPicPr>
          <p:cNvPr id="11266" name="Picture 2" descr="C:\Users\Acer\Documents\картинки био\vnutrennie-org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688632" cy="37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48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Внешние органы видны при внешнем осмотре: глаза, уши, нос. </a:t>
            </a:r>
          </a:p>
        </p:txBody>
      </p:sp>
      <p:pic>
        <p:nvPicPr>
          <p:cNvPr id="12290" name="Picture 2" descr="C:\Users\Acer\Documents\картинки био\2617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cer\Documents\картинки био\877fb0c1_resizedScaled_1020to5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933056"/>
            <a:ext cx="3108325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cer\Documents\картинки био\Burun-Estetigi-Cinsiyete-Gore-Degisir-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935" y="1772816"/>
            <a:ext cx="3482173" cy="19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16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Внутренние органы – не видны, они расположены внутри организма, поэтому различают области тела, под которыми эти органы находятся. Например: область сердца, желудка, печени.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26444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cap="all" dirty="0">
                <a:solidFill>
                  <a:srgbClr val="444D2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Систематическое положение человека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 2"/>
              <a:buChar char=""/>
              <a:defRPr/>
            </a:pPr>
            <a:r>
              <a:rPr lang="ru-RU" b="1" i="1" u="sng" dirty="0" err="1">
                <a:solidFill>
                  <a:schemeClr val="accent5">
                    <a:lumMod val="75000"/>
                  </a:schemeClr>
                </a:solidFill>
              </a:rPr>
              <a:t>Надцарство</a:t>
            </a: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 – Эукариоты</a:t>
            </a:r>
          </a:p>
          <a:p>
            <a:pPr>
              <a:buFont typeface="Wingdings 2"/>
              <a:buChar char=""/>
              <a:defRPr/>
            </a:pP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Царство - Животные</a:t>
            </a:r>
          </a:p>
          <a:p>
            <a:pPr>
              <a:buFont typeface="Wingdings 2"/>
              <a:buChar char=""/>
              <a:defRPr/>
            </a:pP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Тип Хордовые </a:t>
            </a:r>
          </a:p>
          <a:p>
            <a:pPr>
              <a:buFont typeface="Wingdings 2"/>
              <a:buChar char=""/>
              <a:defRPr/>
            </a:pP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Подтип Позвоночные</a:t>
            </a:r>
          </a:p>
          <a:p>
            <a:pPr>
              <a:buFont typeface="Wingdings 2"/>
              <a:buChar char=""/>
              <a:defRPr/>
            </a:pP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Класс Млекопитающие </a:t>
            </a:r>
          </a:p>
          <a:p>
            <a:pPr>
              <a:buFont typeface="Wingdings 2"/>
              <a:buChar char=""/>
              <a:defRPr/>
            </a:pP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Отряд Приматы </a:t>
            </a:r>
          </a:p>
          <a:p>
            <a:pPr>
              <a:buFont typeface="Wingdings 2"/>
              <a:buChar char=""/>
              <a:defRPr/>
            </a:pP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Семейство Гоминиды</a:t>
            </a:r>
          </a:p>
          <a:p>
            <a:pPr>
              <a:buFont typeface="Wingdings 2"/>
              <a:buChar char=""/>
              <a:defRPr/>
            </a:pP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Род Человек (</a:t>
            </a:r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homo</a:t>
            </a: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>
              <a:buFont typeface="Wingdings 2"/>
              <a:buChar char=""/>
              <a:defRPr/>
            </a:pP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Вид Человек разумный </a:t>
            </a:r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(homo </a:t>
            </a: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                     </a:t>
            </a:r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sapiens)</a:t>
            </a:r>
            <a:endParaRPr lang="ru-RU" b="1" i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21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cap="all" dirty="0">
                <a:solidFill>
                  <a:srgbClr val="444D2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Царство Животные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/>
              <a:buChar char=""/>
              <a:defRPr/>
            </a:pPr>
            <a:r>
              <a:rPr lang="ru-RU" b="1" i="1" dirty="0"/>
              <a:t>гетеротрофный </a:t>
            </a:r>
            <a:r>
              <a:rPr lang="ru-RU" b="1" i="1"/>
              <a:t>способ </a:t>
            </a:r>
            <a:r>
              <a:rPr lang="ru-RU" b="1" i="1" smtClean="0"/>
              <a:t>питания</a:t>
            </a:r>
            <a:endParaRPr lang="ru-RU" b="1" i="1" dirty="0"/>
          </a:p>
          <a:p>
            <a:pPr algn="ctr">
              <a:buFont typeface="Wingdings 2"/>
              <a:buChar char=""/>
              <a:defRPr/>
            </a:pPr>
            <a:r>
              <a:rPr lang="ru-RU" b="1" i="1" dirty="0"/>
              <a:t>ограниченный рост </a:t>
            </a:r>
          </a:p>
          <a:p>
            <a:pPr algn="ctr">
              <a:buFont typeface="Wingdings 2"/>
              <a:buChar char=""/>
              <a:defRPr/>
            </a:pPr>
            <a:r>
              <a:rPr lang="ru-RU" b="1" i="1" dirty="0"/>
              <a:t>способность к передвижению. </a:t>
            </a:r>
          </a:p>
          <a:p>
            <a:endParaRPr lang="ru-RU" dirty="0"/>
          </a:p>
        </p:txBody>
      </p:sp>
      <p:pic>
        <p:nvPicPr>
          <p:cNvPr id="4" name="Picture 2" descr="D:\Documents and Settings\User\Рабочий стол\работа\СОШ 11\БИОЛОГИЯ\8 класс\3. 10.09\рисунки\photo_322512_53eb5a4e90f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208" y="4098839"/>
            <a:ext cx="6891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43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7287"/>
            <a:ext cx="8064895" cy="123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99" y="2420888"/>
            <a:ext cx="55446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20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847" y="476672"/>
            <a:ext cx="684076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398" y="1814748"/>
            <a:ext cx="6139204" cy="40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985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 млекопитающие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A5B592"/>
              </a:buClr>
              <a:buSzPct val="70000"/>
              <a:buFont typeface="Wingdings 2" pitchFamily="18" charset="2"/>
              <a:buChar char=""/>
            </a:pPr>
            <a:r>
              <a:rPr lang="ru-RU" sz="2400" b="1" i="1" dirty="0">
                <a:solidFill>
                  <a:srgbClr val="444D26"/>
                </a:solidFill>
                <a:latin typeface="Franklin Gothic Book"/>
              </a:rPr>
              <a:t>Живорождение, </a:t>
            </a:r>
          </a:p>
          <a:p>
            <a:pPr lvl="0" fontAlgn="base">
              <a:spcAft>
                <a:spcPct val="0"/>
              </a:spcAft>
              <a:buClr>
                <a:srgbClr val="A5B592"/>
              </a:buClr>
              <a:buSzPct val="70000"/>
              <a:buFont typeface="Wingdings 2" pitchFamily="18" charset="2"/>
              <a:buChar char=""/>
            </a:pPr>
            <a:r>
              <a:rPr lang="ru-RU" sz="2400" b="1" i="1" dirty="0">
                <a:solidFill>
                  <a:srgbClr val="444D26"/>
                </a:solidFill>
                <a:latin typeface="Franklin Gothic Book"/>
              </a:rPr>
              <a:t>вскармливание детенышей молоком</a:t>
            </a:r>
          </a:p>
          <a:p>
            <a:pPr lvl="0" fontAlgn="base">
              <a:spcAft>
                <a:spcPct val="0"/>
              </a:spcAft>
              <a:buClr>
                <a:srgbClr val="A5B592"/>
              </a:buClr>
              <a:buSzPct val="70000"/>
              <a:buFont typeface="Wingdings 2" pitchFamily="18" charset="2"/>
              <a:buChar char=""/>
            </a:pPr>
            <a:r>
              <a:rPr lang="ru-RU" sz="2400" b="1" i="1" dirty="0">
                <a:solidFill>
                  <a:srgbClr val="444D26"/>
                </a:solidFill>
                <a:latin typeface="Franklin Gothic Book"/>
              </a:rPr>
              <a:t>Постоянная температура тела</a:t>
            </a:r>
          </a:p>
          <a:p>
            <a:pPr lvl="0" fontAlgn="base">
              <a:spcAft>
                <a:spcPct val="0"/>
              </a:spcAft>
              <a:buClr>
                <a:srgbClr val="A5B592"/>
              </a:buClr>
              <a:buSzPct val="70000"/>
              <a:buFont typeface="Wingdings 2" pitchFamily="18" charset="2"/>
              <a:buChar char=""/>
            </a:pPr>
            <a:r>
              <a:rPr lang="ru-RU" sz="2400" b="1" i="1" dirty="0">
                <a:solidFill>
                  <a:srgbClr val="444D26"/>
                </a:solidFill>
                <a:latin typeface="Franklin Gothic Book"/>
              </a:rPr>
              <a:t>Диафрагма</a:t>
            </a:r>
          </a:p>
          <a:p>
            <a:pPr lvl="0" fontAlgn="base">
              <a:spcAft>
                <a:spcPct val="0"/>
              </a:spcAft>
              <a:buClr>
                <a:srgbClr val="A5B592"/>
              </a:buClr>
              <a:buSzPct val="70000"/>
              <a:buFont typeface="Wingdings 2" pitchFamily="18" charset="2"/>
              <a:buChar char=""/>
            </a:pPr>
            <a:r>
              <a:rPr lang="ru-RU" sz="2400" b="1" i="1" dirty="0">
                <a:solidFill>
                  <a:srgbClr val="444D26"/>
                </a:solidFill>
                <a:latin typeface="Franklin Gothic Book"/>
              </a:rPr>
              <a:t>7 шейных позвонков</a:t>
            </a:r>
          </a:p>
          <a:p>
            <a:pPr lvl="0" fontAlgn="base">
              <a:spcAft>
                <a:spcPct val="0"/>
              </a:spcAft>
              <a:buClr>
                <a:srgbClr val="A5B592"/>
              </a:buClr>
              <a:buSzPct val="70000"/>
              <a:buFont typeface="Wingdings 2" pitchFamily="18" charset="2"/>
              <a:buChar char=""/>
            </a:pPr>
            <a:r>
              <a:rPr lang="ru-RU" sz="2400" b="1" i="1" dirty="0">
                <a:solidFill>
                  <a:srgbClr val="444D26"/>
                </a:solidFill>
                <a:latin typeface="Franklin Gothic Book"/>
              </a:rPr>
              <a:t>Строение зубов</a:t>
            </a:r>
          </a:p>
          <a:p>
            <a:pPr lvl="0" fontAlgn="base">
              <a:spcAft>
                <a:spcPct val="0"/>
              </a:spcAft>
              <a:buClr>
                <a:srgbClr val="A5B592"/>
              </a:buClr>
              <a:buSzPct val="70000"/>
              <a:buFont typeface="Wingdings 2" pitchFamily="18" charset="2"/>
              <a:buChar char=""/>
            </a:pPr>
            <a:r>
              <a:rPr lang="ru-RU" sz="2400" b="1" i="1" dirty="0">
                <a:solidFill>
                  <a:srgbClr val="444D26"/>
                </a:solidFill>
                <a:latin typeface="Franklin Gothic Book"/>
              </a:rPr>
              <a:t>Четырехкамерное сердце</a:t>
            </a:r>
          </a:p>
          <a:p>
            <a:pPr lvl="0" fontAlgn="base">
              <a:spcAft>
                <a:spcPct val="0"/>
              </a:spcAft>
              <a:buClr>
                <a:srgbClr val="A5B592"/>
              </a:buClr>
              <a:buSzPct val="70000"/>
              <a:buFont typeface="Wingdings 2" pitchFamily="18" charset="2"/>
              <a:buChar char=""/>
            </a:pPr>
            <a:r>
              <a:rPr lang="ru-RU" sz="2400" b="1" i="1" dirty="0">
                <a:solidFill>
                  <a:srgbClr val="444D26"/>
                </a:solidFill>
                <a:latin typeface="Franklin Gothic Book"/>
              </a:rPr>
              <a:t>Наружное и внутреннее ухо</a:t>
            </a:r>
          </a:p>
          <a:p>
            <a:pPr lvl="0" fontAlgn="base">
              <a:spcAft>
                <a:spcPct val="0"/>
              </a:spcAft>
              <a:buClr>
                <a:srgbClr val="A5B592"/>
              </a:buClr>
              <a:buSzPct val="70000"/>
              <a:buFont typeface="Wingdings 2" pitchFamily="18" charset="2"/>
              <a:buChar char=""/>
            </a:pPr>
            <a:r>
              <a:rPr lang="ru-RU" sz="2400" b="1" i="1" dirty="0">
                <a:solidFill>
                  <a:srgbClr val="444D26"/>
                </a:solidFill>
                <a:latin typeface="Franklin Gothic Book"/>
              </a:rPr>
              <a:t>Волосяной покров </a:t>
            </a:r>
          </a:p>
          <a:p>
            <a:pPr lvl="0" fontAlgn="base">
              <a:spcAft>
                <a:spcPct val="0"/>
              </a:spcAft>
              <a:buClr>
                <a:srgbClr val="A5B592"/>
              </a:buClr>
              <a:buSzPct val="70000"/>
              <a:buFont typeface="Wingdings 2" pitchFamily="18" charset="2"/>
              <a:buChar char=""/>
            </a:pPr>
            <a:r>
              <a:rPr lang="ru-RU" sz="2400" b="1" i="1" dirty="0">
                <a:solidFill>
                  <a:srgbClr val="444D26"/>
                </a:solidFill>
                <a:latin typeface="Franklin Gothic Book"/>
              </a:rPr>
              <a:t>Молочные железы </a:t>
            </a:r>
          </a:p>
          <a:p>
            <a:endParaRPr lang="ru-RU" dirty="0"/>
          </a:p>
        </p:txBody>
      </p:sp>
      <p:pic>
        <p:nvPicPr>
          <p:cNvPr id="4" name="Picture 6" descr="http://900igr.net/datas/morskie-zhiteli/Mlekopitajuschie.files/0001-001-Morskie-mlekopitajusch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688" y="1340768"/>
            <a:ext cx="288117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katyaburg.ru/sites/default/files/pictures/zabavnie_jivotnie/puma_foto_24_glavna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5687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674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b="1" dirty="0"/>
              <a:t>Для чего необходимо изучение строения организма человека? Что необходимо для того, чтобы как можно дольше сохранить здоровье и работоспособность?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пятипалая конечность;</a:t>
            </a:r>
          </a:p>
          <a:p>
            <a:r>
              <a:rPr lang="ru-RU" dirty="0"/>
              <a:t>2. большой палец кисти противопоставлен всем остальным;</a:t>
            </a:r>
          </a:p>
          <a:p>
            <a:r>
              <a:rPr lang="ru-RU" dirty="0"/>
              <a:t>3. концевые фаланги пальцев защищены ногтями.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0383"/>
            <a:ext cx="8114927" cy="90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0326"/>
            <a:ext cx="3628695" cy="223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234" y="4005064"/>
            <a:ext cx="39322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46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на 90% сходен генетический материал Шимпанзе и человека;</a:t>
            </a:r>
          </a:p>
          <a:p>
            <a:r>
              <a:rPr lang="ru-RU" dirty="0"/>
              <a:t>2. антропоморфные обезьяны и человек болеют одинаковыми болезнями.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776864" cy="8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110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 1,2 читать, ответить на вопросы (устно).</a:t>
            </a:r>
          </a:p>
          <a:p>
            <a:r>
              <a:rPr lang="ru-RU" dirty="0" smtClean="0"/>
              <a:t>Найти и выписать характерные особенности только для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459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8229600" cy="4525963"/>
          </a:xfrm>
        </p:spPr>
        <p:txBody>
          <a:bodyPr/>
          <a:lstStyle/>
          <a:p>
            <a:r>
              <a:rPr lang="ru-RU" dirty="0" smtClean="0"/>
              <a:t>Тема урока: Науки об организме человека</a:t>
            </a:r>
            <a:endParaRPr lang="ru-RU" dirty="0"/>
          </a:p>
        </p:txBody>
      </p:sp>
      <p:pic>
        <p:nvPicPr>
          <p:cNvPr id="3074" name="Picture 2" descr="C:\Users\Acer\Documents\картинки био\pecheni-3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12999" cy="51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6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Науки об организме человека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6105336"/>
              </p:ext>
            </p:extLst>
          </p:nvPr>
        </p:nvGraphicFramePr>
        <p:xfrm>
          <a:off x="457200" y="1600200"/>
          <a:ext cx="8229600" cy="384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61256">
                <a:tc>
                  <a:txBody>
                    <a:bodyPr/>
                    <a:lstStyle/>
                    <a:p>
                      <a:r>
                        <a:rPr lang="ru-RU" dirty="0" smtClean="0"/>
                        <a:t>Наука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исследования</a:t>
                      </a:r>
                      <a:endParaRPr lang="ru-RU" dirty="0"/>
                    </a:p>
                  </a:txBody>
                  <a:tcPr/>
                </a:tc>
              </a:tr>
              <a:tr h="9612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12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1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75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тела. Место человека в живой природе.</a:t>
            </a:r>
            <a:endParaRPr lang="ru-RU" dirty="0"/>
          </a:p>
        </p:txBody>
      </p:sp>
      <p:pic>
        <p:nvPicPr>
          <p:cNvPr id="4098" name="Picture 2" descr="C:\Users\Acer\Documents\картинки био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48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Живые организмы состоят из </a:t>
            </a:r>
            <a:r>
              <a:rPr lang="ru-RU" sz="2800" dirty="0" smtClean="0"/>
              <a:t>молекул</a:t>
            </a:r>
            <a:endParaRPr lang="ru-RU" sz="2800" dirty="0"/>
          </a:p>
        </p:txBody>
      </p:sp>
      <p:pic>
        <p:nvPicPr>
          <p:cNvPr id="5122" name="Picture 2" descr="C:\Users\Acer\Documents\картинки био\RS5830_NEW-MOLECULE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824" y="1600200"/>
            <a:ext cx="64003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4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которые </a:t>
            </a:r>
            <a:r>
              <a:rPr lang="ru-RU" dirty="0"/>
              <a:t>организуются в клетки</a:t>
            </a:r>
          </a:p>
        </p:txBody>
      </p:sp>
      <p:pic>
        <p:nvPicPr>
          <p:cNvPr id="6146" name="Picture 2" descr="C:\Users\Acer\Documents\картинки био\Cel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491" y="1600200"/>
            <a:ext cx="59970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7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Клетки – в ткани</a:t>
            </a:r>
          </a:p>
        </p:txBody>
      </p:sp>
      <p:pic>
        <p:nvPicPr>
          <p:cNvPr id="7170" name="Picture 2" descr="C:\Users\Acer\Documents\картинки био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34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ткани – в органы</a:t>
            </a:r>
          </a:p>
        </p:txBody>
      </p:sp>
      <p:pic>
        <p:nvPicPr>
          <p:cNvPr id="8194" name="Picture 2" descr="C:\Users\Acer\Documents\картинки био\3188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8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273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Здоровье</vt:lpstr>
      <vt:lpstr>Слайд 2</vt:lpstr>
      <vt:lpstr>Слайд 3</vt:lpstr>
      <vt:lpstr>Науки об организме человека</vt:lpstr>
      <vt:lpstr>Структура тела. Место человека в живой природе.</vt:lpstr>
      <vt:lpstr>Живые организмы состоят из молекул</vt:lpstr>
      <vt:lpstr>которые организуются в клетки</vt:lpstr>
      <vt:lpstr>Клетки – в ткани</vt:lpstr>
      <vt:lpstr>ткани – в органы</vt:lpstr>
      <vt:lpstr>органы в системы органов, которые создают целостный организм.   </vt:lpstr>
      <vt:lpstr>Слайд 11</vt:lpstr>
      <vt:lpstr>Слайд 12</vt:lpstr>
      <vt:lpstr>Внешние органы видны при внешнем осмотре: глаза, уши, нос. </vt:lpstr>
      <vt:lpstr>Внутренние органы – не видны, они расположены внутри организма, поэтому различают области тела, под которыми эти органы находятся. Например: область сердца, желудка, печени. </vt:lpstr>
      <vt:lpstr>Систематическое положение человека </vt:lpstr>
      <vt:lpstr>Царство Животные</vt:lpstr>
      <vt:lpstr>Слайд 17</vt:lpstr>
      <vt:lpstr>Слайд 18</vt:lpstr>
      <vt:lpstr>Класс млекопитающие</vt:lpstr>
      <vt:lpstr>Слайд 20</vt:lpstr>
      <vt:lpstr>Слайд 21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</dc:title>
  <dc:creator>Acer</dc:creator>
  <cp:lastModifiedBy>Гостевая</cp:lastModifiedBy>
  <cp:revision>9</cp:revision>
  <dcterms:created xsi:type="dcterms:W3CDTF">2021-09-04T08:59:19Z</dcterms:created>
  <dcterms:modified xsi:type="dcterms:W3CDTF">2021-09-06T11:50:45Z</dcterms:modified>
</cp:coreProperties>
</file>