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92" r:id="rId1"/>
  </p:sldMasterIdLst>
  <p:notesMasterIdLst>
    <p:notesMasterId r:id="rId21"/>
  </p:notesMasterIdLst>
  <p:sldIdLst>
    <p:sldId id="256" r:id="rId2"/>
    <p:sldId id="258" r:id="rId3"/>
    <p:sldId id="257" r:id="rId4"/>
    <p:sldId id="270" r:id="rId5"/>
    <p:sldId id="272" r:id="rId6"/>
    <p:sldId id="271" r:id="rId7"/>
    <p:sldId id="264" r:id="rId8"/>
    <p:sldId id="265" r:id="rId9"/>
    <p:sldId id="262" r:id="rId10"/>
    <p:sldId id="260" r:id="rId11"/>
    <p:sldId id="259" r:id="rId12"/>
    <p:sldId id="267" r:id="rId13"/>
    <p:sldId id="268" r:id="rId14"/>
    <p:sldId id="274" r:id="rId15"/>
    <p:sldId id="273" r:id="rId16"/>
    <p:sldId id="269" r:id="rId17"/>
    <p:sldId id="276" r:id="rId18"/>
    <p:sldId id="275" r:id="rId19"/>
    <p:sldId id="266" r:id="rId20"/>
  </p:sldIdLst>
  <p:sldSz cx="9144000" cy="6858000" type="screen4x3"/>
  <p:notesSz cx="6858000" cy="9144000"/>
  <p:defaultTextStyle>
    <a:defPPr>
      <a:defRPr lang="ru-RU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62" d="100"/>
          <a:sy n="62" d="100"/>
        </p:scale>
        <p:origin x="-532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6-22T17:22:35.488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16E4E-3AAA-4AE1-9FEE-F881113BF8AC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627F9-EE35-4B98-BB4D-CA84258ED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902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27F9-EE35-4B98-BB4D-CA84258ED4BD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85713-C3D9-44E8-95BC-F994187D7003}" type="datetimeFigureOut">
              <a:rPr lang="ru-RU"/>
              <a:pPr>
                <a:defRPr/>
              </a:pPr>
              <a:t>01.03.2024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20151-C861-4F8B-94B5-6CEA0EAA3F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565AD-53F6-48EF-8C2E-60E70C429802}" type="datetimeFigureOut">
              <a:rPr lang="ru-RU"/>
              <a:pPr>
                <a:defRPr/>
              </a:pPr>
              <a:t>01.03.2024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B9505-8E38-422B-AFE6-B5CD3E1120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BCDBD-797B-400D-AAFE-5B52063BCBC5}" type="datetimeFigureOut">
              <a:rPr lang="ru-RU"/>
              <a:pPr>
                <a:defRPr/>
              </a:pPr>
              <a:t>01.03.2024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BC87F-C020-4412-8FDB-E94A1F49DF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4BA8A-EAB2-4CF7-B299-78D50CEAEC6F}" type="datetimeFigureOut">
              <a:rPr lang="ru-RU"/>
              <a:pPr>
                <a:defRPr/>
              </a:pPr>
              <a:t>01.03.2024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C5834-4416-4615-A94D-0AA9B7C2DA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845F4-14E7-4ACB-B38A-FEE41EFCEB5D}" type="datetimeFigureOut">
              <a:rPr lang="ru-RU"/>
              <a:pPr>
                <a:defRPr/>
              </a:pPr>
              <a:t>01.03.2024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3FC5-83B7-40DF-B21F-8B6616D860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D131B-07DA-4E6E-9E99-D03B9002FD29}" type="datetimeFigureOut">
              <a:rPr lang="ru-RU"/>
              <a:pPr>
                <a:defRPr/>
              </a:pPr>
              <a:t>01.03.2024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8A871-6AF2-48CD-9FA1-2B6CEDE307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35235-975A-4D09-807C-237CBBE295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85B13-D20D-4444-A91B-04560A22F805}" type="datetimeFigureOut">
              <a:rPr lang="ru-RU"/>
              <a:pPr>
                <a:defRPr/>
              </a:pPr>
              <a:t>01.03.2024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98139-5720-4155-9696-43D7DC65CB5A}" type="datetimeFigureOut">
              <a:rPr lang="ru-RU"/>
              <a:pPr>
                <a:defRPr/>
              </a:pPr>
              <a:t>01.03.2024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88FF0-03DC-4875-A696-0341099331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86270-B6C4-46C2-BCCB-7EA94876A77E}" type="datetimeFigureOut">
              <a:rPr lang="ru-RU"/>
              <a:pPr>
                <a:defRPr/>
              </a:pPr>
              <a:t>01.03.2024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EF91C-A356-4191-BB56-B818F75D28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CEE9F-5EF8-4B94-8FD8-F74A521DFCA6}" type="datetimeFigureOut">
              <a:rPr lang="ru-RU"/>
              <a:pPr>
                <a:defRPr/>
              </a:pPr>
              <a:t>01.03.2024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ECEA8-018F-4891-ACF3-EB562F213F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BC47B-DEF2-4DEC-B6F9-0AA3DFFE30F1}" type="datetimeFigureOut">
              <a:rPr lang="ru-RU"/>
              <a:pPr>
                <a:defRPr/>
              </a:pPr>
              <a:t>01.03.2024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DABBC-9303-4E56-9636-CCCC6DFC01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4E3735A9-4192-4ECD-84FC-47B3A0BC60A4}" type="datetimeFigureOut">
              <a:rPr lang="ru-RU"/>
              <a:pPr>
                <a:defRPr/>
              </a:pPr>
              <a:t>01.03.2024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600">
                <a:solidFill>
                  <a:schemeClr val="tx2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6AF279B6-ABAA-4117-A8C1-A9CA9A5F65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51" r:id="rId2"/>
    <p:sldLayoutId id="2147483860" r:id="rId3"/>
    <p:sldLayoutId id="2147483852" r:id="rId4"/>
    <p:sldLayoutId id="2147483861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</a:rPr>
              <a:t>«Роль натюрморта в живописи»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0" y="142875"/>
            <a:ext cx="9144000" cy="7078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000" dirty="0" smtClean="0"/>
          </a:p>
          <a:p>
            <a:pPr algn="ctr">
              <a:defRPr/>
            </a:pPr>
            <a:r>
              <a:rPr lang="ru-RU" sz="2000" dirty="0">
                <a:latin typeface="+mn-lt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7554" y="3786190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Подготовил: Преподаватель Истории изобразительного искусства КОСОВ ВЛАДИМИР АЛЕКСАНДРОВИЧ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00166" y="285728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МБУДО «ВДШИ имени В.М.Максимова»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643306" y="6072206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г .ВОЛХОВ</a:t>
            </a:r>
          </a:p>
          <a:p>
            <a:r>
              <a:rPr lang="ru-RU" dirty="0" smtClean="0"/>
              <a:t>              2023 г.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oris_Kustodiev_-_Merchant's_Wife_at_Tea_-_Google_Art_Projec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1934" y="357166"/>
            <a:ext cx="4703119" cy="4714876"/>
          </a:xfrm>
        </p:spPr>
      </p:pic>
      <p:sp>
        <p:nvSpPr>
          <p:cNvPr id="10" name="TextBox 9"/>
          <p:cNvSpPr txBox="1"/>
          <p:nvPr/>
        </p:nvSpPr>
        <p:spPr>
          <a:xfrm>
            <a:off x="5214942" y="5643578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Борис  Михайлович Кустодиев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«Купчиха за чаем» 1918 г.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2286016" cy="513622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500570"/>
            <a:ext cx="2786082" cy="1794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2857488" y="928670"/>
            <a:ext cx="1714512" cy="157163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5286380" y="4643446"/>
            <a:ext cx="1000132" cy="64294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2" descr="Death_of_Marat_by_David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0" y="928670"/>
            <a:ext cx="4381726" cy="563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18"/>
          <p:cNvSpPr txBox="1">
            <a:spLocks noChangeArrowheads="1"/>
          </p:cNvSpPr>
          <p:nvPr/>
        </p:nvSpPr>
        <p:spPr bwMode="auto">
          <a:xfrm>
            <a:off x="5286375" y="5715001"/>
            <a:ext cx="33575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tx2"/>
                </a:solidFill>
                <a:latin typeface="Constantia" pitchFamily="18" charset="0"/>
              </a:rPr>
              <a:t> 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Жак-Луи Давид,</a:t>
            </a:r>
          </a:p>
          <a:p>
            <a:pPr algn="r"/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«Смерть Марата», 1793 г. 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latin typeface="Constantia" pitchFamily="18" charset="0"/>
              </a:rPr>
              <a:t> </a:t>
            </a:r>
          </a:p>
        </p:txBody>
      </p:sp>
      <p:pic>
        <p:nvPicPr>
          <p:cNvPr id="14" name="Рисунок 13" descr="Death_of_Marat_by_David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l="63434" t="49297" r="10808" b="37751"/>
          <a:stretch>
            <a:fillRect/>
          </a:stretch>
        </p:blipFill>
        <p:spPr>
          <a:xfrm>
            <a:off x="4929190" y="928670"/>
            <a:ext cx="3422528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6" name="Прямая соединительная линия 15"/>
          <p:cNvCxnSpPr/>
          <p:nvPr/>
        </p:nvCxnSpPr>
        <p:spPr>
          <a:xfrm flipV="1">
            <a:off x="3714743" y="2928934"/>
            <a:ext cx="1214447" cy="107157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Death_of_Marat_by_David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l="54343" t="61072" r="22362" b="28331"/>
          <a:stretch>
            <a:fillRect/>
          </a:stretch>
        </p:blipFill>
        <p:spPr>
          <a:xfrm>
            <a:off x="5286380" y="3643314"/>
            <a:ext cx="3295079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3428992" y="4929198"/>
            <a:ext cx="1857388" cy="42862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5715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Натюрморт , раскрывающий личность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00px-Maximov_Everything_In_the_Pa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678" y="285728"/>
            <a:ext cx="5429288" cy="4133046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643446"/>
            <a:ext cx="4000528" cy="172009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214910" y="4572008"/>
            <a:ext cx="3929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Василий Максимович  Максимов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«Всё в прошлом» 1889 г.</a:t>
            </a:r>
          </a:p>
          <a:p>
            <a:endParaRPr lang="ru-RU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428604"/>
            <a:ext cx="1928826" cy="38576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43" name="Прямая соединительная линия 42"/>
          <p:cNvCxnSpPr/>
          <p:nvPr/>
        </p:nvCxnSpPr>
        <p:spPr>
          <a:xfrm flipV="1">
            <a:off x="2928926" y="3714752"/>
            <a:ext cx="5000660" cy="5715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5400000" flipH="1" flipV="1">
            <a:off x="4464843" y="3036091"/>
            <a:ext cx="1714512" cy="15001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214290"/>
            <a:ext cx="7943848" cy="642942"/>
          </a:xfrm>
        </p:spPr>
        <p:txBody>
          <a:bodyPr>
            <a:normAutofit fontScale="90000"/>
          </a:bodyPr>
          <a:lstStyle/>
          <a:p>
            <a:pPr>
              <a:tabLst>
                <a:tab pos="3941763" algn="l"/>
              </a:tabLst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5. Натюрморт, скрывающий личность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КАЙБОТ\Ланч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8072494" cy="4905396"/>
          </a:xfrm>
          <a:prstGeom prst="rect">
            <a:avLst/>
          </a:prstGeom>
          <a:noFill/>
        </p:spPr>
      </p:pic>
      <p:pic>
        <p:nvPicPr>
          <p:cNvPr id="6" name="Picture 2" descr="E:\КАЙБОТ\Ланч.jpg"/>
          <p:cNvPicPr>
            <a:picLocks noChangeAspect="1" noChangeArrowheads="1"/>
          </p:cNvPicPr>
          <p:nvPr/>
        </p:nvPicPr>
        <p:blipFill>
          <a:blip r:embed="rId2"/>
          <a:srcRect l="14651" t="68873" r="40113"/>
          <a:stretch>
            <a:fillRect/>
          </a:stretch>
        </p:blipFill>
        <p:spPr bwMode="auto">
          <a:xfrm>
            <a:off x="5214942" y="4357694"/>
            <a:ext cx="3571900" cy="2190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Прямая соединительная линия 7"/>
          <p:cNvCxnSpPr>
            <a:endCxn id="6" idx="1"/>
          </p:cNvCxnSpPr>
          <p:nvPr/>
        </p:nvCxnSpPr>
        <p:spPr>
          <a:xfrm flipV="1">
            <a:off x="3143240" y="5453070"/>
            <a:ext cx="2071702" cy="476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42910" y="6072206"/>
            <a:ext cx="22364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white"/>
                </a:solidFill>
              </a:rPr>
              <a:t>Г.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ru-RU" sz="2000" dirty="0" err="1" smtClean="0">
                <a:solidFill>
                  <a:prstClr val="white"/>
                </a:solidFill>
              </a:rPr>
              <a:t>Кайбот</a:t>
            </a:r>
            <a:r>
              <a:rPr lang="en-US" sz="2000" dirty="0" smtClean="0">
                <a:solidFill>
                  <a:prstClr val="white"/>
                </a:solidFill>
              </a:rPr>
              <a:t>  “</a:t>
            </a:r>
            <a:r>
              <a:rPr lang="ru-RU" sz="2000" dirty="0" err="1" smtClean="0">
                <a:solidFill>
                  <a:prstClr val="white"/>
                </a:solidFill>
              </a:rPr>
              <a:t>Ланч</a:t>
            </a:r>
            <a:r>
              <a:rPr lang="en-US" sz="2000" dirty="0" smtClean="0">
                <a:solidFill>
                  <a:prstClr val="white"/>
                </a:solidFill>
              </a:rPr>
              <a:t>”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48" y="5286388"/>
            <a:ext cx="8229600" cy="12192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К.</a:t>
            </a:r>
            <a:r>
              <a:rPr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Коровин</a:t>
            </a:r>
            <a:r>
              <a:rPr sz="2400" smtClean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чайным столом</a:t>
            </a:r>
            <a:r>
              <a:rPr sz="240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1888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ser\Desktop\ЗА ЧАЙНЫМ СТОЛОМ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6006967" cy="5033424"/>
          </a:xfrm>
          <a:prstGeom prst="rect">
            <a:avLst/>
          </a:prstGeom>
          <a:noFill/>
        </p:spPr>
      </p:pic>
      <p:pic>
        <p:nvPicPr>
          <p:cNvPr id="5" name="Picture 2" descr="C:\Users\Usser\Desktop\ЗА ЧАЙНЫМ СТОЛОМ.jpg"/>
          <p:cNvPicPr>
            <a:picLocks noChangeAspect="1" noChangeArrowheads="1"/>
          </p:cNvPicPr>
          <p:nvPr/>
        </p:nvPicPr>
        <p:blipFill>
          <a:blip r:embed="rId2"/>
          <a:srcRect l="38792" t="63315" r="1096"/>
          <a:stretch>
            <a:fillRect/>
          </a:stretch>
        </p:blipFill>
        <p:spPr bwMode="auto">
          <a:xfrm>
            <a:off x="5429256" y="357166"/>
            <a:ext cx="3714744" cy="2175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Прямая соединительная линия 6"/>
          <p:cNvCxnSpPr/>
          <p:nvPr/>
        </p:nvCxnSpPr>
        <p:spPr>
          <a:xfrm rot="5400000">
            <a:off x="5000628" y="2500306"/>
            <a:ext cx="2214578" cy="22145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48" y="214290"/>
            <a:ext cx="7972452" cy="50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6. Натюрморт-главный герой</a:t>
            </a:r>
            <a:endParaRPr lang="ru-RU" dirty="0"/>
          </a:p>
        </p:txBody>
      </p:sp>
      <p:pic>
        <p:nvPicPr>
          <p:cNvPr id="1026" name="Picture 2" descr="C:\Users\Usser\Desktop\РИС 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93946"/>
            <a:ext cx="7500990" cy="57150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71934" y="6429396"/>
            <a:ext cx="462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К.Петров-Водкин</a:t>
            </a:r>
            <a:r>
              <a:rPr lang="ru-RU" dirty="0" smtClean="0"/>
              <a:t> </a:t>
            </a:r>
            <a:r>
              <a:rPr lang="en-US" dirty="0" smtClean="0"/>
              <a:t>“</a:t>
            </a:r>
            <a:r>
              <a:rPr lang="ru-RU" dirty="0" smtClean="0"/>
              <a:t>Утренний натюрморт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42976" y="57148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ser\Desktop\рис 1 Троиц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659047"/>
            <a:ext cx="4214842" cy="5937018"/>
          </a:xfrm>
          <a:prstGeom prst="rect">
            <a:avLst/>
          </a:prstGeom>
          <a:noFill/>
        </p:spPr>
      </p:pic>
      <p:pic>
        <p:nvPicPr>
          <p:cNvPr id="7" name="Picture 3" descr="C:\Users\Usser\Desktop\ушаков.jpg"/>
          <p:cNvPicPr>
            <a:picLocks noChangeAspect="1" noChangeArrowheads="1"/>
          </p:cNvPicPr>
          <p:nvPr/>
        </p:nvPicPr>
        <p:blipFill>
          <a:blip r:embed="rId3" cstate="print"/>
          <a:srcRect l="16566" t="1062" r="13233"/>
          <a:stretch>
            <a:fillRect/>
          </a:stretch>
        </p:blipFill>
        <p:spPr bwMode="auto">
          <a:xfrm>
            <a:off x="4643406" y="642918"/>
            <a:ext cx="4302765" cy="621508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4348" y="0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8. Натюрморт , имеющий сакральный смысл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ser\Desktop\рис 1 Троиц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5524500" cy="664371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43636" y="550070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А.Рублев </a:t>
            </a:r>
            <a:r>
              <a:rPr lang="en-US" dirty="0" smtClean="0"/>
              <a:t>“ </a:t>
            </a:r>
            <a:r>
              <a:rPr lang="ru-RU" dirty="0" smtClean="0"/>
              <a:t>Троица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4" name="Picture 2" descr="C:\Users\Usser\Desktop\рис 1 Троица.jpg"/>
          <p:cNvPicPr>
            <a:picLocks noChangeAspect="1" noChangeArrowheads="1"/>
          </p:cNvPicPr>
          <p:nvPr/>
        </p:nvPicPr>
        <p:blipFill>
          <a:blip r:embed="rId2"/>
          <a:srcRect l="42673" t="57762" r="37930" b="22580"/>
          <a:stretch>
            <a:fillRect/>
          </a:stretch>
        </p:blipFill>
        <p:spPr bwMode="auto">
          <a:xfrm>
            <a:off x="6286512" y="2000240"/>
            <a:ext cx="228601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Прямая соединительная линия 5"/>
          <p:cNvCxnSpPr>
            <a:stCxn id="4" idx="1"/>
          </p:cNvCxnSpPr>
          <p:nvPr/>
        </p:nvCxnSpPr>
        <p:spPr>
          <a:xfrm rot="10800000" flipV="1">
            <a:off x="3428992" y="3393280"/>
            <a:ext cx="2857520" cy="8929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ser\Desktop\ушаков.jpg"/>
          <p:cNvPicPr>
            <a:picLocks noChangeAspect="1" noChangeArrowheads="1"/>
          </p:cNvPicPr>
          <p:nvPr/>
        </p:nvPicPr>
        <p:blipFill>
          <a:blip r:embed="rId2" cstate="print"/>
          <a:srcRect l="16566" t="1062" r="13233"/>
          <a:stretch>
            <a:fillRect/>
          </a:stretch>
        </p:blipFill>
        <p:spPr bwMode="auto">
          <a:xfrm>
            <a:off x="428596" y="204766"/>
            <a:ext cx="4500594" cy="66532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00694" y="5857892"/>
            <a:ext cx="221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С.Ушаков </a:t>
            </a:r>
            <a:r>
              <a:rPr lang="en-US" dirty="0" smtClean="0"/>
              <a:t>“</a:t>
            </a:r>
            <a:r>
              <a:rPr lang="ru-RU" dirty="0" smtClean="0"/>
              <a:t>Троица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7" name="Picture 3" descr="C:\Users\Usser\Desktop\ушаков.jpg"/>
          <p:cNvPicPr>
            <a:picLocks noChangeAspect="1" noChangeArrowheads="1"/>
          </p:cNvPicPr>
          <p:nvPr/>
        </p:nvPicPr>
        <p:blipFill>
          <a:blip r:embed="rId2" cstate="print"/>
          <a:srcRect l="39665" t="58791" r="35642" b="9820"/>
          <a:stretch>
            <a:fillRect/>
          </a:stretch>
        </p:blipFill>
        <p:spPr bwMode="auto">
          <a:xfrm>
            <a:off x="5214942" y="428604"/>
            <a:ext cx="3000396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2714612" y="4429132"/>
            <a:ext cx="2500330" cy="4286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1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881578"/>
          </a:xfrm>
        </p:spPr>
        <p:txBody>
          <a:bodyPr/>
          <a:lstStyle/>
          <a:p>
            <a:pPr eaLnBrk="1" hangingPunct="1"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Мне удалось подтвердить важность натюрморта, как составляющей части картины , и сделать следующие выводы:</a:t>
            </a:r>
          </a:p>
          <a:p>
            <a:pPr eaLnBrk="1" hangingPunct="1">
              <a:buNone/>
            </a:pPr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Натюрморт может быть фоном картины, композиционно объединяющим действующих лиц произведения. </a:t>
            </a:r>
          </a:p>
          <a:p>
            <a:pPr eaLnBrk="1" hangingPunct="1">
              <a:buFont typeface="Arial" pitchFamily="34" charset="0"/>
              <a:buChar char="•"/>
            </a:pPr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Натюрморт может раскрыть состояние героев, дополнить  художественный образ произведения и его сюжетную линию.</a:t>
            </a:r>
          </a:p>
          <a:p>
            <a:pPr eaLnBrk="1" hangingPunct="1">
              <a:buFont typeface="Arial" pitchFamily="34" charset="0"/>
              <a:buChar char="•"/>
            </a:pPr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Натюрморт может рассказать о личности изображенного, его судьбе, стать полноценным героем картины.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Натюрморт может иметь религиозный смысл, глубокое духовное составляющее.							</a:t>
            </a:r>
          </a:p>
          <a:p>
            <a:pPr eaLnBrk="1" hangingPunct="1">
              <a:buNone/>
            </a:pPr>
            <a:endParaRPr lang="ru-RU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ru-RU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/>
              <a:t> 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Вывод :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2"/>
          <p:cNvSpPr>
            <a:spLocks noGrp="1"/>
          </p:cNvSpPr>
          <p:nvPr>
            <p:ph idx="1"/>
          </p:nvPr>
        </p:nvSpPr>
        <p:spPr>
          <a:xfrm>
            <a:off x="714348" y="1524000"/>
            <a:ext cx="7972452" cy="4572000"/>
          </a:xfrm>
        </p:spPr>
        <p:txBody>
          <a:bodyPr/>
          <a:lstStyle/>
          <a:p>
            <a:pPr defTabSz="912813" eaLnBrk="1" hangingPunct="1">
              <a:buFont typeface="Wingdings 2" pitchFamily="18" charset="2"/>
              <a:buNone/>
            </a:pPr>
            <a:r>
              <a:rPr lang="ru-RU" dirty="0" smtClean="0">
                <a:solidFill>
                  <a:schemeClr val="tx2"/>
                </a:solidFill>
              </a:rPr>
              <a:t>	</a:t>
            </a:r>
          </a:p>
          <a:p>
            <a:pPr defTabSz="912813" eaLnBrk="1" hangingPunct="1">
              <a:buFont typeface="Wingdings 2" pitchFamily="18" charset="2"/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Выявить особенности натюрморта , как важной </a:t>
            </a:r>
          </a:p>
          <a:p>
            <a:pPr defTabSz="912813" eaLnBrk="1" hangingPunct="1">
              <a:buFont typeface="Wingdings 2" pitchFamily="18" charset="2"/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составляющей части  живописного произведения. </a:t>
            </a:r>
          </a:p>
          <a:p>
            <a:pPr defTabSz="912813" eaLnBrk="1" hangingPunct="1">
              <a:buFont typeface="Wingdings 2" pitchFamily="18" charset="2"/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defTabSz="912813" eaLnBrk="1" hangingPunct="1">
              <a:buFont typeface="Wingdings 2" pitchFamily="18" charset="2"/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defTabSz="912813" eaLnBrk="1" hangingPunct="1">
              <a:buFont typeface="Arial" charset="0"/>
              <a:buChar char="•"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уточнить понятие «натюрморт»</a:t>
            </a:r>
          </a:p>
          <a:p>
            <a:pPr defTabSz="912813" eaLnBrk="1" hangingPunct="1">
              <a:buFont typeface="Arial" charset="0"/>
              <a:buChar char="•"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выявить особенности натюрморта, как важной составляющей картины</a:t>
            </a:r>
          </a:p>
          <a:p>
            <a:pPr defTabSz="912813" eaLnBrk="1" hangingPunct="1">
              <a:buFont typeface="Arial" charset="0"/>
              <a:buChar char="•"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установить функции натюрморта в картине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19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 работы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67198"/>
          </a:xfrm>
        </p:spPr>
        <p:txBody>
          <a:bodyPr/>
          <a:lstStyle/>
          <a:p>
            <a:pPr defTabSz="912813" eaLnBrk="1" hangingPunct="1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Слово натюрморт, по-английски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“still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life”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переводится как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тихая жизнь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defTabSz="912813" eaLnBrk="1" hangingPunct="1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Натюрморт по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французки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“nature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morte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”- “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мертвая жизнь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ru-RU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2813" eaLnBrk="1" hangingPunct="1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Натюрморт, порой, отображает  жизнь целой эпохи, через предметы, представленные на картине, мир чувств тех, кому они принадлежали, рассказывает  о личности героев, их судьбе.  </a:t>
            </a:r>
          </a:p>
          <a:p>
            <a:pPr defTabSz="912813" eaLnBrk="1" hangingPunct="1">
              <a:buNone/>
            </a:pPr>
            <a:endParaRPr lang="ru-RU" sz="2400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</a:rPr>
              <a:t>Натюрморт 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Египет                                  Греция</a:t>
            </a:r>
            <a:endParaRPr lang="ru-RU" dirty="0"/>
          </a:p>
        </p:txBody>
      </p:sp>
      <p:pic>
        <p:nvPicPr>
          <p:cNvPr id="1026" name="Picture 2" descr="C:\Users\Usser\Desktop\Грец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714488"/>
            <a:ext cx="4286280" cy="4467225"/>
          </a:xfrm>
          <a:prstGeom prst="rect">
            <a:avLst/>
          </a:prstGeom>
          <a:noFill/>
        </p:spPr>
      </p:pic>
      <p:pic>
        <p:nvPicPr>
          <p:cNvPr id="1027" name="Picture 3" descr="C:\Users\Usser\Desktop\Египе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8"/>
            <a:ext cx="4286280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48" y="214290"/>
            <a:ext cx="7500990" cy="714380"/>
          </a:xfrm>
        </p:spPr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1. Натюрморт- как символ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ser\Desktop\РИС 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3181815" cy="4929190"/>
          </a:xfrm>
          <a:prstGeom prst="rect">
            <a:avLst/>
          </a:prstGeom>
          <a:noFill/>
        </p:spPr>
      </p:pic>
      <p:pic>
        <p:nvPicPr>
          <p:cNvPr id="3075" name="Picture 3" descr="C:\Users\Usser\Desktop\Ванитас\мементо мор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142952"/>
            <a:ext cx="5214974" cy="5286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ser\Desktop\чета Арнольфин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214290"/>
            <a:ext cx="5143536" cy="66437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5786454"/>
            <a:ext cx="3027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Ван </a:t>
            </a:r>
            <a:r>
              <a:rPr lang="ru-RU" sz="2400" dirty="0" err="1" smtClean="0"/>
              <a:t>Эйк</a:t>
            </a:r>
            <a:r>
              <a:rPr lang="ru-RU" sz="2400" dirty="0" smtClean="0"/>
              <a:t> </a:t>
            </a:r>
            <a:r>
              <a:rPr lang="ru-RU" sz="1600" dirty="0" smtClean="0"/>
              <a:t>1434 г.</a:t>
            </a:r>
            <a:endParaRPr lang="ru-RU" sz="1600" i="1" dirty="0" smtClean="0"/>
          </a:p>
          <a:p>
            <a:r>
              <a:rPr lang="en-US" sz="2400" dirty="0" smtClean="0"/>
              <a:t>“ </a:t>
            </a:r>
            <a:r>
              <a:rPr lang="ru-RU" sz="2400" dirty="0" smtClean="0"/>
              <a:t>Чета </a:t>
            </a:r>
            <a:r>
              <a:rPr lang="ru-RU" sz="2400" dirty="0" err="1" smtClean="0"/>
              <a:t>Арнольфини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5" name="Picture 2" descr="C:\Users\Usser\Desktop\чета Арнольфини.jpg"/>
          <p:cNvPicPr>
            <a:picLocks noChangeAspect="1" noChangeArrowheads="1"/>
          </p:cNvPicPr>
          <p:nvPr/>
        </p:nvPicPr>
        <p:blipFill>
          <a:blip r:embed="rId2"/>
          <a:srcRect t="81720" r="79167"/>
          <a:stretch>
            <a:fillRect/>
          </a:stretch>
        </p:blipFill>
        <p:spPr bwMode="auto">
          <a:xfrm>
            <a:off x="1643042" y="3929066"/>
            <a:ext cx="1643074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286116" y="5643578"/>
            <a:ext cx="500066" cy="3571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Usser\Desktop\чета Арнольфини.jpg"/>
          <p:cNvPicPr>
            <a:picLocks noChangeAspect="1" noChangeArrowheads="1"/>
          </p:cNvPicPr>
          <p:nvPr/>
        </p:nvPicPr>
        <p:blipFill>
          <a:blip r:embed="rId2"/>
          <a:srcRect t="40553" r="83333" b="41935"/>
          <a:stretch>
            <a:fillRect/>
          </a:stretch>
        </p:blipFill>
        <p:spPr bwMode="auto">
          <a:xfrm>
            <a:off x="357158" y="2714620"/>
            <a:ext cx="1500198" cy="20359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57356" y="3786190"/>
            <a:ext cx="2000264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Usser\Desktop\чета Арнольфини.jpg"/>
          <p:cNvPicPr>
            <a:picLocks noChangeAspect="1" noChangeArrowheads="1"/>
          </p:cNvPicPr>
          <p:nvPr/>
        </p:nvPicPr>
        <p:blipFill>
          <a:blip r:embed="rId2"/>
          <a:srcRect l="36111" t="3495" r="33681" b="62366"/>
          <a:stretch>
            <a:fillRect/>
          </a:stretch>
        </p:blipFill>
        <p:spPr bwMode="auto">
          <a:xfrm>
            <a:off x="1357290" y="357166"/>
            <a:ext cx="2071702" cy="30242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Рисунок 6" descr="974123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525006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786446" y="2643182"/>
            <a:ext cx="3046706" cy="34478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1" name="Picture 6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71472" y="4572008"/>
            <a:ext cx="3286148" cy="20532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22" name="TextBox 14"/>
          <p:cNvSpPr txBox="1">
            <a:spLocks noChangeArrowheads="1"/>
          </p:cNvSpPr>
          <p:nvPr/>
        </p:nvSpPr>
        <p:spPr bwMode="auto">
          <a:xfrm>
            <a:off x="4286248" y="6143644"/>
            <a:ext cx="5143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Винсент 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ван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Гог, «Едоки картофеля»,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1885 </a:t>
            </a:r>
          </a:p>
        </p:txBody>
      </p:sp>
      <p:cxnSp>
        <p:nvCxnSpPr>
          <p:cNvPr id="14" name="Прямая соединительная линия 13"/>
          <p:cNvCxnSpPr>
            <a:endCxn id="13318" idx="1"/>
          </p:cNvCxnSpPr>
          <p:nvPr/>
        </p:nvCxnSpPr>
        <p:spPr>
          <a:xfrm>
            <a:off x="3786188" y="3519248"/>
            <a:ext cx="2000250" cy="8477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endCxn id="13321" idx="0"/>
          </p:cNvCxnSpPr>
          <p:nvPr/>
        </p:nvCxnSpPr>
        <p:spPr>
          <a:xfrm rot="5400000">
            <a:off x="1852879" y="4067463"/>
            <a:ext cx="866212" cy="14287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0" y="152400"/>
            <a:ext cx="7715272" cy="70483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Объединяющая роль натюрморта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00px-Zinaida_Serebryakova_(1914)_At_Breakfa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7554" y="285728"/>
            <a:ext cx="5488088" cy="466487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2619780" cy="29289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86190"/>
            <a:ext cx="3571900" cy="26003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857752" y="5143512"/>
            <a:ext cx="407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Зинаида  Серебрякова </a:t>
            </a:r>
          </a:p>
          <a:p>
            <a:pPr algn="r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«За завтраком» , 1914 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3036083" y="392885"/>
            <a:ext cx="1071570" cy="85725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 flipH="1" flipV="1">
            <a:off x="3178959" y="2964653"/>
            <a:ext cx="4286280" cy="250033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Содержимое 3" descr="3514360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00364" y="714356"/>
            <a:ext cx="5770977" cy="4500594"/>
          </a:xfrm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41652"/>
            <a:ext cx="3786214" cy="27617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70" name="TextBox 14"/>
          <p:cNvSpPr txBox="1">
            <a:spLocks noChangeArrowheads="1"/>
          </p:cNvSpPr>
          <p:nvPr/>
        </p:nvSpPr>
        <p:spPr bwMode="auto">
          <a:xfrm>
            <a:off x="4714876" y="5572140"/>
            <a:ext cx="4071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schemeClr val="tx2"/>
                </a:solidFill>
                <a:latin typeface="+mn-lt"/>
              </a:rPr>
              <a:t>Василий Дмитриевич Поленов, «Больная», 1886 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-285784" y="-214337"/>
            <a:ext cx="9144064" cy="73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 bmk="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3.Натюрморт, раскрывающий состояние героев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071934" y="3143248"/>
            <a:ext cx="642942" cy="5715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1087</TotalTime>
  <Words>293</Words>
  <Application>Microsoft Office PowerPoint</Application>
  <PresentationFormat>Экран (4:3)</PresentationFormat>
  <Paragraphs>60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Бумажная</vt:lpstr>
      <vt:lpstr>«Роль натюрморта в живописи»</vt:lpstr>
      <vt:lpstr>Цель работы </vt:lpstr>
      <vt:lpstr>Натюрморт </vt:lpstr>
      <vt:lpstr>Египет                                  Греция</vt:lpstr>
      <vt:lpstr>1. Натюрморт- как символ</vt:lpstr>
      <vt:lpstr>Презентация PowerPoint</vt:lpstr>
      <vt:lpstr>2. Объединяющая роль натюрморта</vt:lpstr>
      <vt:lpstr>Презентация PowerPoint</vt:lpstr>
      <vt:lpstr>Презентация PowerPoint</vt:lpstr>
      <vt:lpstr>Презентация PowerPoint</vt:lpstr>
      <vt:lpstr>4. Натюрморт , раскрывающий личность</vt:lpstr>
      <vt:lpstr>Презентация PowerPoint</vt:lpstr>
      <vt:lpstr>5. Натюрморт, скрывающий личность</vt:lpstr>
      <vt:lpstr>К. Коровин" За чайным столом" 1888 г.</vt:lpstr>
      <vt:lpstr> 6. Натюрморт-главный герой</vt:lpstr>
      <vt:lpstr>Презентация PowerPoint</vt:lpstr>
      <vt:lpstr>Презентация PowerPoint</vt:lpstr>
      <vt:lpstr>Презентация PowerPoint</vt:lpstr>
      <vt:lpstr>  Вывод 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«Роль натюрморта в картинах»</dc:title>
  <dc:creator>асг</dc:creator>
  <cp:lastModifiedBy>Надежда</cp:lastModifiedBy>
  <cp:revision>124</cp:revision>
  <dcterms:created xsi:type="dcterms:W3CDTF">2019-03-22T16:55:41Z</dcterms:created>
  <dcterms:modified xsi:type="dcterms:W3CDTF">2024-03-01T11:41:50Z</dcterms:modified>
</cp:coreProperties>
</file>