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embedTrueTypeFonts="1" autoCompressPictures="0">
  <p:sldMasterIdLst>
    <p:sldMasterId id="2147483660" r:id="rId1"/>
  </p:sldMasterIdLst>
  <p:notesMasterIdLst>
    <p:notesMasterId r:id="rId80"/>
  </p:notesMasterIdLst>
  <p:sldIdLst>
    <p:sldId id="256" r:id="rId2"/>
    <p:sldId id="389" r:id="rId3"/>
    <p:sldId id="388" r:id="rId4"/>
    <p:sldId id="393" r:id="rId5"/>
    <p:sldId id="394" r:id="rId6"/>
    <p:sldId id="395" r:id="rId7"/>
    <p:sldId id="396" r:id="rId8"/>
    <p:sldId id="397" r:id="rId9"/>
    <p:sldId id="398" r:id="rId10"/>
    <p:sldId id="399" r:id="rId11"/>
    <p:sldId id="400" r:id="rId12"/>
    <p:sldId id="401" r:id="rId13"/>
    <p:sldId id="402" r:id="rId14"/>
    <p:sldId id="403" r:id="rId15"/>
    <p:sldId id="404" r:id="rId16"/>
    <p:sldId id="405" r:id="rId17"/>
    <p:sldId id="406" r:id="rId18"/>
    <p:sldId id="407" r:id="rId19"/>
    <p:sldId id="408" r:id="rId20"/>
    <p:sldId id="409" r:id="rId21"/>
    <p:sldId id="410" r:id="rId22"/>
    <p:sldId id="411" r:id="rId23"/>
    <p:sldId id="412" r:id="rId24"/>
    <p:sldId id="413" r:id="rId25"/>
    <p:sldId id="417" r:id="rId26"/>
    <p:sldId id="415" r:id="rId27"/>
    <p:sldId id="416" r:id="rId28"/>
    <p:sldId id="421" r:id="rId29"/>
    <p:sldId id="422" r:id="rId30"/>
    <p:sldId id="423" r:id="rId31"/>
    <p:sldId id="424" r:id="rId32"/>
    <p:sldId id="425" r:id="rId33"/>
    <p:sldId id="426" r:id="rId34"/>
    <p:sldId id="427" r:id="rId35"/>
    <p:sldId id="428" r:id="rId36"/>
    <p:sldId id="429" r:id="rId37"/>
    <p:sldId id="430" r:id="rId38"/>
    <p:sldId id="431" r:id="rId39"/>
    <p:sldId id="432" r:id="rId40"/>
    <p:sldId id="433" r:id="rId41"/>
    <p:sldId id="434" r:id="rId42"/>
    <p:sldId id="435" r:id="rId43"/>
    <p:sldId id="436" r:id="rId44"/>
    <p:sldId id="437" r:id="rId45"/>
    <p:sldId id="438" r:id="rId46"/>
    <p:sldId id="439" r:id="rId47"/>
    <p:sldId id="440" r:id="rId48"/>
    <p:sldId id="441" r:id="rId49"/>
    <p:sldId id="442" r:id="rId50"/>
    <p:sldId id="443" r:id="rId51"/>
    <p:sldId id="444" r:id="rId52"/>
    <p:sldId id="445" r:id="rId53"/>
    <p:sldId id="446" r:id="rId54"/>
    <p:sldId id="447" r:id="rId55"/>
    <p:sldId id="448" r:id="rId56"/>
    <p:sldId id="449" r:id="rId57"/>
    <p:sldId id="450" r:id="rId58"/>
    <p:sldId id="451" r:id="rId59"/>
    <p:sldId id="452" r:id="rId60"/>
    <p:sldId id="453" r:id="rId61"/>
    <p:sldId id="454" r:id="rId62"/>
    <p:sldId id="455" r:id="rId63"/>
    <p:sldId id="456" r:id="rId64"/>
    <p:sldId id="457" r:id="rId65"/>
    <p:sldId id="458" r:id="rId66"/>
    <p:sldId id="459" r:id="rId67"/>
    <p:sldId id="460" r:id="rId68"/>
    <p:sldId id="461" r:id="rId69"/>
    <p:sldId id="462" r:id="rId70"/>
    <p:sldId id="463" r:id="rId71"/>
    <p:sldId id="464" r:id="rId72"/>
    <p:sldId id="465" r:id="rId73"/>
    <p:sldId id="466" r:id="rId74"/>
    <p:sldId id="467" r:id="rId75"/>
    <p:sldId id="468" r:id="rId76"/>
    <p:sldId id="469" r:id="rId77"/>
    <p:sldId id="470" r:id="rId78"/>
    <p:sldId id="471" r:id="rId79"/>
  </p:sldIdLst>
  <p:sldSz cx="9144000" cy="5143500" type="screen16x9"/>
  <p:notesSz cx="6858000" cy="9144000"/>
  <p:embeddedFontLst>
    <p:embeddedFont>
      <p:font typeface="Cambria Math" panose="02040503050406030204" pitchFamily="18" charset="0"/>
      <p:regular r:id="rId81"/>
    </p:embeddedFont>
    <p:embeddedFont>
      <p:font typeface="Open Sans" panose="020B0604020202020204" charset="0"/>
      <p:regular r:id="rId82"/>
      <p:bold r:id="rId83"/>
      <p:italic r:id="rId84"/>
      <p:boldItalic r:id="rId85"/>
    </p:embeddedFont>
    <p:embeddedFont>
      <p:font typeface="Calibri" panose="020F0502020204030204" pitchFamily="34" charset="0"/>
      <p:regular r:id="rId86"/>
      <p:bold r:id="rId87"/>
      <p:italic r:id="rId88"/>
      <p:boldItalic r:id="rId89"/>
    </p:embeddedFont>
    <p:embeddedFont>
      <p:font typeface="Roboto Slab" panose="020B0604020202020204" charset="0"/>
      <p:regular r:id="rId90"/>
      <p:bold r:id="rId91"/>
    </p:embeddedFont>
  </p:embeddedFontLst>
  <p:defaultTextStyle>
    <a:defPPr>
      <a:defRPr lang="ru-RU"/>
    </a:defPPr>
    <a:lvl1pPr marL="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37" userDrawn="1">
          <p15:clr>
            <a:srgbClr val="A4A3A4"/>
          </p15:clr>
        </p15:guide>
        <p15:guide id="2" pos="226" userDrawn="1">
          <p15:clr>
            <a:srgbClr val="A4A3A4"/>
          </p15:clr>
        </p15:guide>
        <p15:guide id="3" pos="5534" userDrawn="1">
          <p15:clr>
            <a:srgbClr val="A4A3A4"/>
          </p15:clr>
        </p15:guide>
        <p15:guide id="4" orient="horz" pos="2981" userDrawn="1">
          <p15:clr>
            <a:srgbClr val="A4A3A4"/>
          </p15:clr>
        </p15:guide>
        <p15:guide id="5" pos="2993" userDrawn="1">
          <p15:clr>
            <a:srgbClr val="A4A3A4"/>
          </p15:clr>
        </p15:guide>
        <p15:guide id="6" pos="3688" userDrawn="1">
          <p15:clr>
            <a:srgbClr val="A4A3A4"/>
          </p15:clr>
        </p15:guide>
        <p15:guide id="7" pos="1844" userDrawn="1">
          <p15:clr>
            <a:srgbClr val="A4A3A4"/>
          </p15:clr>
        </p15:guide>
        <p15:guide id="8" pos="3912" userDrawn="1">
          <p15:clr>
            <a:srgbClr val="A4A3A4"/>
          </p15:clr>
        </p15:guide>
        <p15:guide id="9" pos="2070" userDrawn="1">
          <p15:clr>
            <a:srgbClr val="A4A3A4"/>
          </p15:clr>
        </p15:guide>
        <p15:guide id="10" pos="2767" userDrawn="1">
          <p15:clr>
            <a:srgbClr val="A4A3A4"/>
          </p15:clr>
        </p15:guide>
        <p15:guide id="13" orient="horz" pos="735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kiosk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22530"/>
    <a:srgbClr val="050607"/>
    <a:srgbClr val="777232"/>
    <a:srgbClr val="F7F6F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760" autoAdjust="0"/>
    <p:restoredTop sz="89253" autoAdjust="0"/>
  </p:normalViewPr>
  <p:slideViewPr>
    <p:cSldViewPr snapToGrid="0">
      <p:cViewPr>
        <p:scale>
          <a:sx n="97" d="100"/>
          <a:sy n="97" d="100"/>
        </p:scale>
        <p:origin x="-102" y="-192"/>
      </p:cViewPr>
      <p:guideLst>
        <p:guide orient="horz" pos="237"/>
        <p:guide orient="horz" pos="2981"/>
        <p:guide orient="horz" pos="735"/>
        <p:guide pos="226"/>
        <p:guide pos="5534"/>
        <p:guide pos="2993"/>
        <p:guide pos="3688"/>
        <p:guide pos="1844"/>
        <p:guide pos="3912"/>
        <p:guide pos="2070"/>
        <p:guide pos="2767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338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84" Type="http://schemas.openxmlformats.org/officeDocument/2006/relationships/font" Target="fonts/font4.fntdata"/><Relationship Id="rId89" Type="http://schemas.openxmlformats.org/officeDocument/2006/relationships/font" Target="fonts/font9.fntdata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87" Type="http://schemas.openxmlformats.org/officeDocument/2006/relationships/font" Target="fonts/font7.fntdata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font" Target="fonts/font2.fntdata"/><Relationship Id="rId90" Type="http://schemas.openxmlformats.org/officeDocument/2006/relationships/font" Target="fonts/font10.fntdata"/><Relationship Id="rId95" Type="http://schemas.openxmlformats.org/officeDocument/2006/relationships/tableStyles" Target="tableStyles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notesMaster" Target="notesMasters/notesMaster1.xml"/><Relationship Id="rId85" Type="http://schemas.openxmlformats.org/officeDocument/2006/relationships/font" Target="fonts/font5.fntdata"/><Relationship Id="rId93" Type="http://schemas.openxmlformats.org/officeDocument/2006/relationships/viewProps" Target="view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font" Target="fonts/font3.fntdata"/><Relationship Id="rId88" Type="http://schemas.openxmlformats.org/officeDocument/2006/relationships/font" Target="fonts/font8.fntdata"/><Relationship Id="rId91" Type="http://schemas.openxmlformats.org/officeDocument/2006/relationships/font" Target="fonts/font11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font" Target="fonts/font1.fntdata"/><Relationship Id="rId86" Type="http://schemas.openxmlformats.org/officeDocument/2006/relationships/font" Target="fonts/font6.fntdata"/><Relationship Id="rId9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BF1B41E-17B3-44CE-8E19-FCB63DD51A28}" type="datetimeFigureOut">
              <a:rPr lang="ru-RU" smtClean="0"/>
              <a:t>29.02.2024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761DEFC-839A-4688-A129-6AA2F4833DA1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573578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61DEFC-839A-4688-A129-6AA2F4833DA1}" type="slidenum">
              <a:rPr lang="ru-RU" smtClean="0"/>
              <a:t>1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5104135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61DEFC-839A-4688-A129-6AA2F4833DA1}" type="slidenum">
              <a:rPr lang="ru-RU" smtClean="0"/>
              <a:t>3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078750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06E679-DC75-4745-852D-F583D5FA2C9D}" type="datetimeFigureOut">
              <a:rPr lang="ru-RU" smtClean="0"/>
              <a:t>29.02.2024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21A449-B48E-44C3-9B97-791039936F93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115904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06E679-DC75-4745-852D-F583D5FA2C9D}" type="datetimeFigureOut">
              <a:rPr lang="ru-RU" smtClean="0"/>
              <a:t>29.02.2024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21A449-B48E-44C3-9B97-791039936F93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242247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06E679-DC75-4745-852D-F583D5FA2C9D}" type="datetimeFigureOut">
              <a:rPr lang="ru-RU" smtClean="0"/>
              <a:t>29.02.2024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21A449-B48E-44C3-9B97-791039936F93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704438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06E679-DC75-4745-852D-F583D5FA2C9D}" type="datetimeFigureOut">
              <a:rPr lang="ru-RU" smtClean="0"/>
              <a:t>29.02.2024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21A449-B48E-44C3-9B97-791039936F93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348658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06E679-DC75-4745-852D-F583D5FA2C9D}" type="datetimeFigureOut">
              <a:rPr lang="ru-RU" smtClean="0"/>
              <a:t>29.02.2024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21A449-B48E-44C3-9B97-791039936F93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957719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06E679-DC75-4745-852D-F583D5FA2C9D}" type="datetimeFigureOut">
              <a:rPr lang="ru-RU" smtClean="0"/>
              <a:t>29.02.2024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21A449-B48E-44C3-9B97-791039936F93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896369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06E679-DC75-4745-852D-F583D5FA2C9D}" type="datetimeFigureOut">
              <a:rPr lang="ru-RU" smtClean="0"/>
              <a:t>29.02.2024</a:t>
            </a:fld>
            <a:endParaRPr lang="ru-RU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21A449-B48E-44C3-9B97-791039936F93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908360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06E679-DC75-4745-852D-F583D5FA2C9D}" type="datetimeFigureOut">
              <a:rPr lang="ru-RU" smtClean="0"/>
              <a:t>29.02.2024</a:t>
            </a:fld>
            <a:endParaRPr lang="ru-R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21A449-B48E-44C3-9B97-791039936F93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252607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06E679-DC75-4745-852D-F583D5FA2C9D}" type="datetimeFigureOut">
              <a:rPr lang="ru-RU" smtClean="0"/>
              <a:t>29.02.2024</a:t>
            </a:fld>
            <a:endParaRPr lang="ru-RU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21A449-B48E-44C3-9B97-791039936F93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460694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06E679-DC75-4745-852D-F583D5FA2C9D}" type="datetimeFigureOut">
              <a:rPr lang="ru-RU" smtClean="0"/>
              <a:t>29.02.2024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21A449-B48E-44C3-9B97-791039936F93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995150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ru-RU" dirty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06E679-DC75-4745-852D-F583D5FA2C9D}" type="datetimeFigureOut">
              <a:rPr lang="ru-RU" smtClean="0"/>
              <a:t>29.02.2024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21A449-B48E-44C3-9B97-791039936F93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645577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06E679-DC75-4745-852D-F583D5FA2C9D}" type="datetimeFigureOut">
              <a:rPr lang="ru-RU" smtClean="0"/>
              <a:t>29.02.2024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21A449-B48E-44C3-9B97-791039936F93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471796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slide" Target="slide2.xml"/><Relationship Id="rId4" Type="http://schemas.openxmlformats.org/officeDocument/2006/relationships/slide" Target="slide3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slide" Target="slide11.xml"/><Relationship Id="rId3" Type="http://schemas.openxmlformats.org/officeDocument/2006/relationships/image" Target="../media/image1110.png"/><Relationship Id="rId7" Type="http://schemas.openxmlformats.org/officeDocument/2006/relationships/image" Target="../media/image1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10.png"/><Relationship Id="rId11" Type="http://schemas.openxmlformats.org/officeDocument/2006/relationships/image" Target="../media/image15.png"/><Relationship Id="rId5" Type="http://schemas.openxmlformats.org/officeDocument/2006/relationships/slide" Target="slide12.xml"/><Relationship Id="rId10" Type="http://schemas.openxmlformats.org/officeDocument/2006/relationships/image" Target="../media/image14.png"/><Relationship Id="rId4" Type="http://schemas.openxmlformats.org/officeDocument/2006/relationships/slide" Target="slide12.xml"/><Relationship Id="rId9" Type="http://schemas.openxmlformats.org/officeDocument/2006/relationships/slide" Target="slide1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1" Type="http://schemas.openxmlformats.org/officeDocument/2006/relationships/slideLayout" Target="../slideLayouts/slideLayout1.xml"/><Relationship Id="rId5" Type="http://schemas.openxmlformats.org/officeDocument/2006/relationships/slide" Target="slide3.xml"/><Relationship Id="rId4" Type="http://schemas.openxmlformats.org/officeDocument/2006/relationships/image" Target="../media/image17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" Target="slide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slide" Target="slide15.xml"/><Relationship Id="rId3" Type="http://schemas.openxmlformats.org/officeDocument/2006/relationships/image" Target="../media/image18.png"/><Relationship Id="rId7" Type="http://schemas.openxmlformats.org/officeDocument/2006/relationships/slide" Target="slide1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9.png"/><Relationship Id="rId11" Type="http://schemas.openxmlformats.org/officeDocument/2006/relationships/image" Target="../media/image22.png"/><Relationship Id="rId5" Type="http://schemas.openxmlformats.org/officeDocument/2006/relationships/slide" Target="slide14.xml"/><Relationship Id="rId10" Type="http://schemas.openxmlformats.org/officeDocument/2006/relationships/image" Target="../media/image21.png"/><Relationship Id="rId4" Type="http://schemas.openxmlformats.org/officeDocument/2006/relationships/slide" Target="slide14.xml"/><Relationship Id="rId9" Type="http://schemas.openxmlformats.org/officeDocument/2006/relationships/image" Target="../media/image2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4.png"/><Relationship Id="rId4" Type="http://schemas.openxmlformats.org/officeDocument/2006/relationships/slide" Target="slide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" Target="slide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25.png"/><Relationship Id="rId7" Type="http://schemas.openxmlformats.org/officeDocument/2006/relationships/image" Target="../media/image2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6.png"/><Relationship Id="rId11" Type="http://schemas.openxmlformats.org/officeDocument/2006/relationships/image" Target="../media/image29.png"/><Relationship Id="rId5" Type="http://schemas.openxmlformats.org/officeDocument/2006/relationships/slide" Target="slide18.xml"/><Relationship Id="rId10" Type="http://schemas.openxmlformats.org/officeDocument/2006/relationships/slide" Target="slide17.xml"/><Relationship Id="rId4" Type="http://schemas.openxmlformats.org/officeDocument/2006/relationships/slide" Target="slide18.xml"/><Relationship Id="rId9" Type="http://schemas.openxmlformats.org/officeDocument/2006/relationships/slide" Target="slide1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1" Type="http://schemas.openxmlformats.org/officeDocument/2006/relationships/slideLayout" Target="../slideLayouts/slideLayout1.xml"/><Relationship Id="rId5" Type="http://schemas.openxmlformats.org/officeDocument/2006/relationships/slide" Target="slide3.xml"/><Relationship Id="rId4" Type="http://schemas.openxmlformats.org/officeDocument/2006/relationships/image" Target="../media/image31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" Target="slide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slide" Target="slide21.xml"/><Relationship Id="rId3" Type="http://schemas.openxmlformats.org/officeDocument/2006/relationships/image" Target="../media/image32.png"/><Relationship Id="rId7" Type="http://schemas.openxmlformats.org/officeDocument/2006/relationships/slide" Target="slide2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3.png"/><Relationship Id="rId11" Type="http://schemas.openxmlformats.org/officeDocument/2006/relationships/image" Target="../media/image36.png"/><Relationship Id="rId5" Type="http://schemas.openxmlformats.org/officeDocument/2006/relationships/slide" Target="slide20.xml"/><Relationship Id="rId10" Type="http://schemas.openxmlformats.org/officeDocument/2006/relationships/image" Target="../media/image35.png"/><Relationship Id="rId4" Type="http://schemas.openxmlformats.org/officeDocument/2006/relationships/slide" Target="slide20.xml"/><Relationship Id="rId9" Type="http://schemas.openxmlformats.org/officeDocument/2006/relationships/image" Target="../media/image34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8.png"/><Relationship Id="rId4" Type="http://schemas.openxmlformats.org/officeDocument/2006/relationships/slide" Target="slide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slide" Target="slide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slide" Target="slide23.xml"/><Relationship Id="rId3" Type="http://schemas.openxmlformats.org/officeDocument/2006/relationships/image" Target="../media/image39.png"/><Relationship Id="rId7" Type="http://schemas.openxmlformats.org/officeDocument/2006/relationships/slide" Target="slide2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0.png"/><Relationship Id="rId11" Type="http://schemas.openxmlformats.org/officeDocument/2006/relationships/image" Target="../media/image43.png"/><Relationship Id="rId5" Type="http://schemas.openxmlformats.org/officeDocument/2006/relationships/slide" Target="slide24.xml"/><Relationship Id="rId10" Type="http://schemas.openxmlformats.org/officeDocument/2006/relationships/image" Target="../media/image42.png"/><Relationship Id="rId4" Type="http://schemas.openxmlformats.org/officeDocument/2006/relationships/slide" Target="slide24.xml"/><Relationship Id="rId9" Type="http://schemas.openxmlformats.org/officeDocument/2006/relationships/image" Target="../media/image41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slide" Target="slide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5.png"/><Relationship Id="rId4" Type="http://schemas.openxmlformats.org/officeDocument/2006/relationships/image" Target="../media/image44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slide" Target="slide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5.png"/><Relationship Id="rId4" Type="http://schemas.openxmlformats.org/officeDocument/2006/relationships/image" Target="../media/image44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slide" Target="slide26.xml"/><Relationship Id="rId3" Type="http://schemas.openxmlformats.org/officeDocument/2006/relationships/image" Target="../media/image46.png"/><Relationship Id="rId7" Type="http://schemas.openxmlformats.org/officeDocument/2006/relationships/slide" Target="slide2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7.png"/><Relationship Id="rId11" Type="http://schemas.openxmlformats.org/officeDocument/2006/relationships/image" Target="../media/image49.png"/><Relationship Id="rId5" Type="http://schemas.openxmlformats.org/officeDocument/2006/relationships/slide" Target="slide27.xml"/><Relationship Id="rId10" Type="http://schemas.openxmlformats.org/officeDocument/2006/relationships/image" Target="../media/image22.png"/><Relationship Id="rId4" Type="http://schemas.openxmlformats.org/officeDocument/2006/relationships/slide" Target="slide27.xml"/><Relationship Id="rId9" Type="http://schemas.openxmlformats.org/officeDocument/2006/relationships/image" Target="../media/image48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slide" Target="slide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1.png"/><Relationship Id="rId4" Type="http://schemas.openxmlformats.org/officeDocument/2006/relationships/image" Target="../media/image50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slide" Target="slide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1.png"/><Relationship Id="rId4" Type="http://schemas.openxmlformats.org/officeDocument/2006/relationships/image" Target="../media/image50.pn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slide" Target="slide29.xml"/><Relationship Id="rId3" Type="http://schemas.openxmlformats.org/officeDocument/2006/relationships/image" Target="../media/image52.png"/><Relationship Id="rId7" Type="http://schemas.openxmlformats.org/officeDocument/2006/relationships/slide" Target="slide2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3.png"/><Relationship Id="rId11" Type="http://schemas.openxmlformats.org/officeDocument/2006/relationships/image" Target="../media/image56.png"/><Relationship Id="rId5" Type="http://schemas.openxmlformats.org/officeDocument/2006/relationships/slide" Target="slide30.xml"/><Relationship Id="rId10" Type="http://schemas.openxmlformats.org/officeDocument/2006/relationships/image" Target="../media/image55.png"/><Relationship Id="rId4" Type="http://schemas.openxmlformats.org/officeDocument/2006/relationships/slide" Target="slide30.xml"/><Relationship Id="rId9" Type="http://schemas.openxmlformats.org/officeDocument/2006/relationships/image" Target="../media/image54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8.png"/><Relationship Id="rId4" Type="http://schemas.openxmlformats.org/officeDocument/2006/relationships/slide" Target="slide3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slide" Target="slide19.xml"/><Relationship Id="rId13" Type="http://schemas.openxmlformats.org/officeDocument/2006/relationships/slide" Target="slide34.xml"/><Relationship Id="rId18" Type="http://schemas.openxmlformats.org/officeDocument/2006/relationships/slide" Target="slide49.xml"/><Relationship Id="rId26" Type="http://schemas.openxmlformats.org/officeDocument/2006/relationships/slide" Target="slide73.xml"/><Relationship Id="rId3" Type="http://schemas.openxmlformats.org/officeDocument/2006/relationships/slide" Target="slide4.xml"/><Relationship Id="rId21" Type="http://schemas.openxmlformats.org/officeDocument/2006/relationships/slide" Target="slide58.xml"/><Relationship Id="rId7" Type="http://schemas.openxmlformats.org/officeDocument/2006/relationships/slide" Target="slide16.xml"/><Relationship Id="rId12" Type="http://schemas.openxmlformats.org/officeDocument/2006/relationships/slide" Target="slide31.xml"/><Relationship Id="rId17" Type="http://schemas.openxmlformats.org/officeDocument/2006/relationships/slide" Target="slide46.xml"/><Relationship Id="rId25" Type="http://schemas.openxmlformats.org/officeDocument/2006/relationships/slide" Target="slide70.xml"/><Relationship Id="rId2" Type="http://schemas.openxmlformats.org/officeDocument/2006/relationships/notesSlide" Target="../notesSlides/notesSlide2.xml"/><Relationship Id="rId16" Type="http://schemas.openxmlformats.org/officeDocument/2006/relationships/slide" Target="slide43.xml"/><Relationship Id="rId20" Type="http://schemas.openxmlformats.org/officeDocument/2006/relationships/slide" Target="slide55.xml"/><Relationship Id="rId1" Type="http://schemas.openxmlformats.org/officeDocument/2006/relationships/slideLayout" Target="../slideLayouts/slideLayout1.xml"/><Relationship Id="rId6" Type="http://schemas.openxmlformats.org/officeDocument/2006/relationships/slide" Target="slide13.xml"/><Relationship Id="rId11" Type="http://schemas.openxmlformats.org/officeDocument/2006/relationships/slide" Target="slide28.xml"/><Relationship Id="rId24" Type="http://schemas.openxmlformats.org/officeDocument/2006/relationships/slide" Target="slide67.xml"/><Relationship Id="rId5" Type="http://schemas.openxmlformats.org/officeDocument/2006/relationships/slide" Target="slide10.xml"/><Relationship Id="rId15" Type="http://schemas.openxmlformats.org/officeDocument/2006/relationships/slide" Target="slide40.xml"/><Relationship Id="rId23" Type="http://schemas.openxmlformats.org/officeDocument/2006/relationships/slide" Target="slide64.xml"/><Relationship Id="rId10" Type="http://schemas.openxmlformats.org/officeDocument/2006/relationships/slide" Target="slide25.xml"/><Relationship Id="rId19" Type="http://schemas.openxmlformats.org/officeDocument/2006/relationships/slide" Target="slide52.xml"/><Relationship Id="rId4" Type="http://schemas.openxmlformats.org/officeDocument/2006/relationships/slide" Target="slide7.xml"/><Relationship Id="rId9" Type="http://schemas.openxmlformats.org/officeDocument/2006/relationships/slide" Target="slide22.xml"/><Relationship Id="rId14" Type="http://schemas.openxmlformats.org/officeDocument/2006/relationships/slide" Target="slide37.xml"/><Relationship Id="rId22" Type="http://schemas.openxmlformats.org/officeDocument/2006/relationships/slide" Target="slide61.xml"/><Relationship Id="rId27" Type="http://schemas.openxmlformats.org/officeDocument/2006/relationships/slide" Target="slide76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slide" Target="slide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8.png"/><Relationship Id="rId4" Type="http://schemas.openxmlformats.org/officeDocument/2006/relationships/image" Target="../media/image57.png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0.png"/><Relationship Id="rId7" Type="http://schemas.openxmlformats.org/officeDocument/2006/relationships/slide" Target="slide33.xml"/><Relationship Id="rId2" Type="http://schemas.openxmlformats.org/officeDocument/2006/relationships/slide" Target="slide32.xml"/><Relationship Id="rId1" Type="http://schemas.openxmlformats.org/officeDocument/2006/relationships/slideLayout" Target="../slideLayouts/slideLayout1.xml"/><Relationship Id="rId6" Type="http://schemas.openxmlformats.org/officeDocument/2006/relationships/slide" Target="slide33.xml"/><Relationship Id="rId11" Type="http://schemas.openxmlformats.org/officeDocument/2006/relationships/image" Target="../media/image63.png"/><Relationship Id="rId5" Type="http://schemas.openxmlformats.org/officeDocument/2006/relationships/image" Target="../media/image59.png"/><Relationship Id="rId10" Type="http://schemas.openxmlformats.org/officeDocument/2006/relationships/image" Target="../media/image62.png"/><Relationship Id="rId4" Type="http://schemas.openxmlformats.org/officeDocument/2006/relationships/slide" Target="slide32.xml"/><Relationship Id="rId9" Type="http://schemas.openxmlformats.org/officeDocument/2006/relationships/image" Target="../media/image61.pn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slide" Target="slide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5.png"/><Relationship Id="rId4" Type="http://schemas.openxmlformats.org/officeDocument/2006/relationships/image" Target="../media/image64.png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slide" Target="slide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5.png"/><Relationship Id="rId4" Type="http://schemas.openxmlformats.org/officeDocument/2006/relationships/image" Target="../media/image64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slide" Target="slide35.xml"/><Relationship Id="rId2" Type="http://schemas.openxmlformats.org/officeDocument/2006/relationships/slide" Target="slide3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6.png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slide" Target="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7.png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slide" Target="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7.png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slide" Target="slide38.xml"/><Relationship Id="rId7" Type="http://schemas.openxmlformats.org/officeDocument/2006/relationships/slide" Target="slide38.xml"/><Relationship Id="rId2" Type="http://schemas.openxmlformats.org/officeDocument/2006/relationships/slide" Target="slide3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9.png"/><Relationship Id="rId11" Type="http://schemas.openxmlformats.org/officeDocument/2006/relationships/image" Target="../media/image72.png"/><Relationship Id="rId5" Type="http://schemas.openxmlformats.org/officeDocument/2006/relationships/image" Target="../media/image68.png"/><Relationship Id="rId10" Type="http://schemas.openxmlformats.org/officeDocument/2006/relationships/image" Target="../media/image71.png"/><Relationship Id="rId4" Type="http://schemas.openxmlformats.org/officeDocument/2006/relationships/slide" Target="slide39.xml"/><Relationship Id="rId9" Type="http://schemas.openxmlformats.org/officeDocument/2006/relationships/image" Target="../media/image70.png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slide" Target="slide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4.png"/><Relationship Id="rId4" Type="http://schemas.openxmlformats.org/officeDocument/2006/relationships/image" Target="../media/image73.png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slide" Target="slide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4.png"/><Relationship Id="rId4" Type="http://schemas.openxmlformats.org/officeDocument/2006/relationships/image" Target="../media/image73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7" Type="http://schemas.openxmlformats.org/officeDocument/2006/relationships/slide" Target="slide6.xml"/><Relationship Id="rId2" Type="http://schemas.openxmlformats.org/officeDocument/2006/relationships/slide" Target="slide5.xml"/><Relationship Id="rId1" Type="http://schemas.openxmlformats.org/officeDocument/2006/relationships/slideLayout" Target="../slideLayouts/slideLayout1.xml"/><Relationship Id="rId6" Type="http://schemas.openxmlformats.org/officeDocument/2006/relationships/slide" Target="slide6.xml"/><Relationship Id="rId11" Type="http://schemas.openxmlformats.org/officeDocument/2006/relationships/image" Target="../media/image8.png"/><Relationship Id="rId5" Type="http://schemas.openxmlformats.org/officeDocument/2006/relationships/image" Target="../media/image4.png"/><Relationship Id="rId10" Type="http://schemas.openxmlformats.org/officeDocument/2006/relationships/image" Target="../media/image7.png"/><Relationship Id="rId4" Type="http://schemas.openxmlformats.org/officeDocument/2006/relationships/slide" Target="slide5.xml"/><Relationship Id="rId9" Type="http://schemas.openxmlformats.org/officeDocument/2006/relationships/image" Target="../media/image6.png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image" Target="../media/image76.png"/><Relationship Id="rId7" Type="http://schemas.openxmlformats.org/officeDocument/2006/relationships/slide" Target="slide42.xml"/><Relationship Id="rId2" Type="http://schemas.openxmlformats.org/officeDocument/2006/relationships/slide" Target="slide41.xml"/><Relationship Id="rId1" Type="http://schemas.openxmlformats.org/officeDocument/2006/relationships/slideLayout" Target="../slideLayouts/slideLayout1.xml"/><Relationship Id="rId6" Type="http://schemas.openxmlformats.org/officeDocument/2006/relationships/slide" Target="slide42.xml"/><Relationship Id="rId11" Type="http://schemas.openxmlformats.org/officeDocument/2006/relationships/image" Target="../media/image79.png"/><Relationship Id="rId5" Type="http://schemas.openxmlformats.org/officeDocument/2006/relationships/image" Target="../media/image75.png"/><Relationship Id="rId10" Type="http://schemas.openxmlformats.org/officeDocument/2006/relationships/image" Target="../media/image78.png"/><Relationship Id="rId4" Type="http://schemas.openxmlformats.org/officeDocument/2006/relationships/slide" Target="slide41.xml"/><Relationship Id="rId9" Type="http://schemas.openxmlformats.org/officeDocument/2006/relationships/image" Target="../media/image77.png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slide" Target="slide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1.png"/><Relationship Id="rId4" Type="http://schemas.openxmlformats.org/officeDocument/2006/relationships/image" Target="../media/image80.png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slide" Target="slide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1.png"/><Relationship Id="rId4" Type="http://schemas.openxmlformats.org/officeDocument/2006/relationships/image" Target="../media/image80.png"/></Relationships>
</file>

<file path=ppt/slides/_rels/slide43.xml.rels><?xml version="1.0" encoding="UTF-8" standalone="yes"?>
<Relationships xmlns="http://schemas.openxmlformats.org/package/2006/relationships"><Relationship Id="rId8" Type="http://schemas.openxmlformats.org/officeDocument/2006/relationships/slide" Target="slide44.xml"/><Relationship Id="rId7" Type="http://schemas.openxmlformats.org/officeDocument/2006/relationships/slide" Target="slide44.xml"/><Relationship Id="rId2" Type="http://schemas.openxmlformats.org/officeDocument/2006/relationships/slide" Target="slide4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3.png"/><Relationship Id="rId5" Type="http://schemas.openxmlformats.org/officeDocument/2006/relationships/image" Target="../media/image82.png"/><Relationship Id="rId10" Type="http://schemas.openxmlformats.org/officeDocument/2006/relationships/image" Target="../media/image85.png"/><Relationship Id="rId4" Type="http://schemas.openxmlformats.org/officeDocument/2006/relationships/slide" Target="slide45.xml"/><Relationship Id="rId9" Type="http://schemas.openxmlformats.org/officeDocument/2006/relationships/image" Target="../media/image84.png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slide" Target="slide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7.png"/><Relationship Id="rId4" Type="http://schemas.openxmlformats.org/officeDocument/2006/relationships/image" Target="../media/image86.png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slide" Target="slide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7.png"/><Relationship Id="rId4" Type="http://schemas.openxmlformats.org/officeDocument/2006/relationships/image" Target="../media/image86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slide" Target="slide48.xml"/><Relationship Id="rId2" Type="http://schemas.openxmlformats.org/officeDocument/2006/relationships/slide" Target="slide47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8.png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slide" Target="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9.png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slide" Target="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9.png"/></Relationships>
</file>

<file path=ppt/slides/_rels/slide49.xml.rels><?xml version="1.0" encoding="UTF-8" standalone="yes"?>
<Relationships xmlns="http://schemas.openxmlformats.org/package/2006/relationships"><Relationship Id="rId8" Type="http://schemas.openxmlformats.org/officeDocument/2006/relationships/image" Target="../media/image91.png"/><Relationship Id="rId7" Type="http://schemas.openxmlformats.org/officeDocument/2006/relationships/slide" Target="slide51.xml"/><Relationship Id="rId2" Type="http://schemas.openxmlformats.org/officeDocument/2006/relationships/slide" Target="slide50.xml"/><Relationship Id="rId1" Type="http://schemas.openxmlformats.org/officeDocument/2006/relationships/slideLayout" Target="../slideLayouts/slideLayout1.xml"/><Relationship Id="rId6" Type="http://schemas.openxmlformats.org/officeDocument/2006/relationships/slide" Target="slide51.xml"/><Relationship Id="rId11" Type="http://schemas.openxmlformats.org/officeDocument/2006/relationships/image" Target="../media/image930.png"/><Relationship Id="rId5" Type="http://schemas.openxmlformats.org/officeDocument/2006/relationships/image" Target="../media/image90.png"/><Relationship Id="rId10" Type="http://schemas.openxmlformats.org/officeDocument/2006/relationships/image" Target="../media/image93.png"/><Relationship Id="rId4" Type="http://schemas.openxmlformats.org/officeDocument/2006/relationships/slide" Target="slide50.xml"/><Relationship Id="rId9" Type="http://schemas.openxmlformats.org/officeDocument/2006/relationships/image" Target="../media/image92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" Target="slide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slide" Target="slide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5.png"/><Relationship Id="rId4" Type="http://schemas.openxmlformats.org/officeDocument/2006/relationships/image" Target="../media/image94.png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slide" Target="slide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5.png"/><Relationship Id="rId4" Type="http://schemas.openxmlformats.org/officeDocument/2006/relationships/image" Target="../media/image94.png"/></Relationships>
</file>

<file path=ppt/slides/_rels/slide5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7.png"/><Relationship Id="rId7" Type="http://schemas.openxmlformats.org/officeDocument/2006/relationships/slide" Target="slide53.xml"/><Relationship Id="rId2" Type="http://schemas.openxmlformats.org/officeDocument/2006/relationships/slide" Target="slide54.xml"/><Relationship Id="rId1" Type="http://schemas.openxmlformats.org/officeDocument/2006/relationships/slideLayout" Target="../slideLayouts/slideLayout1.xml"/><Relationship Id="rId6" Type="http://schemas.openxmlformats.org/officeDocument/2006/relationships/slide" Target="slide53.xml"/><Relationship Id="rId11" Type="http://schemas.openxmlformats.org/officeDocument/2006/relationships/image" Target="../media/image100.png"/><Relationship Id="rId5" Type="http://schemas.openxmlformats.org/officeDocument/2006/relationships/image" Target="../media/image96.png"/><Relationship Id="rId10" Type="http://schemas.openxmlformats.org/officeDocument/2006/relationships/image" Target="../media/image99.png"/><Relationship Id="rId4" Type="http://schemas.openxmlformats.org/officeDocument/2006/relationships/slide" Target="slide54.xml"/><Relationship Id="rId9" Type="http://schemas.openxmlformats.org/officeDocument/2006/relationships/image" Target="../media/image98.png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slide" Target="slide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2.png"/><Relationship Id="rId4" Type="http://schemas.openxmlformats.org/officeDocument/2006/relationships/image" Target="../media/image101.png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slide" Target="slide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2.png"/><Relationship Id="rId4" Type="http://schemas.openxmlformats.org/officeDocument/2006/relationships/image" Target="../media/image101.png"/></Relationships>
</file>

<file path=ppt/slides/_rels/slide5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4.png"/><Relationship Id="rId7" Type="http://schemas.openxmlformats.org/officeDocument/2006/relationships/slide" Target="slide57.xml"/><Relationship Id="rId2" Type="http://schemas.openxmlformats.org/officeDocument/2006/relationships/slide" Target="slide56.xml"/><Relationship Id="rId1" Type="http://schemas.openxmlformats.org/officeDocument/2006/relationships/slideLayout" Target="../slideLayouts/slideLayout1.xml"/><Relationship Id="rId6" Type="http://schemas.openxmlformats.org/officeDocument/2006/relationships/slide" Target="slide57.xml"/><Relationship Id="rId11" Type="http://schemas.openxmlformats.org/officeDocument/2006/relationships/image" Target="../media/image107.png"/><Relationship Id="rId5" Type="http://schemas.openxmlformats.org/officeDocument/2006/relationships/image" Target="../media/image103.png"/><Relationship Id="rId10" Type="http://schemas.openxmlformats.org/officeDocument/2006/relationships/image" Target="../media/image106.png"/><Relationship Id="rId4" Type="http://schemas.openxmlformats.org/officeDocument/2006/relationships/slide" Target="slide56.xml"/><Relationship Id="rId9" Type="http://schemas.openxmlformats.org/officeDocument/2006/relationships/image" Target="../media/image105.png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slide" Target="slide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9.png"/><Relationship Id="rId4" Type="http://schemas.openxmlformats.org/officeDocument/2006/relationships/image" Target="../media/image108.png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slide" Target="slide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9.png"/><Relationship Id="rId4" Type="http://schemas.openxmlformats.org/officeDocument/2006/relationships/image" Target="../media/image108.png"/></Relationships>
</file>

<file path=ppt/slides/_rels/slide58.xml.rels><?xml version="1.0" encoding="UTF-8" standalone="yes"?>
<Relationships xmlns="http://schemas.openxmlformats.org/package/2006/relationships"><Relationship Id="rId8" Type="http://schemas.openxmlformats.org/officeDocument/2006/relationships/slide" Target="slide59.xml"/><Relationship Id="rId7" Type="http://schemas.openxmlformats.org/officeDocument/2006/relationships/image" Target="../media/image112.png"/><Relationship Id="rId2" Type="http://schemas.openxmlformats.org/officeDocument/2006/relationships/slide" Target="slide6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1.png"/><Relationship Id="rId11" Type="http://schemas.openxmlformats.org/officeDocument/2006/relationships/image" Target="../media/image114.png"/><Relationship Id="rId5" Type="http://schemas.openxmlformats.org/officeDocument/2006/relationships/image" Target="../media/image110.png"/><Relationship Id="rId10" Type="http://schemas.openxmlformats.org/officeDocument/2006/relationships/image" Target="../media/image113.png"/><Relationship Id="rId4" Type="http://schemas.openxmlformats.org/officeDocument/2006/relationships/slide" Target="slide60.xml"/><Relationship Id="rId9" Type="http://schemas.openxmlformats.org/officeDocument/2006/relationships/slide" Target="slide59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slide" Target="slide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16.png"/><Relationship Id="rId4" Type="http://schemas.openxmlformats.org/officeDocument/2006/relationships/image" Target="../media/image115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" Target="slide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slide" Target="slide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16.png"/><Relationship Id="rId4" Type="http://schemas.openxmlformats.org/officeDocument/2006/relationships/image" Target="../media/image115.png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slide" Target="slide63.xml"/><Relationship Id="rId2" Type="http://schemas.openxmlformats.org/officeDocument/2006/relationships/slide" Target="slide6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17.png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slide" Target="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8.png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slide" Target="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8.png"/></Relationships>
</file>

<file path=ppt/slides/_rels/slide6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0.png"/><Relationship Id="rId7" Type="http://schemas.openxmlformats.org/officeDocument/2006/relationships/slide" Target="slide66.xml"/><Relationship Id="rId2" Type="http://schemas.openxmlformats.org/officeDocument/2006/relationships/slide" Target="slide65.xml"/><Relationship Id="rId1" Type="http://schemas.openxmlformats.org/officeDocument/2006/relationships/slideLayout" Target="../slideLayouts/slideLayout1.xml"/><Relationship Id="rId6" Type="http://schemas.openxmlformats.org/officeDocument/2006/relationships/slide" Target="slide66.xml"/><Relationship Id="rId11" Type="http://schemas.openxmlformats.org/officeDocument/2006/relationships/image" Target="../media/image123.png"/><Relationship Id="rId5" Type="http://schemas.openxmlformats.org/officeDocument/2006/relationships/image" Target="../media/image119.png"/><Relationship Id="rId10" Type="http://schemas.openxmlformats.org/officeDocument/2006/relationships/image" Target="../media/image122.png"/><Relationship Id="rId4" Type="http://schemas.openxmlformats.org/officeDocument/2006/relationships/slide" Target="slide65.xml"/><Relationship Id="rId9" Type="http://schemas.openxmlformats.org/officeDocument/2006/relationships/image" Target="../media/image121.png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slide" Target="slide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25.png"/><Relationship Id="rId4" Type="http://schemas.openxmlformats.org/officeDocument/2006/relationships/image" Target="../media/image124.png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slide" Target="slide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25.png"/><Relationship Id="rId4" Type="http://schemas.openxmlformats.org/officeDocument/2006/relationships/image" Target="../media/image124.png"/></Relationships>
</file>

<file path=ppt/slides/_rels/slide6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7.png"/><Relationship Id="rId7" Type="http://schemas.openxmlformats.org/officeDocument/2006/relationships/slide" Target="slide68.xml"/><Relationship Id="rId2" Type="http://schemas.openxmlformats.org/officeDocument/2006/relationships/slide" Target="slide69.xml"/><Relationship Id="rId1" Type="http://schemas.openxmlformats.org/officeDocument/2006/relationships/slideLayout" Target="../slideLayouts/slideLayout1.xml"/><Relationship Id="rId6" Type="http://schemas.openxmlformats.org/officeDocument/2006/relationships/slide" Target="slide68.xml"/><Relationship Id="rId11" Type="http://schemas.openxmlformats.org/officeDocument/2006/relationships/image" Target="../media/image130.png"/><Relationship Id="rId5" Type="http://schemas.openxmlformats.org/officeDocument/2006/relationships/image" Target="../media/image126.png"/><Relationship Id="rId10" Type="http://schemas.openxmlformats.org/officeDocument/2006/relationships/image" Target="../media/image129.png"/><Relationship Id="rId4" Type="http://schemas.openxmlformats.org/officeDocument/2006/relationships/slide" Target="slide69.xml"/><Relationship Id="rId9" Type="http://schemas.openxmlformats.org/officeDocument/2006/relationships/image" Target="../media/image128.png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slide" Target="slide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31.png"/><Relationship Id="rId4" Type="http://schemas.openxmlformats.org/officeDocument/2006/relationships/image" Target="../media/image124.png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slide" Target="slide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31.png"/><Relationship Id="rId4" Type="http://schemas.openxmlformats.org/officeDocument/2006/relationships/image" Target="../media/image12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5" Type="http://schemas.openxmlformats.org/officeDocument/2006/relationships/slide" Target="slide8.xml"/><Relationship Id="rId4" Type="http://schemas.openxmlformats.org/officeDocument/2006/relationships/slide" Target="slide9.xml"/></Relationships>
</file>

<file path=ppt/slides/_rels/slide70.xml.rels><?xml version="1.0" encoding="UTF-8" standalone="yes"?>
<Relationships xmlns="http://schemas.openxmlformats.org/package/2006/relationships"><Relationship Id="rId8" Type="http://schemas.openxmlformats.org/officeDocument/2006/relationships/slide" Target="slide71.xml"/><Relationship Id="rId7" Type="http://schemas.openxmlformats.org/officeDocument/2006/relationships/image" Target="../media/image134.png"/><Relationship Id="rId2" Type="http://schemas.openxmlformats.org/officeDocument/2006/relationships/slide" Target="slide7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3.png"/><Relationship Id="rId11" Type="http://schemas.openxmlformats.org/officeDocument/2006/relationships/image" Target="../media/image136.png"/><Relationship Id="rId5" Type="http://schemas.openxmlformats.org/officeDocument/2006/relationships/image" Target="../media/image132.png"/><Relationship Id="rId10" Type="http://schemas.openxmlformats.org/officeDocument/2006/relationships/image" Target="../media/image135.png"/><Relationship Id="rId4" Type="http://schemas.openxmlformats.org/officeDocument/2006/relationships/slide" Target="slide72.xml"/><Relationship Id="rId9" Type="http://schemas.openxmlformats.org/officeDocument/2006/relationships/slide" Target="slide71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slide" Target="slide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38.png"/><Relationship Id="rId4" Type="http://schemas.openxmlformats.org/officeDocument/2006/relationships/image" Target="../media/image137.png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slide" Target="slide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38.png"/><Relationship Id="rId4" Type="http://schemas.openxmlformats.org/officeDocument/2006/relationships/image" Target="../media/image137.png"/></Relationships>
</file>

<file path=ppt/slides/_rels/slide7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0.png"/><Relationship Id="rId7" Type="http://schemas.openxmlformats.org/officeDocument/2006/relationships/slide" Target="slide75.xml"/><Relationship Id="rId2" Type="http://schemas.openxmlformats.org/officeDocument/2006/relationships/slide" Target="slide74.xml"/><Relationship Id="rId1" Type="http://schemas.openxmlformats.org/officeDocument/2006/relationships/slideLayout" Target="../slideLayouts/slideLayout1.xml"/><Relationship Id="rId6" Type="http://schemas.openxmlformats.org/officeDocument/2006/relationships/slide" Target="slide75.xml"/><Relationship Id="rId11" Type="http://schemas.openxmlformats.org/officeDocument/2006/relationships/image" Target="../media/image143.png"/><Relationship Id="rId5" Type="http://schemas.openxmlformats.org/officeDocument/2006/relationships/image" Target="../media/image139.png"/><Relationship Id="rId10" Type="http://schemas.openxmlformats.org/officeDocument/2006/relationships/image" Target="../media/image142.png"/><Relationship Id="rId4" Type="http://schemas.openxmlformats.org/officeDocument/2006/relationships/slide" Target="slide74.xml"/><Relationship Id="rId9" Type="http://schemas.openxmlformats.org/officeDocument/2006/relationships/image" Target="../media/image141.png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slide" Target="slide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45.png"/><Relationship Id="rId4" Type="http://schemas.openxmlformats.org/officeDocument/2006/relationships/image" Target="../media/image144.png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slide" Target="slide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45.png"/><Relationship Id="rId4" Type="http://schemas.openxmlformats.org/officeDocument/2006/relationships/image" Target="../media/image144.png"/></Relationships>
</file>

<file path=ppt/slides/_rels/slide76.xml.rels><?xml version="1.0" encoding="UTF-8" standalone="yes"?>
<Relationships xmlns="http://schemas.openxmlformats.org/package/2006/relationships"><Relationship Id="rId8" Type="http://schemas.openxmlformats.org/officeDocument/2006/relationships/slide" Target="slide77.xml"/><Relationship Id="rId7" Type="http://schemas.openxmlformats.org/officeDocument/2006/relationships/image" Target="../media/image148.png"/><Relationship Id="rId2" Type="http://schemas.openxmlformats.org/officeDocument/2006/relationships/slide" Target="slide7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7.png"/><Relationship Id="rId11" Type="http://schemas.openxmlformats.org/officeDocument/2006/relationships/image" Target="../media/image150.png"/><Relationship Id="rId5" Type="http://schemas.openxmlformats.org/officeDocument/2006/relationships/image" Target="../media/image146.png"/><Relationship Id="rId10" Type="http://schemas.openxmlformats.org/officeDocument/2006/relationships/image" Target="../media/image149.png"/><Relationship Id="rId4" Type="http://schemas.openxmlformats.org/officeDocument/2006/relationships/slide" Target="slide78.xml"/><Relationship Id="rId9" Type="http://schemas.openxmlformats.org/officeDocument/2006/relationships/slide" Target="slide77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slide" Target="slide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52.png"/><Relationship Id="rId4" Type="http://schemas.openxmlformats.org/officeDocument/2006/relationships/image" Target="../media/image151.png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slide" Target="slide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52.png"/><Relationship Id="rId4" Type="http://schemas.openxmlformats.org/officeDocument/2006/relationships/image" Target="../media/image15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4" Type="http://schemas.openxmlformats.org/officeDocument/2006/relationships/slide" Target="slide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" Target="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358776" y="931265"/>
            <a:ext cx="4392612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377"/>
            <a:r>
              <a:rPr lang="ru-RU" sz="2800" dirty="0">
                <a:solidFill>
                  <a:schemeClr val="bg1"/>
                </a:solidFill>
                <a:latin typeface="+mj-lt"/>
              </a:rPr>
              <a:t>Тригонометрические </a:t>
            </a:r>
            <a:r>
              <a:rPr lang="ru-RU" sz="2800" dirty="0" smtClean="0">
                <a:solidFill>
                  <a:schemeClr val="bg1"/>
                </a:solidFill>
                <a:latin typeface="+mj-lt"/>
              </a:rPr>
              <a:t>формулы</a:t>
            </a:r>
          </a:p>
          <a:p>
            <a:pPr algn="ctr" defTabSz="914377"/>
            <a:r>
              <a:rPr lang="ru-RU" sz="1400" dirty="0" smtClean="0">
                <a:solidFill>
                  <a:schemeClr val="bg1"/>
                </a:solidFill>
                <a:latin typeface="+mj-lt"/>
              </a:rPr>
              <a:t>10 класс</a:t>
            </a:r>
            <a:endParaRPr lang="ru-RU" sz="14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9" name="Скругленный прямоугольник 18">
            <a:hlinkClick r:id="rId4" action="ppaction://hlinksldjump"/>
          </p:cNvPr>
          <p:cNvSpPr/>
          <p:nvPr/>
        </p:nvSpPr>
        <p:spPr>
          <a:xfrm>
            <a:off x="1378653" y="2234448"/>
            <a:ext cx="2219508" cy="674603"/>
          </a:xfrm>
          <a:prstGeom prst="roundRect">
            <a:avLst/>
          </a:prstGeom>
          <a:solidFill>
            <a:srgbClr val="FFC000"/>
          </a:solidFill>
          <a:ln>
            <a:noFill/>
          </a:ln>
          <a:effectLst>
            <a:outerShdw blurRad="127000" dist="127000" dir="5400000" sx="90000" sy="90000" algn="t" rotWithShape="0">
              <a:srgbClr val="002060">
                <a:alpha val="25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360000" tIns="180000" rIns="360000" bIns="180000" rtlCol="0" anchor="ctr">
            <a:spAutoFit/>
          </a:bodyPr>
          <a:lstStyle/>
          <a:p>
            <a:pPr algn="ctr"/>
            <a:r>
              <a:rPr lang="ru-RU" sz="1600" dirty="0">
                <a:solidFill>
                  <a:schemeClr val="tx1"/>
                </a:solidFill>
                <a:latin typeface="+mj-lt"/>
              </a:rPr>
              <a:t>Начать игру</a:t>
            </a:r>
          </a:p>
        </p:txBody>
      </p:sp>
      <p:sp>
        <p:nvSpPr>
          <p:cNvPr id="9" name="TextBox 8">
            <a:hlinkClick r:id="rId5" action="ppaction://hlinksldjump"/>
          </p:cNvPr>
          <p:cNvSpPr txBox="1"/>
          <p:nvPr/>
        </p:nvSpPr>
        <p:spPr>
          <a:xfrm>
            <a:off x="1710139" y="3258127"/>
            <a:ext cx="168988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685800"/>
            <a:r>
              <a:rPr lang="ru-RU" sz="1600" dirty="0">
                <a:solidFill>
                  <a:schemeClr val="bg1"/>
                </a:solidFill>
                <a:latin typeface="Roboto Slab"/>
              </a:rPr>
              <a:t>Правила игры</a:t>
            </a:r>
          </a:p>
        </p:txBody>
      </p:sp>
    </p:spTree>
    <p:extLst>
      <p:ext uri="{BB962C8B-B14F-4D97-AF65-F5344CB8AC3E}">
        <p14:creationId xmlns:p14="http://schemas.microsoft.com/office/powerpoint/2010/main" val="2164169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Прямоугольник с двумя скругленными соседними углами 14"/>
          <p:cNvSpPr/>
          <p:nvPr/>
        </p:nvSpPr>
        <p:spPr>
          <a:xfrm rot="10800000">
            <a:off x="2412000" y="4499"/>
            <a:ext cx="4320000" cy="730513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accent3">
              <a:lumMod val="40000"/>
              <a:lumOff val="60000"/>
              <a:alpha val="85000"/>
            </a:schemeClr>
          </a:solidFill>
          <a:ln>
            <a:noFill/>
          </a:ln>
          <a:effectLst>
            <a:outerShdw blurRad="127000" dist="127000" dir="5400000" sx="90000" sy="90000" algn="t" rotWithShape="0">
              <a:schemeClr val="tx1">
                <a:lumMod val="65000"/>
                <a:lumOff val="3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A5A5A5">
                  <a:lumMod val="75000"/>
                </a:srgbClr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063414" y="107151"/>
            <a:ext cx="3017173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914377"/>
            <a:r>
              <a:rPr lang="ru-RU" sz="2200" dirty="0">
                <a:solidFill>
                  <a:srgbClr val="A5A5A5">
                    <a:lumMod val="75000"/>
                  </a:srgbClr>
                </a:solidFill>
                <a:latin typeface="Roboto Slab"/>
              </a:rPr>
              <a:t>Ответьте на вопрос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Прямоугольник 2"/>
              <p:cNvSpPr/>
              <p:nvPr/>
            </p:nvSpPr>
            <p:spPr>
              <a:xfrm flipH="1">
                <a:off x="358775" y="1166813"/>
                <a:ext cx="5975350" cy="496161"/>
              </a:xfrm>
              <a:prstGeom prst="rect">
                <a:avLst/>
              </a:prstGeom>
              <a:ln>
                <a:noFill/>
              </a:ln>
            </p:spPr>
            <p:txBody>
              <a:bodyPr wrap="square" lIns="0" tIns="0" rIns="0" bIns="0" anchor="t" anchorCtr="0">
                <a:spAutoFit/>
              </a:bodyPr>
              <a:lstStyle/>
              <a:p>
                <a:pPr>
                  <a:lnSpc>
                    <a:spcPct val="114000"/>
                  </a:lnSpc>
                </a:pPr>
                <a:r>
                  <a:rPr lang="ru-RU" sz="1800" dirty="0">
                    <a:solidFill>
                      <a:prstClr val="black"/>
                    </a:solidFill>
                    <a:latin typeface="Roboto Slab"/>
                  </a:rPr>
                  <a:t>Чему равен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2000" i="1"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000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tg</m:t>
                        </m:r>
                      </m:fName>
                      <m:e>
                        <m: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𝛼</m:t>
                        </m:r>
                      </m:e>
                    </m:func>
                  </m:oMath>
                </a14:m>
                <a:r>
                  <a:rPr lang="ru-RU" sz="1800" dirty="0">
                    <a:solidFill>
                      <a:prstClr val="black"/>
                    </a:solidFill>
                    <a:latin typeface="Roboto Slab"/>
                  </a:rPr>
                  <a:t>, если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2000" i="1"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000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cos</m:t>
                        </m:r>
                      </m:fName>
                      <m:e>
                        <m: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𝛼</m:t>
                        </m:r>
                      </m:e>
                    </m:func>
                    <m:r>
                      <a:rPr lang="en-US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000" b="0" i="1" smtClean="0"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en-US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5</m:t>
                        </m:r>
                      </m:den>
                    </m:f>
                  </m:oMath>
                </a14:m>
                <a:r>
                  <a:rPr lang="en-US" sz="1800" dirty="0">
                    <a:solidFill>
                      <a:prstClr val="black"/>
                    </a:solidFill>
                    <a:latin typeface="Roboto Slab"/>
                  </a:rPr>
                  <a:t> </a:t>
                </a:r>
                <a:r>
                  <a:rPr lang="ru-RU" sz="1800" dirty="0">
                    <a:solidFill>
                      <a:prstClr val="black"/>
                    </a:solidFill>
                    <a:latin typeface="Roboto Slab"/>
                  </a:rPr>
                  <a:t>и</a:t>
                </a:r>
                <a:r>
                  <a:rPr lang="en-US" sz="1800" dirty="0">
                    <a:solidFill>
                      <a:prstClr val="black"/>
                    </a:solidFill>
                    <a:latin typeface="Roboto Slab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1800" i="1"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3</m:t>
                        </m:r>
                        <m:r>
                          <a:rPr lang="en-US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𝜋</m:t>
                        </m:r>
                      </m:num>
                      <m:den>
                        <m:r>
                          <a:rPr lang="en-US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US" sz="1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&lt;</m:t>
                    </m:r>
                    <m:r>
                      <a:rPr lang="en-US" sz="1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𝛼</m:t>
                    </m:r>
                    <m:r>
                      <a:rPr lang="en-US" sz="1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&lt;2</m:t>
                    </m:r>
                    <m:r>
                      <a:rPr lang="en-US" sz="1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𝜋</m:t>
                    </m:r>
                  </m:oMath>
                </a14:m>
                <a:r>
                  <a:rPr lang="ru-RU" sz="1800" dirty="0">
                    <a:solidFill>
                      <a:prstClr val="black"/>
                    </a:solidFill>
                    <a:latin typeface="Roboto Slab"/>
                  </a:rPr>
                  <a:t>?</a:t>
                </a:r>
              </a:p>
            </p:txBody>
          </p:sp>
        </mc:Choice>
        <mc:Fallback xmlns="">
          <p:sp>
            <p:nvSpPr>
              <p:cNvPr id="3" name="Прямоугольник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358775" y="1166813"/>
                <a:ext cx="5975350" cy="496161"/>
              </a:xfrm>
              <a:prstGeom prst="rect">
                <a:avLst/>
              </a:prstGeom>
              <a:blipFill rotWithShape="0">
                <a:blip r:embed="rId3"/>
                <a:stretch>
                  <a:fillRect l="-2449" b="-13415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Скругленный прямоугольник 12">
                <a:hlinkClick r:id="rId4" action="ppaction://hlinksldjump"/>
              </p:cNvPr>
              <p:cNvSpPr/>
              <p:nvPr/>
            </p:nvSpPr>
            <p:spPr>
              <a:xfrm>
                <a:off x="358774" y="3050929"/>
                <a:ext cx="2568575" cy="711943"/>
              </a:xfrm>
              <a:prstGeom prst="roundRect">
                <a:avLst/>
              </a:prstGeom>
              <a:noFill/>
              <a:ln w="19050">
                <a:solidFill>
                  <a:srgbClr val="00B0F0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lIns="180000" tIns="90000" rIns="180000" bIns="90000" rtlCol="0" anchor="ctr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1600" i="1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6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4</m:t>
                          </m:r>
                        </m:num>
                        <m:den>
                          <m:r>
                            <a:rPr lang="en-US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5</m:t>
                          </m:r>
                        </m:den>
                      </m:f>
                    </m:oMath>
                  </m:oMathPara>
                </a14:m>
                <a:endParaRPr lang="ru-RU" sz="1600" dirty="0">
                  <a:solidFill>
                    <a:prstClr val="black"/>
                  </a:solidFill>
                  <a:latin typeface="Roboto Slab"/>
                </a:endParaRPr>
              </a:p>
            </p:txBody>
          </p:sp>
        </mc:Choice>
        <mc:Fallback xmlns="">
          <p:sp>
            <p:nvSpPr>
              <p:cNvPr id="13" name="Скругленный прямоугольник 12">
                <a:hlinkClick r:id="rId5" action="ppaction://hlinksldjump"/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8774" y="3050929"/>
                <a:ext cx="2568575" cy="711943"/>
              </a:xfrm>
              <a:prstGeom prst="roundRect">
                <a:avLst/>
              </a:prstGeom>
              <a:blipFill rotWithShape="0">
                <a:blip r:embed="rId6"/>
                <a:stretch>
                  <a:fillRect/>
                </a:stretch>
              </a:blipFill>
              <a:ln w="19050">
                <a:solidFill>
                  <a:srgbClr val="00B0F0"/>
                </a:solidFill>
              </a:ln>
              <a:effectLst/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Скругленный прямоугольник 7">
                <a:hlinkClick r:id="rId5" action="ppaction://hlinksldjump"/>
              </p:cNvPr>
              <p:cNvSpPr/>
              <p:nvPr/>
            </p:nvSpPr>
            <p:spPr>
              <a:xfrm>
                <a:off x="3286125" y="3995911"/>
                <a:ext cx="2568575" cy="736418"/>
              </a:xfrm>
              <a:prstGeom prst="roundRect">
                <a:avLst/>
              </a:prstGeom>
              <a:noFill/>
              <a:ln w="19050">
                <a:solidFill>
                  <a:srgbClr val="00B0F0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lIns="180000" tIns="90000" rIns="180000" bIns="90000" rtlCol="0" anchor="ctr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sz="1600" i="1">
                              <a:solidFill>
                                <a:schemeClr val="tx1"/>
                              </a:solidFill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16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3</m:t>
                          </m:r>
                        </m:den>
                      </m:f>
                    </m:oMath>
                  </m:oMathPara>
                </a14:m>
                <a:endParaRPr lang="ru-RU" sz="1600" dirty="0">
                  <a:solidFill>
                    <a:prstClr val="black"/>
                  </a:solidFill>
                  <a:latin typeface="Roboto Slab"/>
                </a:endParaRPr>
              </a:p>
            </p:txBody>
          </p:sp>
        </mc:Choice>
        <mc:Fallback xmlns="">
          <p:sp>
            <p:nvSpPr>
              <p:cNvPr id="8" name="Скругленный прямоугольник 7">
                <a:hlinkClick r:id="rId5" action="ppaction://hlinksldjump"/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86125" y="3995911"/>
                <a:ext cx="2568575" cy="736418"/>
              </a:xfrm>
              <a:prstGeom prst="roundRect">
                <a:avLst/>
              </a:prstGeom>
              <a:blipFill rotWithShape="0">
                <a:blip r:embed="rId7"/>
                <a:stretch>
                  <a:fillRect/>
                </a:stretch>
              </a:blipFill>
              <a:ln w="19050">
                <a:solidFill>
                  <a:srgbClr val="00B0F0"/>
                </a:solidFill>
              </a:ln>
              <a:effectLst/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Скругленный прямоугольник 8">
                <a:hlinkClick r:id="rId8" action="ppaction://hlinksldjump"/>
              </p:cNvPr>
              <p:cNvSpPr/>
              <p:nvPr/>
            </p:nvSpPr>
            <p:spPr>
              <a:xfrm>
                <a:off x="3286125" y="3050928"/>
                <a:ext cx="2568575" cy="711943"/>
              </a:xfrm>
              <a:prstGeom prst="roundRect">
                <a:avLst/>
              </a:prstGeom>
              <a:noFill/>
              <a:ln w="19050">
                <a:solidFill>
                  <a:srgbClr val="00B0F0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lIns="180000" tIns="90000" rIns="180000" bIns="90000" rtlCol="0" anchor="ctr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sz="1600" i="1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4</m:t>
                          </m:r>
                        </m:num>
                        <m:den>
                          <m:r>
                            <a:rPr lang="en-US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3</m:t>
                          </m:r>
                        </m:den>
                      </m:f>
                    </m:oMath>
                  </m:oMathPara>
                </a14:m>
                <a:endParaRPr lang="ru-RU" sz="1600" dirty="0">
                  <a:solidFill>
                    <a:prstClr val="black"/>
                  </a:solidFill>
                  <a:latin typeface="Roboto Slab"/>
                </a:endParaRPr>
              </a:p>
            </p:txBody>
          </p:sp>
        </mc:Choice>
        <mc:Fallback xmlns="">
          <p:sp>
            <p:nvSpPr>
              <p:cNvPr id="9" name="Скругленный прямоугольник 8">
                <a:hlinkClick r:id="rId9" action="ppaction://hlinksldjump"/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86125" y="3050928"/>
                <a:ext cx="2568575" cy="711943"/>
              </a:xfrm>
              <a:prstGeom prst="roundRect">
                <a:avLst/>
              </a:prstGeom>
              <a:blipFill rotWithShape="0">
                <a:blip r:embed="rId10"/>
                <a:stretch>
                  <a:fillRect/>
                </a:stretch>
              </a:blipFill>
              <a:ln w="19050">
                <a:solidFill>
                  <a:srgbClr val="00B0F0"/>
                </a:solidFill>
              </a:ln>
              <a:effectLst/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Скругленный прямоугольник 10">
                <a:hlinkClick r:id="rId5" action="ppaction://hlinksldjump"/>
              </p:cNvPr>
              <p:cNvSpPr/>
              <p:nvPr/>
            </p:nvSpPr>
            <p:spPr>
              <a:xfrm>
                <a:off x="358774" y="3995911"/>
                <a:ext cx="2568575" cy="736418"/>
              </a:xfrm>
              <a:prstGeom prst="roundRect">
                <a:avLst/>
              </a:prstGeom>
              <a:noFill/>
              <a:ln w="19050">
                <a:solidFill>
                  <a:srgbClr val="00B0F0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lIns="180000" tIns="90000" rIns="180000" bIns="90000" rtlCol="0" anchor="ctr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1600" i="1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num>
                        <m:den>
                          <m:r>
                            <a:rPr lang="en-US" sz="16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3</m:t>
                          </m:r>
                        </m:den>
                      </m:f>
                    </m:oMath>
                  </m:oMathPara>
                </a14:m>
                <a:endParaRPr lang="ru-RU" sz="1600" dirty="0">
                  <a:solidFill>
                    <a:prstClr val="black"/>
                  </a:solidFill>
                  <a:latin typeface="Roboto Slab"/>
                </a:endParaRPr>
              </a:p>
            </p:txBody>
          </p:sp>
        </mc:Choice>
        <mc:Fallback xmlns="">
          <p:sp>
            <p:nvSpPr>
              <p:cNvPr id="11" name="Скругленный прямоугольник 10">
                <a:hlinkClick r:id="rId5" action="ppaction://hlinksldjump"/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8774" y="3995911"/>
                <a:ext cx="2568575" cy="736418"/>
              </a:xfrm>
              <a:prstGeom prst="roundRect">
                <a:avLst/>
              </a:prstGeom>
              <a:blipFill rotWithShape="0">
                <a:blip r:embed="rId11"/>
                <a:stretch>
                  <a:fillRect/>
                </a:stretch>
              </a:blipFill>
              <a:ln w="19050">
                <a:solidFill>
                  <a:srgbClr val="00B0F0"/>
                </a:solidFill>
              </a:ln>
              <a:effectLst/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98345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Прямоугольник с двумя скругленными соседними углами 14"/>
          <p:cNvSpPr/>
          <p:nvPr/>
        </p:nvSpPr>
        <p:spPr>
          <a:xfrm rot="10800000">
            <a:off x="2412000" y="-5892"/>
            <a:ext cx="4320000" cy="730513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00B050"/>
          </a:solidFill>
          <a:ln>
            <a:noFill/>
          </a:ln>
          <a:effectLst>
            <a:outerShdw blurRad="127000" dist="127000" dir="5400000" sx="90000" sy="90000" algn="t" rotWithShape="0">
              <a:schemeClr val="tx1">
                <a:lumMod val="65000"/>
                <a:lumOff val="3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063414" y="107151"/>
            <a:ext cx="3017173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914377"/>
            <a:r>
              <a:rPr lang="ru-RU" sz="2200" dirty="0">
                <a:solidFill>
                  <a:srgbClr val="F7F6F4"/>
                </a:solidFill>
                <a:latin typeface="Roboto Slab"/>
              </a:rPr>
              <a:t>Вы ответили верно</a:t>
            </a:r>
          </a:p>
        </p:txBody>
      </p:sp>
      <p:grpSp>
        <p:nvGrpSpPr>
          <p:cNvPr id="12" name="Группа 11"/>
          <p:cNvGrpSpPr/>
          <p:nvPr/>
        </p:nvGrpSpPr>
        <p:grpSpPr>
          <a:xfrm>
            <a:off x="1072039" y="1216401"/>
            <a:ext cx="3218973" cy="1273424"/>
            <a:chOff x="843439" y="2138967"/>
            <a:chExt cx="3218973" cy="1273424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" name="Прямоугольник 12"/>
                <p:cNvSpPr/>
                <p:nvPr/>
              </p:nvSpPr>
              <p:spPr>
                <a:xfrm>
                  <a:off x="843439" y="2474442"/>
                  <a:ext cx="3218973" cy="937949"/>
                </a:xfrm>
                <a:prstGeom prst="rect">
                  <a:avLst/>
                </a:prstGeom>
              </p:spPr>
              <p:txBody>
                <a:bodyPr wrap="square" lIns="0" tIns="0" rIns="0" bIns="0">
                  <a:spAutoFit/>
                </a:bodyPr>
                <a:lstStyle/>
                <a:p>
                  <a:pPr defTabSz="914377">
                    <a:lnSpc>
                      <a:spcPct val="125000"/>
                    </a:lnSpc>
                  </a:pPr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r>
                          <a:rPr lang="en-US" sz="26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en-US" sz="2600" b="1" i="1">
                                <a:latin typeface="Cambria Math"/>
                                <a:ea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600" b="1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𝟒</m:t>
                            </m:r>
                          </m:num>
                          <m:den>
                            <m:r>
                              <a:rPr lang="en-US" sz="2600" b="1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𝟑</m:t>
                            </m:r>
                          </m:den>
                        </m:f>
                      </m:oMath>
                    </m:oMathPara>
                  </a14:m>
                  <a:endParaRPr lang="en-US" sz="2600" b="1" dirty="0">
                    <a:solidFill>
                      <a:prstClr val="black"/>
                    </a:solidFill>
                    <a:latin typeface="Roboto Slab"/>
                  </a:endParaRPr>
                </a:p>
              </p:txBody>
            </p:sp>
          </mc:Choice>
          <mc:Fallback xmlns="">
            <p:sp>
              <p:nvSpPr>
                <p:cNvPr id="13" name="Прямоугольник 12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43439" y="2474442"/>
                  <a:ext cx="3218973" cy="937949"/>
                </a:xfrm>
                <a:prstGeom prst="rect">
                  <a:avLst/>
                </a:prstGeom>
                <a:blipFill rotWithShape="0"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4" name="TextBox 13"/>
            <p:cNvSpPr txBox="1"/>
            <p:nvPr/>
          </p:nvSpPr>
          <p:spPr>
            <a:xfrm>
              <a:off x="843440" y="2138967"/>
              <a:ext cx="2305118" cy="276999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defTabSz="914377"/>
              <a:r>
                <a:rPr lang="ru-RU" sz="1800" dirty="0">
                  <a:solidFill>
                    <a:prstClr val="black"/>
                  </a:solidFill>
                  <a:latin typeface="Roboto Slab"/>
                </a:rPr>
                <a:t>Правильный ответ: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1072039" y="2548301"/>
                <a:ext cx="3858940" cy="1674176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ru-RU" sz="16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1</m:t>
                    </m:r>
                    <m:r>
                      <a:rPr lang="en-US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en-US" sz="1600" b="0" i="1" smtClean="0"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1600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tg</m:t>
                        </m:r>
                      </m:e>
                      <m:sup>
                        <m:r>
                          <a:rPr lang="en-US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𝛼</m:t>
                    </m:r>
                    <m:r>
                      <a:rPr lang="en-US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1600" b="0" i="1" smtClean="0"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num>
                      <m:den>
                        <m:sSup>
                          <m:sSupPr>
                            <m:ctrlPr>
                              <a:rPr lang="en-US" sz="1600" i="1">
                                <a:latin typeface="Cambria Math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US" sz="1600" b="0" i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cos</m:t>
                            </m:r>
                          </m:e>
                          <m:sup>
                            <m:r>
                              <a:rPr lang="en-US" sz="16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𝛼</m:t>
                        </m:r>
                      </m:den>
                    </m:f>
                  </m:oMath>
                </a14:m>
                <a:r>
                  <a:rPr lang="en-US" sz="1400" dirty="0">
                    <a:latin typeface="+mj-lt"/>
                  </a:rPr>
                  <a:t>,</a:t>
                </a:r>
              </a:p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sz="1600" i="1"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160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tg</m:t>
                        </m:r>
                      </m:e>
                      <m:sup>
                        <m:r>
                          <a:rPr lang="en-US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16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𝛼</m:t>
                    </m:r>
                    <m:r>
                      <a:rPr lang="en-US" sz="16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1600" i="1"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num>
                      <m:den>
                        <m:sSup>
                          <m:sSupPr>
                            <m:ctrlPr>
                              <a:rPr lang="en-US" sz="1600" i="1">
                                <a:latin typeface="Cambria Math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US" sz="160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cos</m:t>
                            </m:r>
                          </m:e>
                          <m:sup>
                            <m:r>
                              <a:rPr lang="en-US" sz="16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𝛼</m:t>
                        </m:r>
                      </m:den>
                    </m:f>
                    <m:r>
                      <a:rPr lang="en-US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−1</m:t>
                    </m:r>
                    <m:r>
                      <a:rPr lang="en-US" sz="16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1600" b="0" i="1" smtClean="0"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num>
                      <m:den>
                        <m:f>
                          <m:fPr>
                            <m:ctrlPr>
                              <a:rPr lang="en-US" sz="1600" b="0" i="1" smtClean="0">
                                <a:latin typeface="Cambria Math"/>
                                <a:ea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16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9</m:t>
                            </m:r>
                          </m:num>
                          <m:den>
                            <m:r>
                              <a:rPr lang="en-US" sz="16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25</m:t>
                            </m:r>
                          </m:den>
                        </m:f>
                      </m:den>
                    </m:f>
                    <m:r>
                      <a:rPr lang="en-US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−1=</m:t>
                    </m:r>
                    <m:f>
                      <m:fPr>
                        <m:ctrlPr>
                          <a:rPr lang="en-US" sz="1600" b="0" i="1" smtClean="0"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25</m:t>
                        </m:r>
                      </m:num>
                      <m:den>
                        <m:r>
                          <a:rPr lang="en-US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9</m:t>
                        </m:r>
                      </m:den>
                    </m:f>
                    <m:r>
                      <a:rPr lang="en-US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−1=</m:t>
                    </m:r>
                    <m:f>
                      <m:fPr>
                        <m:ctrlPr>
                          <a:rPr lang="en-US" sz="1600" b="0" i="1" smtClean="0"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16</m:t>
                        </m:r>
                      </m:num>
                      <m:den>
                        <m:r>
                          <a:rPr lang="en-US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9</m:t>
                        </m:r>
                      </m:den>
                    </m:f>
                  </m:oMath>
                </a14:m>
                <a:r>
                  <a:rPr lang="en-US" sz="1400" dirty="0">
                    <a:latin typeface="+mj-lt"/>
                  </a:rPr>
                  <a:t>,</a:t>
                </a:r>
              </a:p>
              <a:p>
                <a:r>
                  <a:rPr lang="en-US" sz="1600" dirty="0">
                    <a:latin typeface="+mj-lt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1600" i="1"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3</m:t>
                        </m:r>
                        <m:r>
                          <a:rPr lang="en-US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𝜋</m:t>
                        </m:r>
                      </m:num>
                      <m:den>
                        <m:r>
                          <a:rPr lang="en-US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US" sz="16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&lt;</m:t>
                    </m:r>
                    <m:r>
                      <a:rPr lang="en-US" sz="16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𝛼</m:t>
                    </m:r>
                    <m:r>
                      <a:rPr lang="en-US" sz="16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&lt;2</m:t>
                    </m:r>
                    <m:r>
                      <a:rPr lang="en-US" sz="16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𝜋</m:t>
                    </m:r>
                  </m:oMath>
                </a14:m>
                <a:r>
                  <a:rPr lang="en-US" sz="1400" dirty="0">
                    <a:latin typeface="+mj-lt"/>
                  </a:rPr>
                  <a:t>, </a:t>
                </a:r>
                <a:r>
                  <a:rPr lang="ru-RU" sz="1400" dirty="0">
                    <a:latin typeface="+mj-lt"/>
                  </a:rPr>
                  <a:t>то есть </a:t>
                </a:r>
                <a14:m>
                  <m:oMath xmlns:m="http://schemas.openxmlformats.org/officeDocument/2006/math">
                    <m:r>
                      <a:rPr lang="en-US" sz="16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𝛼</m:t>
                    </m:r>
                  </m:oMath>
                </a14:m>
                <a:r>
                  <a:rPr lang="ru-RU" sz="1400" dirty="0">
                    <a:latin typeface="+mj-lt"/>
                  </a:rPr>
                  <a:t> – угол </a:t>
                </a:r>
                <a:r>
                  <a:rPr lang="en-US" sz="1400" dirty="0">
                    <a:latin typeface="+mj-lt"/>
                  </a:rPr>
                  <a:t>IV </a:t>
                </a:r>
                <a:r>
                  <a:rPr lang="ru-RU" sz="1400" dirty="0">
                    <a:latin typeface="+mj-lt"/>
                  </a:rPr>
                  <a:t>четверти, поэтому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1600" i="1"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160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tg</m:t>
                        </m:r>
                      </m:fName>
                      <m:e>
                        <m:r>
                          <a:rPr lang="en-US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𝛼</m:t>
                        </m:r>
                      </m:e>
                    </m:func>
                    <m:r>
                      <a:rPr lang="ru-RU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=−</m:t>
                    </m:r>
                    <m:rad>
                      <m:radPr>
                        <m:degHide m:val="on"/>
                        <m:ctrlPr>
                          <a:rPr lang="ru-RU" sz="1600" b="0" i="1" smtClean="0"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radPr>
                      <m:deg/>
                      <m:e>
                        <m:f>
                          <m:fPr>
                            <m:ctrlPr>
                              <a:rPr lang="en-US" sz="1600" i="1">
                                <a:latin typeface="Cambria Math"/>
                                <a:ea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16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16</m:t>
                            </m:r>
                          </m:num>
                          <m:den>
                            <m:r>
                              <a:rPr lang="en-US" sz="16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9</m:t>
                            </m:r>
                          </m:den>
                        </m:f>
                      </m:e>
                    </m:rad>
                    <m:r>
                      <a:rPr lang="ru-RU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=−</m:t>
                    </m:r>
                    <m:f>
                      <m:fPr>
                        <m:ctrlPr>
                          <a:rPr lang="ru-RU" sz="1600" b="0" i="1" smtClean="0"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4</m:t>
                        </m:r>
                      </m:num>
                      <m:den>
                        <m:r>
                          <a:rPr lang="ru-RU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ru-RU" sz="1400" dirty="0">
                    <a:latin typeface="+mj-lt"/>
                  </a:rPr>
                  <a:t>.</a:t>
                </a:r>
                <a:endParaRPr lang="en-US" sz="1400" dirty="0">
                  <a:latin typeface="+mj-lt"/>
                </a:endParaRPr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2039" y="2548301"/>
                <a:ext cx="3858940" cy="1674176"/>
              </a:xfrm>
              <a:prstGeom prst="rect">
                <a:avLst/>
              </a:prstGeom>
              <a:blipFill rotWithShape="0">
                <a:blip r:embed="rId4"/>
                <a:stretch>
                  <a:fillRect l="-2844" r="-1896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Скругленный прямоугольник 16">
            <a:hlinkClick r:id="rId5" action="ppaction://hlinksldjump"/>
          </p:cNvPr>
          <p:cNvSpPr/>
          <p:nvPr/>
        </p:nvSpPr>
        <p:spPr>
          <a:xfrm>
            <a:off x="7124701" y="4350104"/>
            <a:ext cx="1660526" cy="405405"/>
          </a:xfrm>
          <a:prstGeom prst="roundRect">
            <a:avLst/>
          </a:prstGeom>
          <a:solidFill>
            <a:srgbClr val="0070C0"/>
          </a:solidFill>
          <a:ln>
            <a:noFill/>
          </a:ln>
          <a:effectLst>
            <a:outerShdw blurRad="127000" dist="63500" dir="5400000" sx="90000" sy="90000" algn="t" rotWithShape="0">
              <a:schemeClr val="tx1">
                <a:lumMod val="75000"/>
                <a:lumOff val="2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80000" tIns="90000" rIns="180000" bIns="90000" rtlCol="0" anchor="ctr">
            <a:spAutoFit/>
          </a:bodyPr>
          <a:lstStyle/>
          <a:p>
            <a:pPr algn="ctr"/>
            <a:r>
              <a:rPr lang="ru-RU" sz="1200" dirty="0">
                <a:solidFill>
                  <a:schemeClr val="bg1"/>
                </a:solidFill>
              </a:rPr>
              <a:t>Вернуться назад</a:t>
            </a:r>
          </a:p>
        </p:txBody>
      </p:sp>
    </p:spTree>
    <p:extLst>
      <p:ext uri="{BB962C8B-B14F-4D97-AF65-F5344CB8AC3E}">
        <p14:creationId xmlns:p14="http://schemas.microsoft.com/office/powerpoint/2010/main" val="38184642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Прямоугольник с двумя скругленными соседними углами 14"/>
          <p:cNvSpPr/>
          <p:nvPr/>
        </p:nvSpPr>
        <p:spPr>
          <a:xfrm rot="10800000">
            <a:off x="2412000" y="-5892"/>
            <a:ext cx="4320000" cy="730513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C00000"/>
          </a:solidFill>
          <a:ln>
            <a:noFill/>
          </a:ln>
          <a:effectLst>
            <a:outerShdw blurRad="127000" dist="127000" dir="5400000" sx="90000" sy="90000" algn="t" rotWithShape="0">
              <a:schemeClr val="tx1">
                <a:lumMod val="65000"/>
                <a:lumOff val="3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910328" y="107151"/>
            <a:ext cx="3323346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914377"/>
            <a:r>
              <a:rPr lang="ru-RU" sz="2200" dirty="0">
                <a:solidFill>
                  <a:srgbClr val="F7F6F4"/>
                </a:solidFill>
                <a:latin typeface="Roboto Slab"/>
              </a:rPr>
              <a:t>Вы ответили неверно</a:t>
            </a:r>
          </a:p>
        </p:txBody>
      </p:sp>
      <p:sp>
        <p:nvSpPr>
          <p:cNvPr id="25" name="Скругленный прямоугольник 24">
            <a:hlinkClick r:id="rId2" action="ppaction://hlinksldjump"/>
          </p:cNvPr>
          <p:cNvSpPr/>
          <p:nvPr/>
        </p:nvSpPr>
        <p:spPr>
          <a:xfrm>
            <a:off x="7124701" y="4350104"/>
            <a:ext cx="1660526" cy="405405"/>
          </a:xfrm>
          <a:prstGeom prst="roundRect">
            <a:avLst/>
          </a:prstGeom>
          <a:solidFill>
            <a:srgbClr val="0070C0"/>
          </a:solidFill>
          <a:ln>
            <a:noFill/>
          </a:ln>
          <a:effectLst>
            <a:outerShdw blurRad="127000" dist="63500" dir="5400000" sx="90000" sy="90000" algn="t" rotWithShape="0">
              <a:schemeClr val="tx1">
                <a:lumMod val="75000"/>
                <a:lumOff val="2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80000" tIns="90000" rIns="180000" bIns="90000" rtlCol="0" anchor="ctr">
            <a:spAutoFit/>
          </a:bodyPr>
          <a:lstStyle/>
          <a:p>
            <a:pPr algn="ctr"/>
            <a:r>
              <a:rPr lang="ru-RU" sz="1200" dirty="0">
                <a:solidFill>
                  <a:schemeClr val="bg1"/>
                </a:solidFill>
              </a:rPr>
              <a:t>Вернуться назад</a:t>
            </a:r>
          </a:p>
        </p:txBody>
      </p:sp>
      <p:grpSp>
        <p:nvGrpSpPr>
          <p:cNvPr id="11" name="Группа 10"/>
          <p:cNvGrpSpPr/>
          <p:nvPr/>
        </p:nvGrpSpPr>
        <p:grpSpPr>
          <a:xfrm>
            <a:off x="1072039" y="1216401"/>
            <a:ext cx="3218973" cy="1273424"/>
            <a:chOff x="843439" y="2138967"/>
            <a:chExt cx="3218973" cy="1273424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" name="Прямоугольник 13"/>
                <p:cNvSpPr/>
                <p:nvPr/>
              </p:nvSpPr>
              <p:spPr>
                <a:xfrm>
                  <a:off x="843439" y="2474442"/>
                  <a:ext cx="3218973" cy="937949"/>
                </a:xfrm>
                <a:prstGeom prst="rect">
                  <a:avLst/>
                </a:prstGeom>
              </p:spPr>
              <p:txBody>
                <a:bodyPr wrap="square" lIns="0" tIns="0" rIns="0" bIns="0">
                  <a:spAutoFit/>
                </a:bodyPr>
                <a:lstStyle/>
                <a:p>
                  <a:pPr defTabSz="914377">
                    <a:lnSpc>
                      <a:spcPct val="125000"/>
                    </a:lnSpc>
                  </a:pPr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r>
                          <a:rPr lang="en-US" sz="26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en-US" sz="2600" b="1" i="1">
                                <a:latin typeface="Cambria Math"/>
                                <a:ea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600" b="1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𝟒</m:t>
                            </m:r>
                          </m:num>
                          <m:den>
                            <m:r>
                              <a:rPr lang="en-US" sz="2600" b="1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𝟑</m:t>
                            </m:r>
                          </m:den>
                        </m:f>
                      </m:oMath>
                    </m:oMathPara>
                  </a14:m>
                  <a:endParaRPr lang="en-US" sz="2600" b="1" dirty="0">
                    <a:solidFill>
                      <a:prstClr val="black"/>
                    </a:solidFill>
                    <a:latin typeface="Roboto Slab"/>
                  </a:endParaRPr>
                </a:p>
              </p:txBody>
            </p:sp>
          </mc:Choice>
          <mc:Fallback xmlns="">
            <p:sp>
              <p:nvSpPr>
                <p:cNvPr id="14" name="Прямоугольник 13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43439" y="2474442"/>
                  <a:ext cx="3218973" cy="937949"/>
                </a:xfrm>
                <a:prstGeom prst="rect">
                  <a:avLst/>
                </a:prstGeom>
                <a:blipFill rotWithShape="0"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8" name="TextBox 17"/>
            <p:cNvSpPr txBox="1"/>
            <p:nvPr/>
          </p:nvSpPr>
          <p:spPr>
            <a:xfrm>
              <a:off x="843440" y="2138967"/>
              <a:ext cx="2305118" cy="276999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defTabSz="914377"/>
              <a:r>
                <a:rPr lang="ru-RU" sz="1800" dirty="0">
                  <a:solidFill>
                    <a:prstClr val="black"/>
                  </a:solidFill>
                  <a:latin typeface="Roboto Slab"/>
                </a:rPr>
                <a:t>Правильный ответ: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1072039" y="2548301"/>
                <a:ext cx="3858940" cy="1674176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ru-RU" sz="16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1</m:t>
                    </m:r>
                    <m:r>
                      <a:rPr lang="en-US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en-US" sz="1600" b="0" i="1" smtClean="0"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1600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tg</m:t>
                        </m:r>
                      </m:e>
                      <m:sup>
                        <m:r>
                          <a:rPr lang="en-US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𝛼</m:t>
                    </m:r>
                    <m:r>
                      <a:rPr lang="en-US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1600" b="0" i="1" smtClean="0"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num>
                      <m:den>
                        <m:sSup>
                          <m:sSupPr>
                            <m:ctrlPr>
                              <a:rPr lang="en-US" sz="1600" i="1">
                                <a:latin typeface="Cambria Math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US" sz="1600" b="0" i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cos</m:t>
                            </m:r>
                          </m:e>
                          <m:sup>
                            <m:r>
                              <a:rPr lang="en-US" sz="16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𝛼</m:t>
                        </m:r>
                      </m:den>
                    </m:f>
                  </m:oMath>
                </a14:m>
                <a:r>
                  <a:rPr lang="en-US" sz="1400" dirty="0">
                    <a:latin typeface="+mj-lt"/>
                  </a:rPr>
                  <a:t>,</a:t>
                </a:r>
              </a:p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sz="1600" i="1"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160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tg</m:t>
                        </m:r>
                      </m:e>
                      <m:sup>
                        <m:r>
                          <a:rPr lang="en-US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16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𝛼</m:t>
                    </m:r>
                    <m:r>
                      <a:rPr lang="en-US" sz="16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1600" i="1"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num>
                      <m:den>
                        <m:sSup>
                          <m:sSupPr>
                            <m:ctrlPr>
                              <a:rPr lang="en-US" sz="1600" i="1">
                                <a:latin typeface="Cambria Math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US" sz="160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cos</m:t>
                            </m:r>
                          </m:e>
                          <m:sup>
                            <m:r>
                              <a:rPr lang="en-US" sz="16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𝛼</m:t>
                        </m:r>
                      </m:den>
                    </m:f>
                    <m:r>
                      <a:rPr lang="en-US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−1</m:t>
                    </m:r>
                    <m:r>
                      <a:rPr lang="en-US" sz="16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1600" b="0" i="1" smtClean="0"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num>
                      <m:den>
                        <m:f>
                          <m:fPr>
                            <m:ctrlPr>
                              <a:rPr lang="en-US" sz="1600" b="0" i="1" smtClean="0">
                                <a:latin typeface="Cambria Math"/>
                                <a:ea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16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9</m:t>
                            </m:r>
                          </m:num>
                          <m:den>
                            <m:r>
                              <a:rPr lang="en-US" sz="16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25</m:t>
                            </m:r>
                          </m:den>
                        </m:f>
                      </m:den>
                    </m:f>
                    <m:r>
                      <a:rPr lang="en-US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−1=</m:t>
                    </m:r>
                    <m:f>
                      <m:fPr>
                        <m:ctrlPr>
                          <a:rPr lang="en-US" sz="1600" b="0" i="1" smtClean="0"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25</m:t>
                        </m:r>
                      </m:num>
                      <m:den>
                        <m:r>
                          <a:rPr lang="en-US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9</m:t>
                        </m:r>
                      </m:den>
                    </m:f>
                    <m:r>
                      <a:rPr lang="en-US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−1=</m:t>
                    </m:r>
                    <m:f>
                      <m:fPr>
                        <m:ctrlPr>
                          <a:rPr lang="en-US" sz="1600" b="0" i="1" smtClean="0"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16</m:t>
                        </m:r>
                      </m:num>
                      <m:den>
                        <m:r>
                          <a:rPr lang="en-US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9</m:t>
                        </m:r>
                      </m:den>
                    </m:f>
                  </m:oMath>
                </a14:m>
                <a:r>
                  <a:rPr lang="en-US" sz="1400" dirty="0">
                    <a:latin typeface="+mj-lt"/>
                  </a:rPr>
                  <a:t>,</a:t>
                </a:r>
              </a:p>
              <a:p>
                <a:r>
                  <a:rPr lang="en-US" sz="1600" dirty="0">
                    <a:latin typeface="+mj-lt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1600" i="1"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3</m:t>
                        </m:r>
                        <m:r>
                          <a:rPr lang="en-US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𝜋</m:t>
                        </m:r>
                      </m:num>
                      <m:den>
                        <m:r>
                          <a:rPr lang="en-US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US" sz="16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&lt;</m:t>
                    </m:r>
                    <m:r>
                      <a:rPr lang="en-US" sz="16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𝛼</m:t>
                    </m:r>
                    <m:r>
                      <a:rPr lang="en-US" sz="16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&lt;2</m:t>
                    </m:r>
                    <m:r>
                      <a:rPr lang="en-US" sz="16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𝜋</m:t>
                    </m:r>
                  </m:oMath>
                </a14:m>
                <a:r>
                  <a:rPr lang="en-US" sz="1400" dirty="0">
                    <a:latin typeface="+mj-lt"/>
                  </a:rPr>
                  <a:t>, </a:t>
                </a:r>
                <a:r>
                  <a:rPr lang="ru-RU" sz="1400" dirty="0">
                    <a:latin typeface="+mj-lt"/>
                  </a:rPr>
                  <a:t>то есть </a:t>
                </a:r>
                <a14:m>
                  <m:oMath xmlns:m="http://schemas.openxmlformats.org/officeDocument/2006/math">
                    <m:r>
                      <a:rPr lang="en-US" sz="16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𝛼</m:t>
                    </m:r>
                  </m:oMath>
                </a14:m>
                <a:r>
                  <a:rPr lang="ru-RU" sz="1400" dirty="0">
                    <a:latin typeface="+mj-lt"/>
                  </a:rPr>
                  <a:t> – угол </a:t>
                </a:r>
                <a:r>
                  <a:rPr lang="en-US" sz="1400" dirty="0">
                    <a:latin typeface="+mj-lt"/>
                  </a:rPr>
                  <a:t>IV </a:t>
                </a:r>
                <a:r>
                  <a:rPr lang="ru-RU" sz="1400" dirty="0">
                    <a:latin typeface="+mj-lt"/>
                  </a:rPr>
                  <a:t>четверти, поэтому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1600" i="1"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160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tg</m:t>
                        </m:r>
                      </m:fName>
                      <m:e>
                        <m:r>
                          <a:rPr lang="en-US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𝛼</m:t>
                        </m:r>
                      </m:e>
                    </m:func>
                    <m:r>
                      <a:rPr lang="ru-RU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=−</m:t>
                    </m:r>
                    <m:rad>
                      <m:radPr>
                        <m:degHide m:val="on"/>
                        <m:ctrlPr>
                          <a:rPr lang="ru-RU" sz="1600" b="0" i="1" smtClean="0"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radPr>
                      <m:deg/>
                      <m:e>
                        <m:f>
                          <m:fPr>
                            <m:ctrlPr>
                              <a:rPr lang="en-US" sz="1600" i="1">
                                <a:latin typeface="Cambria Math"/>
                                <a:ea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16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16</m:t>
                            </m:r>
                          </m:num>
                          <m:den>
                            <m:r>
                              <a:rPr lang="en-US" sz="16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9</m:t>
                            </m:r>
                          </m:den>
                        </m:f>
                      </m:e>
                    </m:rad>
                    <m:r>
                      <a:rPr lang="ru-RU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=−</m:t>
                    </m:r>
                    <m:f>
                      <m:fPr>
                        <m:ctrlPr>
                          <a:rPr lang="ru-RU" sz="1600" b="0" i="1" smtClean="0"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4</m:t>
                        </m:r>
                      </m:num>
                      <m:den>
                        <m:r>
                          <a:rPr lang="ru-RU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ru-RU" sz="1400" dirty="0">
                    <a:latin typeface="+mj-lt"/>
                  </a:rPr>
                  <a:t>.</a:t>
                </a:r>
                <a:endParaRPr lang="en-US" sz="1400" dirty="0">
                  <a:latin typeface="+mj-lt"/>
                </a:endParaRPr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2039" y="2548301"/>
                <a:ext cx="3858940" cy="1674176"/>
              </a:xfrm>
              <a:prstGeom prst="rect">
                <a:avLst/>
              </a:prstGeom>
              <a:blipFill rotWithShape="0">
                <a:blip r:embed="rId5"/>
                <a:stretch>
                  <a:fillRect l="-2844" r="-1896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903191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Прямоугольник с двумя скругленными соседними углами 14"/>
          <p:cNvSpPr/>
          <p:nvPr/>
        </p:nvSpPr>
        <p:spPr>
          <a:xfrm rot="10800000">
            <a:off x="2412000" y="4499"/>
            <a:ext cx="4320000" cy="730513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accent3">
              <a:lumMod val="40000"/>
              <a:lumOff val="60000"/>
              <a:alpha val="85000"/>
            </a:schemeClr>
          </a:solidFill>
          <a:ln>
            <a:noFill/>
          </a:ln>
          <a:effectLst>
            <a:outerShdw blurRad="127000" dist="127000" dir="5400000" sx="90000" sy="90000" algn="t" rotWithShape="0">
              <a:schemeClr val="tx1">
                <a:lumMod val="65000"/>
                <a:lumOff val="3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A5A5A5">
                  <a:lumMod val="75000"/>
                </a:srgbClr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063414" y="107151"/>
            <a:ext cx="3017173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914377"/>
            <a:r>
              <a:rPr lang="ru-RU" sz="2200" dirty="0">
                <a:solidFill>
                  <a:srgbClr val="A5A5A5">
                    <a:lumMod val="75000"/>
                  </a:srgbClr>
                </a:solidFill>
                <a:latin typeface="Roboto Slab"/>
              </a:rPr>
              <a:t>Ответьте на вопрос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Прямоугольник 2"/>
              <p:cNvSpPr/>
              <p:nvPr/>
            </p:nvSpPr>
            <p:spPr>
              <a:xfrm flipH="1">
                <a:off x="358775" y="1166813"/>
                <a:ext cx="5975350" cy="349839"/>
              </a:xfrm>
              <a:prstGeom prst="rect">
                <a:avLst/>
              </a:prstGeom>
              <a:ln>
                <a:noFill/>
              </a:ln>
            </p:spPr>
            <p:txBody>
              <a:bodyPr wrap="square" lIns="0" tIns="0" rIns="0" bIns="0" anchor="t" anchorCtr="0">
                <a:spAutoFit/>
              </a:bodyPr>
              <a:lstStyle/>
              <a:p>
                <a:pPr>
                  <a:lnSpc>
                    <a:spcPct val="114000"/>
                  </a:lnSpc>
                </a:pPr>
                <a:r>
                  <a:rPr lang="ru-RU" sz="1800" dirty="0">
                    <a:solidFill>
                      <a:prstClr val="black"/>
                    </a:solidFill>
                    <a:latin typeface="Roboto Slab"/>
                  </a:rPr>
                  <a:t>Упростите выражение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000" i="1">
                            <a:latin typeface="Cambria Math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2000">
                            <a:latin typeface="Cambria Math" panose="02040503050406030204" pitchFamily="18" charset="0"/>
                          </a:rPr>
                          <m:t>sin</m:t>
                        </m:r>
                      </m:e>
                      <m:sup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𝛼</m:t>
                    </m:r>
                    <m:r>
                      <a:rPr lang="ru-RU" sz="2000" b="0" i="1" smtClean="0">
                        <a:latin typeface="Cambria Math" panose="02040503050406030204" pitchFamily="18" charset="0"/>
                      </a:rPr>
                      <m:t>−</m:t>
                    </m:r>
                    <m:func>
                      <m:funcPr>
                        <m:ctrlPr>
                          <a:rPr lang="en-US" sz="2000" b="0" i="1" smtClean="0">
                            <a:latin typeface="Cambria Math"/>
                          </a:rPr>
                        </m:ctrlPr>
                      </m:funcPr>
                      <m:fName>
                        <m:r>
                          <a:rPr lang="ru-RU" sz="2000" b="0" i="0" smtClean="0">
                            <a:latin typeface="Cambria Math" panose="02040503050406030204" pitchFamily="18" charset="0"/>
                          </a:rPr>
                          <m:t>с</m:t>
                        </m:r>
                        <m:r>
                          <m:rPr>
                            <m:sty m:val="p"/>
                          </m:rPr>
                          <a:rPr lang="en-US" sz="2000" b="0" i="0" smtClean="0">
                            <a:latin typeface="Cambria Math" panose="02040503050406030204" pitchFamily="18" charset="0"/>
                          </a:rPr>
                          <m:t>tg</m:t>
                        </m:r>
                      </m:fName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𝛼</m:t>
                        </m:r>
                      </m:e>
                    </m:func>
                    <m:func>
                      <m:funcPr>
                        <m:ctrlPr>
                          <a:rPr lang="en-US" sz="2000" i="1">
                            <a:latin typeface="Cambria Math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000">
                            <a:latin typeface="Cambria Math" panose="02040503050406030204" pitchFamily="18" charset="0"/>
                          </a:rPr>
                          <m:t>tg</m:t>
                        </m:r>
                      </m:fName>
                      <m:e>
                        <m: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𝛼</m:t>
                        </m:r>
                      </m:e>
                    </m:func>
                  </m:oMath>
                </a14:m>
                <a:r>
                  <a:rPr lang="ru-RU" sz="1800" dirty="0">
                    <a:solidFill>
                      <a:prstClr val="black"/>
                    </a:solidFill>
                    <a:latin typeface="Roboto Slab"/>
                  </a:rPr>
                  <a:t>.  </a:t>
                </a:r>
              </a:p>
            </p:txBody>
          </p:sp>
        </mc:Choice>
        <mc:Fallback xmlns="">
          <p:sp>
            <p:nvSpPr>
              <p:cNvPr id="3" name="Прямоугольник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358775" y="1166813"/>
                <a:ext cx="5975350" cy="349839"/>
              </a:xfrm>
              <a:prstGeom prst="rect">
                <a:avLst/>
              </a:prstGeom>
              <a:blipFill rotWithShape="0">
                <a:blip r:embed="rId3"/>
                <a:stretch>
                  <a:fillRect l="-2449" t="-10345" b="-31034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Скругленный прямоугольник 11">
                <a:hlinkClick r:id="rId4" action="ppaction://hlinksldjump"/>
              </p:cNvPr>
              <p:cNvSpPr/>
              <p:nvPr/>
            </p:nvSpPr>
            <p:spPr>
              <a:xfrm>
                <a:off x="358774" y="3421957"/>
                <a:ext cx="2568575" cy="473509"/>
              </a:xfrm>
              <a:prstGeom prst="roundRect">
                <a:avLst/>
              </a:prstGeom>
              <a:noFill/>
              <a:ln w="19050">
                <a:solidFill>
                  <a:srgbClr val="00B0F0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lIns="180000" tIns="90000" rIns="180000" bIns="90000" rtlCol="0" anchor="ctr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sSup>
                        <m:sSupPr>
                          <m:ctrlPr>
                            <a:rPr lang="en-US" sz="160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en-US" sz="1600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cos</m:t>
                          </m:r>
                        </m:e>
                        <m:sup>
                          <m:r>
                            <a:rPr lang="en-US" sz="16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16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𝛼</m:t>
                      </m:r>
                    </m:oMath>
                  </m:oMathPara>
                </a14:m>
                <a:endParaRPr lang="ru-RU" sz="1600" dirty="0">
                  <a:solidFill>
                    <a:schemeClr val="tx1"/>
                  </a:solidFill>
                  <a:latin typeface="Roboto Slab"/>
                </a:endParaRPr>
              </a:p>
            </p:txBody>
          </p:sp>
        </mc:Choice>
        <mc:Fallback xmlns="">
          <p:sp>
            <p:nvSpPr>
              <p:cNvPr id="12" name="Скругленный прямоугольник 11">
                <a:hlinkClick r:id="rId5" action="ppaction://hlinksldjump"/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8774" y="3421957"/>
                <a:ext cx="2568575" cy="473509"/>
              </a:xfrm>
              <a:prstGeom prst="roundRect">
                <a:avLst/>
              </a:prstGeom>
              <a:blipFill rotWithShape="0">
                <a:blip r:embed="rId6"/>
                <a:stretch>
                  <a:fillRect/>
                </a:stretch>
              </a:blipFill>
              <a:ln w="19050">
                <a:solidFill>
                  <a:srgbClr val="00B0F0"/>
                </a:solidFill>
              </a:ln>
              <a:effectLst/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Скругленный прямоугольник 13">
                <a:hlinkClick r:id="rId7" action="ppaction://hlinksldjump"/>
              </p:cNvPr>
              <p:cNvSpPr/>
              <p:nvPr/>
            </p:nvSpPr>
            <p:spPr>
              <a:xfrm>
                <a:off x="3286600" y="4258829"/>
                <a:ext cx="2568575" cy="473509"/>
              </a:xfrm>
              <a:prstGeom prst="roundRect">
                <a:avLst/>
              </a:prstGeom>
              <a:noFill/>
              <a:ln w="19050">
                <a:solidFill>
                  <a:srgbClr val="00B0F0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lIns="180000" tIns="90000" rIns="180000" bIns="90000" rtlCol="0" anchor="ctr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  <m:sSup>
                        <m:sSupPr>
                          <m:ctrlPr>
                            <a:rPr lang="en-US" sz="1600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en-US" sz="1600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sin</m:t>
                          </m:r>
                        </m:e>
                        <m:sup>
                          <m:r>
                            <a:rPr lang="en-US" sz="16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16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𝛼</m:t>
                      </m:r>
                    </m:oMath>
                  </m:oMathPara>
                </a14:m>
                <a:endParaRPr lang="ru-RU" sz="1600" dirty="0">
                  <a:solidFill>
                    <a:schemeClr val="tx1"/>
                  </a:solidFill>
                  <a:latin typeface="Roboto Slab"/>
                </a:endParaRPr>
              </a:p>
            </p:txBody>
          </p:sp>
        </mc:Choice>
        <mc:Fallback xmlns="">
          <p:sp>
            <p:nvSpPr>
              <p:cNvPr id="14" name="Скругленный прямоугольник 13">
                <a:hlinkClick r:id="rId8" action="ppaction://hlinksldjump"/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86600" y="4258829"/>
                <a:ext cx="2568575" cy="473509"/>
              </a:xfrm>
              <a:prstGeom prst="roundRect">
                <a:avLst/>
              </a:prstGeom>
              <a:blipFill rotWithShape="0">
                <a:blip r:embed="rId9"/>
                <a:stretch>
                  <a:fillRect/>
                </a:stretch>
              </a:blipFill>
              <a:ln w="19050">
                <a:solidFill>
                  <a:srgbClr val="00B0F0"/>
                </a:solidFill>
              </a:ln>
              <a:effectLst/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Скругленный прямоугольник 15">
                <a:hlinkClick r:id="rId8" action="ppaction://hlinksldjump"/>
              </p:cNvPr>
              <p:cNvSpPr/>
              <p:nvPr/>
            </p:nvSpPr>
            <p:spPr>
              <a:xfrm>
                <a:off x="3286125" y="3404930"/>
                <a:ext cx="2568575" cy="473509"/>
              </a:xfrm>
              <a:prstGeom prst="roundRect">
                <a:avLst/>
              </a:prstGeom>
              <a:noFill/>
              <a:ln w="19050">
                <a:solidFill>
                  <a:srgbClr val="00B0F0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lIns="180000" tIns="90000" rIns="180000" bIns="90000" rtlCol="0" anchor="ctr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1600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160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cos</m:t>
                          </m:r>
                        </m:fName>
                        <m:e>
                          <m:r>
                            <a:rPr lang="en-US" sz="16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𝛼</m:t>
                          </m:r>
                        </m:e>
                      </m:func>
                    </m:oMath>
                  </m:oMathPara>
                </a14:m>
                <a:endParaRPr lang="ru-RU" sz="1600" dirty="0">
                  <a:solidFill>
                    <a:schemeClr val="tx1"/>
                  </a:solidFill>
                  <a:latin typeface="Roboto Slab"/>
                </a:endParaRPr>
              </a:p>
            </p:txBody>
          </p:sp>
        </mc:Choice>
        <mc:Fallback xmlns="">
          <p:sp>
            <p:nvSpPr>
              <p:cNvPr id="16" name="Скругленный прямоугольник 15">
                <a:hlinkClick r:id="rId8" action="ppaction://hlinksldjump"/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86125" y="3404930"/>
                <a:ext cx="2568575" cy="473509"/>
              </a:xfrm>
              <a:prstGeom prst="roundRect">
                <a:avLst/>
              </a:prstGeom>
              <a:blipFill rotWithShape="0">
                <a:blip r:embed="rId10"/>
                <a:stretch>
                  <a:fillRect/>
                </a:stretch>
              </a:blipFill>
              <a:ln w="19050">
                <a:solidFill>
                  <a:srgbClr val="00B0F0"/>
                </a:solidFill>
              </a:ln>
              <a:effectLst/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Скругленный прямоугольник 16">
                <a:hlinkClick r:id="rId8" action="ppaction://hlinksldjump"/>
              </p:cNvPr>
              <p:cNvSpPr/>
              <p:nvPr/>
            </p:nvSpPr>
            <p:spPr>
              <a:xfrm>
                <a:off x="358774" y="4258828"/>
                <a:ext cx="2568575" cy="473509"/>
              </a:xfrm>
              <a:prstGeom prst="roundRect">
                <a:avLst/>
              </a:prstGeom>
              <a:noFill/>
              <a:ln w="19050">
                <a:solidFill>
                  <a:srgbClr val="00B0F0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lIns="180000" tIns="90000" rIns="180000" bIns="90000" rtlCol="0" anchor="ctr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ru-RU" sz="1600" dirty="0">
                  <a:solidFill>
                    <a:schemeClr val="tx1"/>
                  </a:solidFill>
                  <a:latin typeface="Roboto Slab"/>
                </a:endParaRPr>
              </a:p>
            </p:txBody>
          </p:sp>
        </mc:Choice>
        <mc:Fallback xmlns="">
          <p:sp>
            <p:nvSpPr>
              <p:cNvPr id="17" name="Скругленный прямоугольник 16">
                <a:hlinkClick r:id="rId8" action="ppaction://hlinksldjump"/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8774" y="4258828"/>
                <a:ext cx="2568575" cy="473509"/>
              </a:xfrm>
              <a:prstGeom prst="roundRect">
                <a:avLst/>
              </a:prstGeom>
              <a:blipFill rotWithShape="0">
                <a:blip r:embed="rId11"/>
                <a:stretch>
                  <a:fillRect/>
                </a:stretch>
              </a:blipFill>
              <a:ln w="19050">
                <a:solidFill>
                  <a:srgbClr val="00B0F0"/>
                </a:solidFill>
              </a:ln>
              <a:effectLst/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929715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Прямоугольник с двумя скругленными соседними углами 14"/>
          <p:cNvSpPr/>
          <p:nvPr/>
        </p:nvSpPr>
        <p:spPr>
          <a:xfrm rot="10800000">
            <a:off x="2412000" y="-5892"/>
            <a:ext cx="4320000" cy="730513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00B050"/>
          </a:solidFill>
          <a:ln>
            <a:noFill/>
          </a:ln>
          <a:effectLst>
            <a:outerShdw blurRad="127000" dist="127000" dir="5400000" sx="90000" sy="90000" algn="t" rotWithShape="0">
              <a:schemeClr val="tx1">
                <a:lumMod val="65000"/>
                <a:lumOff val="3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063414" y="107151"/>
            <a:ext cx="3017173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914377"/>
            <a:r>
              <a:rPr lang="ru-RU" sz="2200" dirty="0">
                <a:solidFill>
                  <a:srgbClr val="F7F6F4"/>
                </a:solidFill>
                <a:latin typeface="Roboto Slab"/>
              </a:rPr>
              <a:t>Вы ответили верно</a:t>
            </a:r>
          </a:p>
        </p:txBody>
      </p:sp>
      <p:grpSp>
        <p:nvGrpSpPr>
          <p:cNvPr id="12" name="Группа 11"/>
          <p:cNvGrpSpPr/>
          <p:nvPr/>
        </p:nvGrpSpPr>
        <p:grpSpPr>
          <a:xfrm>
            <a:off x="1054179" y="1545655"/>
            <a:ext cx="3218973" cy="745104"/>
            <a:chOff x="843439" y="2138967"/>
            <a:chExt cx="3218973" cy="745104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" name="Прямоугольник 12"/>
                <p:cNvSpPr/>
                <p:nvPr/>
              </p:nvSpPr>
              <p:spPr>
                <a:xfrm>
                  <a:off x="843439" y="2474920"/>
                  <a:ext cx="3218973" cy="409151"/>
                </a:xfrm>
                <a:prstGeom prst="rect">
                  <a:avLst/>
                </a:prstGeom>
              </p:spPr>
              <p:txBody>
                <a:bodyPr wrap="square" lIns="0" tIns="0" rIns="0" bIns="0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r>
                          <a:rPr lang="en-US" sz="2600" b="1" i="1">
                            <a:latin typeface="Cambria Math" panose="02040503050406030204" pitchFamily="18" charset="0"/>
                          </a:rPr>
                          <m:t>−</m:t>
                        </m:r>
                        <m:sSup>
                          <m:sSupPr>
                            <m:ctrlPr>
                              <a:rPr lang="en-US" sz="2600" b="1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2600" b="1" i="0">
                                <a:latin typeface="Cambria Math" panose="02040503050406030204" pitchFamily="18" charset="0"/>
                              </a:rPr>
                              <m:t>𝐜𝐨𝐬</m:t>
                            </m:r>
                          </m:e>
                          <m:sup>
                            <m:r>
                              <a:rPr lang="en-US" sz="2600" b="1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  <m:r>
                          <a:rPr lang="en-US" sz="26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𝜶</m:t>
                        </m:r>
                      </m:oMath>
                    </m:oMathPara>
                  </a14:m>
                  <a:endParaRPr lang="ru-RU" sz="2600" b="1" dirty="0">
                    <a:latin typeface="Roboto Slab"/>
                  </a:endParaRPr>
                </a:p>
              </p:txBody>
            </p:sp>
          </mc:Choice>
          <mc:Fallback xmlns="">
            <p:sp>
              <p:nvSpPr>
                <p:cNvPr id="13" name="Прямоугольник 12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43439" y="2474920"/>
                  <a:ext cx="3218973" cy="409151"/>
                </a:xfrm>
                <a:prstGeom prst="rect">
                  <a:avLst/>
                </a:prstGeom>
                <a:blipFill rotWithShape="0"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4" name="TextBox 13"/>
            <p:cNvSpPr txBox="1"/>
            <p:nvPr/>
          </p:nvSpPr>
          <p:spPr>
            <a:xfrm>
              <a:off x="843440" y="2138967"/>
              <a:ext cx="2305118" cy="276999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defTabSz="914377"/>
              <a:r>
                <a:rPr lang="ru-RU" sz="1800" dirty="0">
                  <a:solidFill>
                    <a:prstClr val="black"/>
                  </a:solidFill>
                  <a:latin typeface="Roboto Slab"/>
                </a:rPr>
                <a:t>Правильный ответ:</a:t>
              </a:r>
            </a:p>
          </p:txBody>
        </p:sp>
      </p:grpSp>
      <p:sp>
        <p:nvSpPr>
          <p:cNvPr id="17" name="Скругленный прямоугольник 16">
            <a:hlinkClick r:id="rId4" action="ppaction://hlinksldjump"/>
          </p:cNvPr>
          <p:cNvSpPr/>
          <p:nvPr/>
        </p:nvSpPr>
        <p:spPr>
          <a:xfrm>
            <a:off x="7124701" y="4350104"/>
            <a:ext cx="1660526" cy="405405"/>
          </a:xfrm>
          <a:prstGeom prst="roundRect">
            <a:avLst/>
          </a:prstGeom>
          <a:solidFill>
            <a:srgbClr val="0070C0"/>
          </a:solidFill>
          <a:ln>
            <a:noFill/>
          </a:ln>
          <a:effectLst>
            <a:outerShdw blurRad="127000" dist="63500" dir="5400000" sx="90000" sy="90000" algn="t" rotWithShape="0">
              <a:schemeClr val="tx1">
                <a:lumMod val="75000"/>
                <a:lumOff val="2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80000" tIns="90000" rIns="180000" bIns="90000" rtlCol="0" anchor="ctr">
            <a:spAutoFit/>
          </a:bodyPr>
          <a:lstStyle/>
          <a:p>
            <a:pPr algn="ctr"/>
            <a:r>
              <a:rPr lang="ru-RU" sz="1200" dirty="0">
                <a:solidFill>
                  <a:schemeClr val="bg1"/>
                </a:solidFill>
              </a:rPr>
              <a:t>Вернуться назад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1054179" y="2520576"/>
                <a:ext cx="3858940" cy="24622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sz="1600" i="1" smtClean="0">
                            <a:latin typeface="Cambria Math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1600">
                            <a:latin typeface="Cambria Math" panose="02040503050406030204" pitchFamily="18" charset="0"/>
                          </a:rPr>
                          <m:t>sin</m:t>
                        </m:r>
                      </m:e>
                      <m:sup>
                        <m:r>
                          <a:rPr lang="en-US" sz="16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16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𝛼</m:t>
                    </m:r>
                    <m:r>
                      <a:rPr lang="ru-RU" sz="1600" i="1">
                        <a:latin typeface="Cambria Math" panose="02040503050406030204" pitchFamily="18" charset="0"/>
                      </a:rPr>
                      <m:t>−</m:t>
                    </m:r>
                    <m:func>
                      <m:funcPr>
                        <m:ctrlPr>
                          <a:rPr lang="en-US" sz="1600" i="1">
                            <a:latin typeface="Cambria Math"/>
                          </a:rPr>
                        </m:ctrlPr>
                      </m:funcPr>
                      <m:fName>
                        <m:r>
                          <a:rPr lang="ru-RU" sz="1600">
                            <a:latin typeface="Cambria Math" panose="02040503050406030204" pitchFamily="18" charset="0"/>
                          </a:rPr>
                          <m:t>с</m:t>
                        </m:r>
                        <m:r>
                          <m:rPr>
                            <m:sty m:val="p"/>
                          </m:rPr>
                          <a:rPr lang="en-US" sz="1600">
                            <a:latin typeface="Cambria Math" panose="02040503050406030204" pitchFamily="18" charset="0"/>
                          </a:rPr>
                          <m:t>tg</m:t>
                        </m:r>
                      </m:fName>
                      <m:e>
                        <m:r>
                          <a:rPr lang="en-US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𝛼</m:t>
                        </m:r>
                      </m:e>
                    </m:func>
                    <m:func>
                      <m:funcPr>
                        <m:ctrlPr>
                          <a:rPr lang="en-US" sz="1600" i="1">
                            <a:latin typeface="Cambria Math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1600">
                            <a:latin typeface="Cambria Math" panose="02040503050406030204" pitchFamily="18" charset="0"/>
                          </a:rPr>
                          <m:t>tg</m:t>
                        </m:r>
                      </m:fName>
                      <m:e>
                        <m:r>
                          <a:rPr lang="en-US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𝛼</m:t>
                        </m:r>
                      </m:e>
                    </m:func>
                    <m:r>
                      <a:rPr lang="en-US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1600" i="1">
                            <a:latin typeface="Cambria Math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1600">
                            <a:latin typeface="Cambria Math" panose="02040503050406030204" pitchFamily="18" charset="0"/>
                          </a:rPr>
                          <m:t>sin</m:t>
                        </m:r>
                      </m:e>
                      <m:sup>
                        <m:r>
                          <a:rPr lang="en-US" sz="16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16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𝛼</m:t>
                    </m:r>
                    <m:r>
                      <a:rPr lang="en-US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−1=−</m:t>
                    </m:r>
                    <m:sSup>
                      <m:sSupPr>
                        <m:ctrlPr>
                          <a:rPr lang="en-US" sz="1600" i="1">
                            <a:latin typeface="Cambria Math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1600" b="0" i="0" smtClean="0">
                            <a:latin typeface="Cambria Math" panose="02040503050406030204" pitchFamily="18" charset="0"/>
                          </a:rPr>
                          <m:t>cos</m:t>
                        </m:r>
                      </m:e>
                      <m:sup>
                        <m:r>
                          <a:rPr lang="en-US" sz="16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16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𝛼</m:t>
                    </m:r>
                  </m:oMath>
                </a14:m>
                <a:r>
                  <a:rPr lang="ru-RU" sz="1400" dirty="0">
                    <a:latin typeface="+mj-lt"/>
                  </a:rPr>
                  <a:t> </a:t>
                </a:r>
                <a:endParaRPr lang="en-US" sz="1400" dirty="0">
                  <a:latin typeface="+mj-lt"/>
                </a:endParaRP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54179" y="2520576"/>
                <a:ext cx="3858940" cy="246221"/>
              </a:xfrm>
              <a:prstGeom prst="rect">
                <a:avLst/>
              </a:prstGeom>
              <a:blipFill rotWithShape="0">
                <a:blip r:embed="rId5"/>
                <a:stretch>
                  <a:fillRect l="-1896" b="-29268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74669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Прямоугольник с двумя скругленными соседними углами 14"/>
          <p:cNvSpPr/>
          <p:nvPr/>
        </p:nvSpPr>
        <p:spPr>
          <a:xfrm rot="10800000">
            <a:off x="2412000" y="-5892"/>
            <a:ext cx="4320000" cy="730513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C00000"/>
          </a:solidFill>
          <a:ln>
            <a:noFill/>
          </a:ln>
          <a:effectLst>
            <a:outerShdw blurRad="127000" dist="127000" dir="5400000" sx="90000" sy="90000" algn="t" rotWithShape="0">
              <a:schemeClr val="tx1">
                <a:lumMod val="65000"/>
                <a:lumOff val="3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910328" y="107151"/>
            <a:ext cx="3323346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914377"/>
            <a:r>
              <a:rPr lang="ru-RU" sz="2200" dirty="0">
                <a:solidFill>
                  <a:srgbClr val="F7F6F4"/>
                </a:solidFill>
                <a:latin typeface="Roboto Slab"/>
              </a:rPr>
              <a:t>Вы ответили неверно</a:t>
            </a:r>
          </a:p>
        </p:txBody>
      </p:sp>
      <p:sp>
        <p:nvSpPr>
          <p:cNvPr id="22" name="Скругленный прямоугольник 21">
            <a:hlinkClick r:id="rId2" action="ppaction://hlinksldjump"/>
          </p:cNvPr>
          <p:cNvSpPr/>
          <p:nvPr/>
        </p:nvSpPr>
        <p:spPr>
          <a:xfrm>
            <a:off x="7124701" y="4350104"/>
            <a:ext cx="1660526" cy="405405"/>
          </a:xfrm>
          <a:prstGeom prst="roundRect">
            <a:avLst/>
          </a:prstGeom>
          <a:solidFill>
            <a:srgbClr val="0070C0"/>
          </a:solidFill>
          <a:ln>
            <a:noFill/>
          </a:ln>
          <a:effectLst>
            <a:outerShdw blurRad="127000" dist="63500" dir="5400000" sx="90000" sy="90000" algn="t" rotWithShape="0">
              <a:schemeClr val="tx1">
                <a:lumMod val="75000"/>
                <a:lumOff val="2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80000" tIns="90000" rIns="180000" bIns="90000" rtlCol="0" anchor="ctr">
            <a:spAutoFit/>
          </a:bodyPr>
          <a:lstStyle/>
          <a:p>
            <a:pPr algn="ctr"/>
            <a:r>
              <a:rPr lang="ru-RU" sz="1200" dirty="0">
                <a:solidFill>
                  <a:schemeClr val="bg1"/>
                </a:solidFill>
              </a:rPr>
              <a:t>Вернуться назад</a:t>
            </a:r>
          </a:p>
        </p:txBody>
      </p:sp>
      <p:grpSp>
        <p:nvGrpSpPr>
          <p:cNvPr id="12" name="Группа 11"/>
          <p:cNvGrpSpPr/>
          <p:nvPr/>
        </p:nvGrpSpPr>
        <p:grpSpPr>
          <a:xfrm>
            <a:off x="1054179" y="1545655"/>
            <a:ext cx="3218973" cy="745104"/>
            <a:chOff x="843439" y="2138967"/>
            <a:chExt cx="3218973" cy="745104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" name="Прямоугольник 12"/>
                <p:cNvSpPr/>
                <p:nvPr/>
              </p:nvSpPr>
              <p:spPr>
                <a:xfrm>
                  <a:off x="843439" y="2474920"/>
                  <a:ext cx="3218973" cy="409151"/>
                </a:xfrm>
                <a:prstGeom prst="rect">
                  <a:avLst/>
                </a:prstGeom>
              </p:spPr>
              <p:txBody>
                <a:bodyPr wrap="square" lIns="0" tIns="0" rIns="0" bIns="0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r>
                          <a:rPr lang="en-US" sz="2600" b="1" i="1">
                            <a:latin typeface="Cambria Math" panose="02040503050406030204" pitchFamily="18" charset="0"/>
                          </a:rPr>
                          <m:t>−</m:t>
                        </m:r>
                        <m:sSup>
                          <m:sSupPr>
                            <m:ctrlPr>
                              <a:rPr lang="en-US" sz="2600" b="1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2600" b="1" i="0">
                                <a:latin typeface="Cambria Math" panose="02040503050406030204" pitchFamily="18" charset="0"/>
                              </a:rPr>
                              <m:t>𝐜𝐨𝐬</m:t>
                            </m:r>
                          </m:e>
                          <m:sup>
                            <m:r>
                              <a:rPr lang="en-US" sz="2600" b="1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  <m:r>
                          <a:rPr lang="en-US" sz="26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𝜶</m:t>
                        </m:r>
                      </m:oMath>
                    </m:oMathPara>
                  </a14:m>
                  <a:endParaRPr lang="ru-RU" sz="2600" b="1" dirty="0">
                    <a:latin typeface="Roboto Slab"/>
                  </a:endParaRPr>
                </a:p>
              </p:txBody>
            </p:sp>
          </mc:Choice>
          <mc:Fallback xmlns="">
            <p:sp>
              <p:nvSpPr>
                <p:cNvPr id="13" name="Прямоугольник 12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43439" y="2474920"/>
                  <a:ext cx="3218973" cy="409151"/>
                </a:xfrm>
                <a:prstGeom prst="rect">
                  <a:avLst/>
                </a:prstGeom>
                <a:blipFill rotWithShape="0"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4" name="TextBox 13"/>
            <p:cNvSpPr txBox="1"/>
            <p:nvPr/>
          </p:nvSpPr>
          <p:spPr>
            <a:xfrm>
              <a:off x="843440" y="2138967"/>
              <a:ext cx="2305118" cy="276999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defTabSz="914377"/>
              <a:r>
                <a:rPr lang="ru-RU" sz="1800" dirty="0">
                  <a:solidFill>
                    <a:prstClr val="black"/>
                  </a:solidFill>
                  <a:latin typeface="Roboto Slab"/>
                </a:rPr>
                <a:t>Правильный ответ: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1054179" y="2520576"/>
                <a:ext cx="3858940" cy="24622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sz="1600" i="1" smtClean="0">
                            <a:latin typeface="Cambria Math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1600">
                            <a:latin typeface="Cambria Math" panose="02040503050406030204" pitchFamily="18" charset="0"/>
                          </a:rPr>
                          <m:t>sin</m:t>
                        </m:r>
                      </m:e>
                      <m:sup>
                        <m:r>
                          <a:rPr lang="en-US" sz="16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16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𝛼</m:t>
                    </m:r>
                    <m:r>
                      <a:rPr lang="ru-RU" sz="1600" i="1">
                        <a:latin typeface="Cambria Math" panose="02040503050406030204" pitchFamily="18" charset="0"/>
                      </a:rPr>
                      <m:t>−</m:t>
                    </m:r>
                    <m:func>
                      <m:funcPr>
                        <m:ctrlPr>
                          <a:rPr lang="en-US" sz="1600" i="1">
                            <a:latin typeface="Cambria Math"/>
                          </a:rPr>
                        </m:ctrlPr>
                      </m:funcPr>
                      <m:fName>
                        <m:r>
                          <a:rPr lang="ru-RU" sz="1600">
                            <a:latin typeface="Cambria Math" panose="02040503050406030204" pitchFamily="18" charset="0"/>
                          </a:rPr>
                          <m:t>с</m:t>
                        </m:r>
                        <m:r>
                          <m:rPr>
                            <m:sty m:val="p"/>
                          </m:rPr>
                          <a:rPr lang="en-US" sz="1600">
                            <a:latin typeface="Cambria Math" panose="02040503050406030204" pitchFamily="18" charset="0"/>
                          </a:rPr>
                          <m:t>tg</m:t>
                        </m:r>
                      </m:fName>
                      <m:e>
                        <m:r>
                          <a:rPr lang="en-US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𝛼</m:t>
                        </m:r>
                      </m:e>
                    </m:func>
                    <m:func>
                      <m:funcPr>
                        <m:ctrlPr>
                          <a:rPr lang="en-US" sz="1600" i="1">
                            <a:latin typeface="Cambria Math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1600">
                            <a:latin typeface="Cambria Math" panose="02040503050406030204" pitchFamily="18" charset="0"/>
                          </a:rPr>
                          <m:t>tg</m:t>
                        </m:r>
                      </m:fName>
                      <m:e>
                        <m:r>
                          <a:rPr lang="en-US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𝛼</m:t>
                        </m:r>
                      </m:e>
                    </m:func>
                    <m:r>
                      <a:rPr lang="en-US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1600" i="1">
                            <a:latin typeface="Cambria Math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1600">
                            <a:latin typeface="Cambria Math" panose="02040503050406030204" pitchFamily="18" charset="0"/>
                          </a:rPr>
                          <m:t>sin</m:t>
                        </m:r>
                      </m:e>
                      <m:sup>
                        <m:r>
                          <a:rPr lang="en-US" sz="16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16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𝛼</m:t>
                    </m:r>
                    <m:r>
                      <a:rPr lang="en-US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−1=−</m:t>
                    </m:r>
                    <m:sSup>
                      <m:sSupPr>
                        <m:ctrlPr>
                          <a:rPr lang="en-US" sz="1600" i="1">
                            <a:latin typeface="Cambria Math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1600" b="0" i="0" smtClean="0">
                            <a:latin typeface="Cambria Math" panose="02040503050406030204" pitchFamily="18" charset="0"/>
                          </a:rPr>
                          <m:t>cos</m:t>
                        </m:r>
                      </m:e>
                      <m:sup>
                        <m:r>
                          <a:rPr lang="en-US" sz="16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16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𝛼</m:t>
                    </m:r>
                  </m:oMath>
                </a14:m>
                <a:r>
                  <a:rPr lang="ru-RU" sz="1400" dirty="0">
                    <a:latin typeface="+mj-lt"/>
                  </a:rPr>
                  <a:t> </a:t>
                </a:r>
                <a:endParaRPr lang="en-US" sz="1400" dirty="0">
                  <a:latin typeface="+mj-lt"/>
                </a:endParaRPr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54179" y="2520576"/>
                <a:ext cx="3858940" cy="246221"/>
              </a:xfrm>
              <a:prstGeom prst="rect">
                <a:avLst/>
              </a:prstGeom>
              <a:blipFill rotWithShape="0">
                <a:blip r:embed="rId5"/>
                <a:stretch>
                  <a:fillRect l="-1896" b="-29268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907745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Прямоугольник с двумя скругленными соседними углами 14"/>
          <p:cNvSpPr/>
          <p:nvPr/>
        </p:nvSpPr>
        <p:spPr>
          <a:xfrm rot="10800000">
            <a:off x="2412000" y="4499"/>
            <a:ext cx="4320000" cy="730513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accent3">
              <a:lumMod val="40000"/>
              <a:lumOff val="60000"/>
              <a:alpha val="85000"/>
            </a:schemeClr>
          </a:solidFill>
          <a:ln>
            <a:noFill/>
          </a:ln>
          <a:effectLst>
            <a:outerShdw blurRad="127000" dist="127000" dir="5400000" sx="90000" sy="90000" algn="t" rotWithShape="0">
              <a:schemeClr val="tx1">
                <a:lumMod val="65000"/>
                <a:lumOff val="3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A5A5A5">
                  <a:lumMod val="75000"/>
                </a:srgbClr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063414" y="107151"/>
            <a:ext cx="3017173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914377"/>
            <a:r>
              <a:rPr lang="ru-RU" sz="2200" dirty="0">
                <a:solidFill>
                  <a:srgbClr val="A5A5A5">
                    <a:lumMod val="75000"/>
                  </a:srgbClr>
                </a:solidFill>
                <a:latin typeface="Roboto Slab"/>
              </a:rPr>
              <a:t>Ответьте на вопрос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Прямоугольник 2"/>
              <p:cNvSpPr/>
              <p:nvPr/>
            </p:nvSpPr>
            <p:spPr>
              <a:xfrm flipH="1">
                <a:off x="358775" y="1166813"/>
                <a:ext cx="5473700" cy="514180"/>
              </a:xfrm>
              <a:prstGeom prst="rect">
                <a:avLst/>
              </a:prstGeom>
              <a:ln>
                <a:noFill/>
              </a:ln>
            </p:spPr>
            <p:txBody>
              <a:bodyPr wrap="square" lIns="0" tIns="0" rIns="0" bIns="0" anchor="t" anchorCtr="0">
                <a:spAutoFit/>
              </a:bodyPr>
              <a:lstStyle/>
              <a:p>
                <a:pPr>
                  <a:lnSpc>
                    <a:spcPct val="114000"/>
                  </a:lnSpc>
                </a:pPr>
                <a:r>
                  <a:rPr lang="ru-RU" sz="1800" dirty="0">
                    <a:solidFill>
                      <a:prstClr val="black"/>
                    </a:solidFill>
                    <a:latin typeface="Roboto Slab"/>
                  </a:rPr>
                  <a:t>Упростите выражение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2000" i="1" smtClean="0">
                            <a:latin typeface="Cambria Math"/>
                          </a:rPr>
                        </m:ctrlPr>
                      </m:fPr>
                      <m:num>
                        <m:func>
                          <m:funcPr>
                            <m:ctrlPr>
                              <a:rPr lang="en-US" sz="2000" i="1" smtClean="0">
                                <a:latin typeface="Cambria Math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sz="2000" i="0" smtClean="0">
                                <a:latin typeface="Cambria Math" panose="02040503050406030204" pitchFamily="18" charset="0"/>
                              </a:rPr>
                              <m:t>cos</m:t>
                            </m:r>
                          </m:fName>
                          <m:e>
                            <m:r>
                              <a:rPr lang="en-US" sz="200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𝛼</m:t>
                            </m:r>
                          </m:e>
                        </m:func>
                      </m:num>
                      <m:den>
                        <m:func>
                          <m:funcPr>
                            <m:ctrlPr>
                              <a:rPr lang="en-US" sz="2000" i="1">
                                <a:latin typeface="Cambria Math"/>
                              </a:rPr>
                            </m:ctrlPr>
                          </m:funcPr>
                          <m:fName>
                            <m:r>
                              <a:rPr lang="ru-RU" sz="2000">
                                <a:latin typeface="Cambria Math" panose="02040503050406030204" pitchFamily="18" charset="0"/>
                              </a:rPr>
                              <m:t>с</m:t>
                            </m:r>
                            <m:r>
                              <m:rPr>
                                <m:sty m:val="p"/>
                              </m:rPr>
                              <a:rPr lang="en-US" sz="2000">
                                <a:latin typeface="Cambria Math" panose="02040503050406030204" pitchFamily="18" charset="0"/>
                              </a:rPr>
                              <m:t>tg</m:t>
                            </m:r>
                          </m:fName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𝛼</m:t>
                            </m:r>
                          </m:e>
                        </m:func>
                      </m:den>
                    </m:f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+</m:t>
                    </m:r>
                    <m:func>
                      <m:funcPr>
                        <m:ctrlPr>
                          <a:rPr lang="en-US" sz="2000" i="1">
                            <a:latin typeface="Cambria Math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000" b="0" i="0" smtClean="0">
                            <a:latin typeface="Cambria Math" panose="02040503050406030204" pitchFamily="18" charset="0"/>
                          </a:rPr>
                          <m:t>sin</m:t>
                        </m:r>
                      </m:fName>
                      <m:e>
                        <m: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𝛼</m:t>
                        </m:r>
                      </m:e>
                    </m:func>
                  </m:oMath>
                </a14:m>
                <a:r>
                  <a:rPr lang="ru-RU" sz="1800" dirty="0">
                    <a:solidFill>
                      <a:prstClr val="black"/>
                    </a:solidFill>
                    <a:latin typeface="Roboto Slab"/>
                  </a:rPr>
                  <a:t>.</a:t>
                </a:r>
              </a:p>
            </p:txBody>
          </p:sp>
        </mc:Choice>
        <mc:Fallback xmlns="">
          <p:sp>
            <p:nvSpPr>
              <p:cNvPr id="3" name="Прямоугольник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358775" y="1166813"/>
                <a:ext cx="5473700" cy="514180"/>
              </a:xfrm>
              <a:prstGeom prst="rect">
                <a:avLst/>
              </a:prstGeom>
              <a:blipFill rotWithShape="0">
                <a:blip r:embed="rId3"/>
                <a:stretch>
                  <a:fillRect l="-2673" b="-15294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Скругленный прямоугольник 12">
                <a:hlinkClick r:id="rId4" action="ppaction://hlinksldjump"/>
              </p:cNvPr>
              <p:cNvSpPr/>
              <p:nvPr/>
            </p:nvSpPr>
            <p:spPr>
              <a:xfrm>
                <a:off x="358774" y="3481448"/>
                <a:ext cx="2568575" cy="473509"/>
              </a:xfrm>
              <a:prstGeom prst="roundRect">
                <a:avLst/>
              </a:prstGeom>
              <a:noFill/>
              <a:ln w="19050">
                <a:solidFill>
                  <a:srgbClr val="00B0F0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lIns="180000" tIns="90000" rIns="180000" bIns="90000" rtlCol="0" anchor="ctr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160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1600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cos</m:t>
                          </m:r>
                        </m:fName>
                        <m:e>
                          <m:r>
                            <a:rPr lang="en-US" sz="16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𝛼</m:t>
                          </m:r>
                        </m:e>
                      </m:func>
                    </m:oMath>
                  </m:oMathPara>
                </a14:m>
                <a:endParaRPr lang="ru-RU" sz="1600" dirty="0">
                  <a:solidFill>
                    <a:prstClr val="black"/>
                  </a:solidFill>
                  <a:latin typeface="Roboto Slab"/>
                </a:endParaRPr>
              </a:p>
            </p:txBody>
          </p:sp>
        </mc:Choice>
        <mc:Fallback xmlns="">
          <p:sp>
            <p:nvSpPr>
              <p:cNvPr id="13" name="Скругленный прямоугольник 12">
                <a:hlinkClick r:id="rId5" action="ppaction://hlinksldjump"/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8774" y="3481448"/>
                <a:ext cx="2568575" cy="473509"/>
              </a:xfrm>
              <a:prstGeom prst="roundRect">
                <a:avLst/>
              </a:prstGeom>
              <a:blipFill rotWithShape="0">
                <a:blip r:embed="rId6"/>
                <a:stretch>
                  <a:fillRect/>
                </a:stretch>
              </a:blipFill>
              <a:ln w="19050">
                <a:solidFill>
                  <a:srgbClr val="00B0F0"/>
                </a:solidFill>
              </a:ln>
              <a:effectLst/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Скругленный прямоугольник 7">
                <a:hlinkClick r:id="rId5" action="ppaction://hlinksldjump"/>
              </p:cNvPr>
              <p:cNvSpPr/>
              <p:nvPr/>
            </p:nvSpPr>
            <p:spPr>
              <a:xfrm>
                <a:off x="3286600" y="4258829"/>
                <a:ext cx="2568575" cy="473509"/>
              </a:xfrm>
              <a:prstGeom prst="roundRect">
                <a:avLst/>
              </a:prstGeom>
              <a:noFill/>
              <a:ln w="19050">
                <a:solidFill>
                  <a:srgbClr val="00B0F0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lIns="180000" tIns="90000" rIns="180000" bIns="90000" rtlCol="0" anchor="ctr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160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1600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tg</m:t>
                          </m:r>
                        </m:fName>
                        <m:e>
                          <m:r>
                            <a:rPr lang="en-US" sz="16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𝛼</m:t>
                          </m:r>
                        </m:e>
                      </m:func>
                    </m:oMath>
                  </m:oMathPara>
                </a14:m>
                <a:endParaRPr lang="ru-RU" sz="1600" dirty="0">
                  <a:solidFill>
                    <a:prstClr val="black"/>
                  </a:solidFill>
                  <a:latin typeface="Roboto Slab"/>
                </a:endParaRPr>
              </a:p>
            </p:txBody>
          </p:sp>
        </mc:Choice>
        <mc:Fallback xmlns="">
          <p:sp>
            <p:nvSpPr>
              <p:cNvPr id="8" name="Скругленный прямоугольник 7">
                <a:hlinkClick r:id="rId5" action="ppaction://hlinksldjump"/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86600" y="4258829"/>
                <a:ext cx="2568575" cy="473509"/>
              </a:xfrm>
              <a:prstGeom prst="roundRect">
                <a:avLst/>
              </a:prstGeom>
              <a:blipFill rotWithShape="0">
                <a:blip r:embed="rId7"/>
                <a:stretch>
                  <a:fillRect/>
                </a:stretch>
              </a:blipFill>
              <a:ln w="19050">
                <a:solidFill>
                  <a:srgbClr val="00B0F0"/>
                </a:solidFill>
              </a:ln>
              <a:effectLst/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Скругленный прямоугольник 10">
                <a:hlinkClick r:id="rId5" action="ppaction://hlinksldjump"/>
              </p:cNvPr>
              <p:cNvSpPr/>
              <p:nvPr/>
            </p:nvSpPr>
            <p:spPr>
              <a:xfrm>
                <a:off x="358774" y="4258829"/>
                <a:ext cx="2568575" cy="473509"/>
              </a:xfrm>
              <a:prstGeom prst="roundRect">
                <a:avLst/>
              </a:prstGeom>
              <a:noFill/>
              <a:ln w="19050">
                <a:solidFill>
                  <a:srgbClr val="00B0F0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lIns="180000" tIns="90000" rIns="180000" bIns="90000" rtlCol="0" anchor="ctr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160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1600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c</m:t>
                          </m:r>
                          <m:r>
                            <m:rPr>
                              <m:sty m:val="p"/>
                            </m:rPr>
                            <a:rPr lang="en-US" sz="16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tg</m:t>
                          </m:r>
                        </m:fName>
                        <m:e>
                          <m:r>
                            <a:rPr lang="en-US" sz="16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𝛼</m:t>
                          </m:r>
                        </m:e>
                      </m:func>
                    </m:oMath>
                  </m:oMathPara>
                </a14:m>
                <a:endParaRPr lang="ru-RU" sz="1600" dirty="0">
                  <a:solidFill>
                    <a:prstClr val="black"/>
                  </a:solidFill>
                  <a:latin typeface="Roboto Slab"/>
                </a:endParaRPr>
              </a:p>
            </p:txBody>
          </p:sp>
        </mc:Choice>
        <mc:Fallback xmlns="">
          <p:sp>
            <p:nvSpPr>
              <p:cNvPr id="11" name="Скругленный прямоугольник 10">
                <a:hlinkClick r:id="rId5" action="ppaction://hlinksldjump"/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8774" y="4258829"/>
                <a:ext cx="2568575" cy="473509"/>
              </a:xfrm>
              <a:prstGeom prst="roundRect">
                <a:avLst/>
              </a:prstGeom>
              <a:blipFill rotWithShape="0">
                <a:blip r:embed="rId8"/>
                <a:stretch>
                  <a:fillRect/>
                </a:stretch>
              </a:blipFill>
              <a:ln w="19050">
                <a:solidFill>
                  <a:srgbClr val="00B0F0"/>
                </a:solidFill>
              </a:ln>
              <a:effectLst/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Скругленный прямоугольник 11">
                <a:hlinkClick r:id="rId9" action="ppaction://hlinksldjump"/>
              </p:cNvPr>
              <p:cNvSpPr/>
              <p:nvPr/>
            </p:nvSpPr>
            <p:spPr>
              <a:xfrm>
                <a:off x="3286125" y="3481448"/>
                <a:ext cx="2568575" cy="473509"/>
              </a:xfrm>
              <a:prstGeom prst="roundRect">
                <a:avLst/>
              </a:prstGeom>
              <a:noFill/>
              <a:ln w="19050">
                <a:solidFill>
                  <a:srgbClr val="00B0F0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lIns="180000" tIns="90000" rIns="180000" bIns="90000" rtlCol="0" anchor="ctr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  <m:func>
                        <m:funcPr>
                          <m:ctrlPr>
                            <a:rPr lang="en-US" sz="1600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1600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sin</m:t>
                          </m:r>
                        </m:fName>
                        <m:e>
                          <m:r>
                            <a:rPr lang="en-US" sz="16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𝛼</m:t>
                          </m:r>
                        </m:e>
                      </m:func>
                    </m:oMath>
                  </m:oMathPara>
                </a14:m>
                <a:endParaRPr lang="ru-RU" sz="1600" dirty="0">
                  <a:solidFill>
                    <a:prstClr val="black"/>
                  </a:solidFill>
                  <a:latin typeface="Roboto Slab"/>
                </a:endParaRPr>
              </a:p>
            </p:txBody>
          </p:sp>
        </mc:Choice>
        <mc:Fallback xmlns="">
          <p:sp>
            <p:nvSpPr>
              <p:cNvPr id="12" name="Скругленный прямоугольник 11">
                <a:hlinkClick r:id="rId10" action="ppaction://hlinksldjump"/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86125" y="3481448"/>
                <a:ext cx="2568575" cy="473509"/>
              </a:xfrm>
              <a:prstGeom prst="roundRect">
                <a:avLst/>
              </a:prstGeom>
              <a:blipFill rotWithShape="0">
                <a:blip r:embed="rId11"/>
                <a:stretch>
                  <a:fillRect/>
                </a:stretch>
              </a:blipFill>
              <a:ln w="19050">
                <a:solidFill>
                  <a:srgbClr val="00B0F0"/>
                </a:solidFill>
              </a:ln>
              <a:effectLst/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0491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Прямоугольник с двумя скругленными соседними углами 14"/>
          <p:cNvSpPr/>
          <p:nvPr/>
        </p:nvSpPr>
        <p:spPr>
          <a:xfrm rot="10800000">
            <a:off x="2412000" y="4499"/>
            <a:ext cx="4320000" cy="730513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00B050"/>
          </a:solidFill>
          <a:ln>
            <a:noFill/>
          </a:ln>
          <a:effectLst>
            <a:outerShdw blurRad="127000" dist="127000" dir="5400000" sx="90000" sy="90000" algn="t" rotWithShape="0">
              <a:schemeClr val="tx1">
                <a:lumMod val="65000"/>
                <a:lumOff val="3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063414" y="107151"/>
            <a:ext cx="3017173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914377"/>
            <a:r>
              <a:rPr lang="ru-RU" sz="2200" dirty="0">
                <a:solidFill>
                  <a:srgbClr val="F7F6F4"/>
                </a:solidFill>
                <a:latin typeface="Roboto Slab"/>
              </a:rPr>
              <a:t>Вы ответили верно</a:t>
            </a:r>
          </a:p>
        </p:txBody>
      </p:sp>
      <p:grpSp>
        <p:nvGrpSpPr>
          <p:cNvPr id="12" name="Группа 11"/>
          <p:cNvGrpSpPr/>
          <p:nvPr/>
        </p:nvGrpSpPr>
        <p:grpSpPr>
          <a:xfrm>
            <a:off x="1054179" y="1545655"/>
            <a:ext cx="3218973" cy="836090"/>
            <a:chOff x="843439" y="2138967"/>
            <a:chExt cx="3218973" cy="83609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" name="Прямоугольник 12"/>
                <p:cNvSpPr/>
                <p:nvPr/>
              </p:nvSpPr>
              <p:spPr>
                <a:xfrm>
                  <a:off x="843439" y="2474920"/>
                  <a:ext cx="3218973" cy="500137"/>
                </a:xfrm>
                <a:prstGeom prst="rect">
                  <a:avLst/>
                </a:prstGeom>
              </p:spPr>
              <p:txBody>
                <a:bodyPr wrap="square" lIns="0" tIns="0" rIns="0" bIns="0">
                  <a:spAutoFit/>
                </a:bodyPr>
                <a:lstStyle/>
                <a:p>
                  <a:pPr defTabSz="914377">
                    <a:lnSpc>
                      <a:spcPct val="125000"/>
                    </a:lnSpc>
                  </a:pPr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r>
                          <a:rPr lang="en-US" sz="2600" b="1" i="1">
                            <a:latin typeface="Cambria Math" panose="02040503050406030204" pitchFamily="18" charset="0"/>
                          </a:rPr>
                          <m:t>𝟐</m:t>
                        </m:r>
                        <m:func>
                          <m:funcPr>
                            <m:ctrlPr>
                              <a:rPr lang="en-US" sz="2600" b="1" i="1">
                                <a:latin typeface="Cambria Math"/>
                              </a:rPr>
                            </m:ctrlPr>
                          </m:funcPr>
                          <m:fName>
                            <m:r>
                              <a:rPr lang="en-US" sz="2600" b="1" i="0">
                                <a:latin typeface="Cambria Math" panose="02040503050406030204" pitchFamily="18" charset="0"/>
                              </a:rPr>
                              <m:t>𝐬𝐢𝐧</m:t>
                            </m:r>
                          </m:fName>
                          <m:e>
                            <m:r>
                              <a:rPr lang="en-US" sz="2600" b="1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𝜶</m:t>
                            </m:r>
                          </m:e>
                        </m:func>
                      </m:oMath>
                    </m:oMathPara>
                  </a14:m>
                  <a:endParaRPr lang="ru-RU" sz="2600" b="1" dirty="0">
                    <a:solidFill>
                      <a:prstClr val="black"/>
                    </a:solidFill>
                    <a:latin typeface="Roboto Slab"/>
                  </a:endParaRPr>
                </a:p>
              </p:txBody>
            </p:sp>
          </mc:Choice>
          <mc:Fallback xmlns="">
            <p:sp>
              <p:nvSpPr>
                <p:cNvPr id="13" name="Прямоугольник 12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43439" y="2474920"/>
                  <a:ext cx="3218973" cy="500137"/>
                </a:xfrm>
                <a:prstGeom prst="rect">
                  <a:avLst/>
                </a:prstGeom>
                <a:blipFill rotWithShape="0"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4" name="TextBox 13"/>
            <p:cNvSpPr txBox="1"/>
            <p:nvPr/>
          </p:nvSpPr>
          <p:spPr>
            <a:xfrm>
              <a:off x="843440" y="2138967"/>
              <a:ext cx="2305118" cy="276999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defTabSz="914377"/>
              <a:r>
                <a:rPr lang="ru-RU" sz="1800" dirty="0">
                  <a:solidFill>
                    <a:prstClr val="black"/>
                  </a:solidFill>
                  <a:latin typeface="Roboto Slab"/>
                </a:rPr>
                <a:t>Правильный ответ: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1054179" y="2865813"/>
                <a:ext cx="3881503" cy="389466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ru-RU" sz="1600" i="1" smtClean="0">
                            <a:latin typeface="Cambria Math"/>
                          </a:rPr>
                        </m:ctrlPr>
                      </m:fPr>
                      <m:num>
                        <m:func>
                          <m:funcPr>
                            <m:ctrlPr>
                              <a:rPr lang="en-US" sz="1600" i="1">
                                <a:latin typeface="Cambria Math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sz="1600">
                                <a:latin typeface="Cambria Math" panose="02040503050406030204" pitchFamily="18" charset="0"/>
                              </a:rPr>
                              <m:t>cos</m:t>
                            </m:r>
                          </m:fName>
                          <m:e>
                            <m:r>
                              <a:rPr lang="en-US" sz="16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𝛼</m:t>
                            </m:r>
                          </m:e>
                        </m:func>
                      </m:num>
                      <m:den>
                        <m:func>
                          <m:funcPr>
                            <m:ctrlPr>
                              <a:rPr lang="en-US" sz="1600" i="1">
                                <a:latin typeface="Cambria Math"/>
                              </a:rPr>
                            </m:ctrlPr>
                          </m:funcPr>
                          <m:fName>
                            <m:r>
                              <a:rPr lang="ru-RU" sz="1600">
                                <a:latin typeface="Cambria Math" panose="02040503050406030204" pitchFamily="18" charset="0"/>
                              </a:rPr>
                              <m:t>с</m:t>
                            </m:r>
                            <m:r>
                              <m:rPr>
                                <m:sty m:val="p"/>
                              </m:rPr>
                              <a:rPr lang="en-US" sz="1600">
                                <a:latin typeface="Cambria Math" panose="02040503050406030204" pitchFamily="18" charset="0"/>
                              </a:rPr>
                              <m:t>tg</m:t>
                            </m:r>
                          </m:fName>
                          <m:e>
                            <m:r>
                              <a:rPr lang="en-US" sz="16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𝛼</m:t>
                            </m:r>
                          </m:e>
                        </m:func>
                      </m:den>
                    </m:f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+</m:t>
                    </m:r>
                    <m:func>
                      <m:funcPr>
                        <m:ctrlPr>
                          <a:rPr lang="en-US" sz="1600" i="1">
                            <a:latin typeface="Cambria Math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1600">
                            <a:latin typeface="Cambria Math" panose="02040503050406030204" pitchFamily="18" charset="0"/>
                          </a:rPr>
                          <m:t>sin</m:t>
                        </m:r>
                      </m:fName>
                      <m:e>
                        <m:r>
                          <a:rPr lang="en-US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𝛼</m:t>
                        </m:r>
                      </m:e>
                    </m:func>
                    <m:r>
                      <a:rPr lang="en-US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en-US" sz="1600" i="1">
                            <a:latin typeface="Cambria Math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1600">
                            <a:latin typeface="Cambria Math" panose="02040503050406030204" pitchFamily="18" charset="0"/>
                          </a:rPr>
                          <m:t>cos</m:t>
                        </m:r>
                      </m:fName>
                      <m:e>
                        <m:r>
                          <a:rPr lang="en-US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𝛼</m:t>
                        </m:r>
                      </m:e>
                    </m:func>
                    <m:r>
                      <a:rPr lang="en-US" sz="16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f>
                      <m:fPr>
                        <m:ctrlPr>
                          <a:rPr lang="en-US" sz="1600" i="1" smtClean="0"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func>
                          <m:funcPr>
                            <m:ctrlPr>
                              <a:rPr lang="en-US" sz="1600" i="1">
                                <a:latin typeface="Cambria Math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sz="1600">
                                <a:latin typeface="Cambria Math" panose="02040503050406030204" pitchFamily="18" charset="0"/>
                              </a:rPr>
                              <m:t>sin</m:t>
                            </m:r>
                          </m:fName>
                          <m:e>
                            <m:r>
                              <a:rPr lang="en-US" sz="16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𝛼</m:t>
                            </m:r>
                          </m:e>
                        </m:func>
                      </m:num>
                      <m:den>
                        <m:func>
                          <m:funcPr>
                            <m:ctrlPr>
                              <a:rPr lang="en-US" sz="1600" i="1">
                                <a:latin typeface="Cambria Math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sz="1600">
                                <a:latin typeface="Cambria Math" panose="02040503050406030204" pitchFamily="18" charset="0"/>
                              </a:rPr>
                              <m:t>cos</m:t>
                            </m:r>
                          </m:fName>
                          <m:e>
                            <m:r>
                              <a:rPr lang="en-US" sz="16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𝛼</m:t>
                            </m:r>
                          </m:e>
                        </m:func>
                      </m:den>
                    </m:f>
                    <m:r>
                      <a:rPr lang="en-US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func>
                      <m:funcPr>
                        <m:ctrlPr>
                          <a:rPr lang="en-US" sz="1600" i="1">
                            <a:latin typeface="Cambria Math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1600">
                            <a:latin typeface="Cambria Math" panose="02040503050406030204" pitchFamily="18" charset="0"/>
                          </a:rPr>
                          <m:t>sin</m:t>
                        </m:r>
                      </m:fName>
                      <m:e>
                        <m:r>
                          <a:rPr lang="en-US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𝛼</m:t>
                        </m:r>
                      </m:e>
                    </m:func>
                    <m:r>
                      <a:rPr lang="en-US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=2</m:t>
                    </m:r>
                    <m:func>
                      <m:funcPr>
                        <m:ctrlPr>
                          <a:rPr lang="en-US" sz="1600" i="1">
                            <a:latin typeface="Cambria Math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1600">
                            <a:latin typeface="Cambria Math" panose="02040503050406030204" pitchFamily="18" charset="0"/>
                          </a:rPr>
                          <m:t>sin</m:t>
                        </m:r>
                      </m:fName>
                      <m:e>
                        <m:r>
                          <a:rPr lang="en-US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𝛼</m:t>
                        </m:r>
                      </m:e>
                    </m:func>
                  </m:oMath>
                </a14:m>
                <a:r>
                  <a:rPr lang="ru-RU" sz="1400" dirty="0">
                    <a:latin typeface="+mj-lt"/>
                  </a:rPr>
                  <a:t> </a:t>
                </a:r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54179" y="2865813"/>
                <a:ext cx="3881503" cy="389466"/>
              </a:xfrm>
              <a:prstGeom prst="rect">
                <a:avLst/>
              </a:prstGeom>
              <a:blipFill rotWithShape="0">
                <a:blip r:embed="rId4"/>
                <a:stretch>
                  <a:fillRect l="-1099" b="-15625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Скругленный прямоугольник 16">
            <a:hlinkClick r:id="rId5" action="ppaction://hlinksldjump"/>
          </p:cNvPr>
          <p:cNvSpPr/>
          <p:nvPr/>
        </p:nvSpPr>
        <p:spPr>
          <a:xfrm>
            <a:off x="7124701" y="4350104"/>
            <a:ext cx="1660526" cy="405405"/>
          </a:xfrm>
          <a:prstGeom prst="roundRect">
            <a:avLst/>
          </a:prstGeom>
          <a:solidFill>
            <a:srgbClr val="0070C0"/>
          </a:solidFill>
          <a:ln>
            <a:noFill/>
          </a:ln>
          <a:effectLst>
            <a:outerShdw blurRad="127000" dist="63500" dir="5400000" sx="90000" sy="90000" algn="t" rotWithShape="0">
              <a:schemeClr val="tx1">
                <a:lumMod val="75000"/>
                <a:lumOff val="2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80000" tIns="90000" rIns="180000" bIns="90000" rtlCol="0" anchor="ctr">
            <a:spAutoFit/>
          </a:bodyPr>
          <a:lstStyle/>
          <a:p>
            <a:pPr algn="ctr"/>
            <a:r>
              <a:rPr lang="ru-RU" sz="1200" dirty="0">
                <a:solidFill>
                  <a:schemeClr val="bg1"/>
                </a:solidFill>
              </a:rPr>
              <a:t>Вернуться назад</a:t>
            </a:r>
          </a:p>
        </p:txBody>
      </p:sp>
    </p:spTree>
    <p:extLst>
      <p:ext uri="{BB962C8B-B14F-4D97-AF65-F5344CB8AC3E}">
        <p14:creationId xmlns:p14="http://schemas.microsoft.com/office/powerpoint/2010/main" val="36680749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Прямоугольник с двумя скругленными соседними углами 14"/>
          <p:cNvSpPr/>
          <p:nvPr/>
        </p:nvSpPr>
        <p:spPr>
          <a:xfrm rot="10800000">
            <a:off x="2412000" y="4499"/>
            <a:ext cx="4320000" cy="730513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C00000"/>
          </a:solidFill>
          <a:ln>
            <a:noFill/>
          </a:ln>
          <a:effectLst>
            <a:outerShdw blurRad="127000" dist="127000" dir="5400000" sx="90000" sy="90000" algn="t" rotWithShape="0">
              <a:schemeClr val="tx1">
                <a:lumMod val="65000"/>
                <a:lumOff val="3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910328" y="107151"/>
            <a:ext cx="3323346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914377"/>
            <a:r>
              <a:rPr lang="ru-RU" sz="2200" dirty="0">
                <a:solidFill>
                  <a:srgbClr val="F7F6F4"/>
                </a:solidFill>
                <a:latin typeface="Roboto Slab"/>
              </a:rPr>
              <a:t>Вы ответили неверно</a:t>
            </a:r>
          </a:p>
        </p:txBody>
      </p:sp>
      <p:sp>
        <p:nvSpPr>
          <p:cNvPr id="23" name="Скругленный прямоугольник 22">
            <a:hlinkClick r:id="rId2" action="ppaction://hlinksldjump"/>
          </p:cNvPr>
          <p:cNvSpPr/>
          <p:nvPr/>
        </p:nvSpPr>
        <p:spPr>
          <a:xfrm>
            <a:off x="7124701" y="4350104"/>
            <a:ext cx="1660526" cy="405405"/>
          </a:xfrm>
          <a:prstGeom prst="roundRect">
            <a:avLst/>
          </a:prstGeom>
          <a:solidFill>
            <a:srgbClr val="0070C0"/>
          </a:solidFill>
          <a:ln>
            <a:noFill/>
          </a:ln>
          <a:effectLst>
            <a:outerShdw blurRad="127000" dist="63500" dir="5400000" sx="90000" sy="90000" algn="t" rotWithShape="0">
              <a:schemeClr val="tx1">
                <a:lumMod val="75000"/>
                <a:lumOff val="2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80000" tIns="90000" rIns="180000" bIns="90000" rtlCol="0" anchor="ctr">
            <a:spAutoFit/>
          </a:bodyPr>
          <a:lstStyle/>
          <a:p>
            <a:pPr algn="ctr"/>
            <a:r>
              <a:rPr lang="ru-RU" sz="1200" dirty="0">
                <a:solidFill>
                  <a:schemeClr val="bg1"/>
                </a:solidFill>
              </a:rPr>
              <a:t>Вернуться назад</a:t>
            </a:r>
          </a:p>
        </p:txBody>
      </p:sp>
      <p:grpSp>
        <p:nvGrpSpPr>
          <p:cNvPr id="11" name="Группа 10"/>
          <p:cNvGrpSpPr/>
          <p:nvPr/>
        </p:nvGrpSpPr>
        <p:grpSpPr>
          <a:xfrm>
            <a:off x="1054179" y="1545655"/>
            <a:ext cx="3218973" cy="836090"/>
            <a:chOff x="843439" y="2138967"/>
            <a:chExt cx="3218973" cy="83609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" name="Прямоугольник 13"/>
                <p:cNvSpPr/>
                <p:nvPr/>
              </p:nvSpPr>
              <p:spPr>
                <a:xfrm>
                  <a:off x="843439" y="2474920"/>
                  <a:ext cx="3218973" cy="500137"/>
                </a:xfrm>
                <a:prstGeom prst="rect">
                  <a:avLst/>
                </a:prstGeom>
              </p:spPr>
              <p:txBody>
                <a:bodyPr wrap="square" lIns="0" tIns="0" rIns="0" bIns="0">
                  <a:spAutoFit/>
                </a:bodyPr>
                <a:lstStyle/>
                <a:p>
                  <a:pPr defTabSz="914377">
                    <a:lnSpc>
                      <a:spcPct val="125000"/>
                    </a:lnSpc>
                  </a:pPr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r>
                          <a:rPr lang="en-US" sz="2600" b="1" i="1">
                            <a:latin typeface="Cambria Math" panose="02040503050406030204" pitchFamily="18" charset="0"/>
                          </a:rPr>
                          <m:t>𝟐</m:t>
                        </m:r>
                        <m:func>
                          <m:funcPr>
                            <m:ctrlPr>
                              <a:rPr lang="en-US" sz="2600" b="1" i="1">
                                <a:latin typeface="Cambria Math"/>
                              </a:rPr>
                            </m:ctrlPr>
                          </m:funcPr>
                          <m:fName>
                            <m:r>
                              <a:rPr lang="en-US" sz="2600" b="1" i="0">
                                <a:latin typeface="Cambria Math" panose="02040503050406030204" pitchFamily="18" charset="0"/>
                              </a:rPr>
                              <m:t>𝐬𝐢𝐧</m:t>
                            </m:r>
                          </m:fName>
                          <m:e>
                            <m:r>
                              <a:rPr lang="en-US" sz="2600" b="1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𝜶</m:t>
                            </m:r>
                          </m:e>
                        </m:func>
                      </m:oMath>
                    </m:oMathPara>
                  </a14:m>
                  <a:endParaRPr lang="ru-RU" sz="2600" b="1" dirty="0">
                    <a:solidFill>
                      <a:prstClr val="black"/>
                    </a:solidFill>
                    <a:latin typeface="Roboto Slab"/>
                  </a:endParaRPr>
                </a:p>
              </p:txBody>
            </p:sp>
          </mc:Choice>
          <mc:Fallback xmlns="">
            <p:sp>
              <p:nvSpPr>
                <p:cNvPr id="14" name="Прямоугольник 13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43439" y="2474920"/>
                  <a:ext cx="3218973" cy="500137"/>
                </a:xfrm>
                <a:prstGeom prst="rect">
                  <a:avLst/>
                </a:prstGeom>
                <a:blipFill rotWithShape="0"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8" name="TextBox 17"/>
            <p:cNvSpPr txBox="1"/>
            <p:nvPr/>
          </p:nvSpPr>
          <p:spPr>
            <a:xfrm>
              <a:off x="843440" y="2138967"/>
              <a:ext cx="2305118" cy="276999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defTabSz="914377"/>
              <a:r>
                <a:rPr lang="ru-RU" sz="1800" dirty="0">
                  <a:solidFill>
                    <a:prstClr val="black"/>
                  </a:solidFill>
                  <a:latin typeface="Roboto Slab"/>
                </a:rPr>
                <a:t>Правильный ответ: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1054179" y="2865813"/>
                <a:ext cx="3881503" cy="389466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ru-RU" sz="1600" i="1" smtClean="0">
                            <a:latin typeface="Cambria Math"/>
                          </a:rPr>
                        </m:ctrlPr>
                      </m:fPr>
                      <m:num>
                        <m:func>
                          <m:funcPr>
                            <m:ctrlPr>
                              <a:rPr lang="en-US" sz="1600" i="1">
                                <a:latin typeface="Cambria Math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sz="1600">
                                <a:latin typeface="Cambria Math" panose="02040503050406030204" pitchFamily="18" charset="0"/>
                              </a:rPr>
                              <m:t>cos</m:t>
                            </m:r>
                          </m:fName>
                          <m:e>
                            <m:r>
                              <a:rPr lang="en-US" sz="16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𝛼</m:t>
                            </m:r>
                          </m:e>
                        </m:func>
                      </m:num>
                      <m:den>
                        <m:func>
                          <m:funcPr>
                            <m:ctrlPr>
                              <a:rPr lang="en-US" sz="1600" i="1">
                                <a:latin typeface="Cambria Math"/>
                              </a:rPr>
                            </m:ctrlPr>
                          </m:funcPr>
                          <m:fName>
                            <m:r>
                              <a:rPr lang="ru-RU" sz="1600">
                                <a:latin typeface="Cambria Math" panose="02040503050406030204" pitchFamily="18" charset="0"/>
                              </a:rPr>
                              <m:t>с</m:t>
                            </m:r>
                            <m:r>
                              <m:rPr>
                                <m:sty m:val="p"/>
                              </m:rPr>
                              <a:rPr lang="en-US" sz="1600">
                                <a:latin typeface="Cambria Math" panose="02040503050406030204" pitchFamily="18" charset="0"/>
                              </a:rPr>
                              <m:t>tg</m:t>
                            </m:r>
                          </m:fName>
                          <m:e>
                            <m:r>
                              <a:rPr lang="en-US" sz="16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𝛼</m:t>
                            </m:r>
                          </m:e>
                        </m:func>
                      </m:den>
                    </m:f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+</m:t>
                    </m:r>
                    <m:func>
                      <m:funcPr>
                        <m:ctrlPr>
                          <a:rPr lang="en-US" sz="1600" i="1">
                            <a:latin typeface="Cambria Math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1600">
                            <a:latin typeface="Cambria Math" panose="02040503050406030204" pitchFamily="18" charset="0"/>
                          </a:rPr>
                          <m:t>sin</m:t>
                        </m:r>
                      </m:fName>
                      <m:e>
                        <m:r>
                          <a:rPr lang="en-US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𝛼</m:t>
                        </m:r>
                      </m:e>
                    </m:func>
                    <m:r>
                      <a:rPr lang="en-US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en-US" sz="1600" i="1">
                            <a:latin typeface="Cambria Math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1600">
                            <a:latin typeface="Cambria Math" panose="02040503050406030204" pitchFamily="18" charset="0"/>
                          </a:rPr>
                          <m:t>cos</m:t>
                        </m:r>
                      </m:fName>
                      <m:e>
                        <m:r>
                          <a:rPr lang="en-US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𝛼</m:t>
                        </m:r>
                      </m:e>
                    </m:func>
                    <m:r>
                      <a:rPr lang="en-US" sz="16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f>
                      <m:fPr>
                        <m:ctrlPr>
                          <a:rPr lang="en-US" sz="1600" i="1" smtClean="0"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func>
                          <m:funcPr>
                            <m:ctrlPr>
                              <a:rPr lang="en-US" sz="1600" i="1">
                                <a:latin typeface="Cambria Math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sz="1600">
                                <a:latin typeface="Cambria Math" panose="02040503050406030204" pitchFamily="18" charset="0"/>
                              </a:rPr>
                              <m:t>sin</m:t>
                            </m:r>
                          </m:fName>
                          <m:e>
                            <m:r>
                              <a:rPr lang="en-US" sz="16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𝛼</m:t>
                            </m:r>
                          </m:e>
                        </m:func>
                      </m:num>
                      <m:den>
                        <m:func>
                          <m:funcPr>
                            <m:ctrlPr>
                              <a:rPr lang="en-US" sz="1600" i="1">
                                <a:latin typeface="Cambria Math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sz="1600">
                                <a:latin typeface="Cambria Math" panose="02040503050406030204" pitchFamily="18" charset="0"/>
                              </a:rPr>
                              <m:t>cos</m:t>
                            </m:r>
                          </m:fName>
                          <m:e>
                            <m:r>
                              <a:rPr lang="en-US" sz="16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𝛼</m:t>
                            </m:r>
                          </m:e>
                        </m:func>
                      </m:den>
                    </m:f>
                    <m:r>
                      <a:rPr lang="en-US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func>
                      <m:funcPr>
                        <m:ctrlPr>
                          <a:rPr lang="en-US" sz="1600" i="1">
                            <a:latin typeface="Cambria Math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1600">
                            <a:latin typeface="Cambria Math" panose="02040503050406030204" pitchFamily="18" charset="0"/>
                          </a:rPr>
                          <m:t>sin</m:t>
                        </m:r>
                      </m:fName>
                      <m:e>
                        <m:r>
                          <a:rPr lang="en-US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𝛼</m:t>
                        </m:r>
                      </m:e>
                    </m:func>
                    <m:r>
                      <a:rPr lang="en-US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=2</m:t>
                    </m:r>
                    <m:func>
                      <m:funcPr>
                        <m:ctrlPr>
                          <a:rPr lang="en-US" sz="1600" i="1">
                            <a:latin typeface="Cambria Math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1600">
                            <a:latin typeface="Cambria Math" panose="02040503050406030204" pitchFamily="18" charset="0"/>
                          </a:rPr>
                          <m:t>sin</m:t>
                        </m:r>
                      </m:fName>
                      <m:e>
                        <m:r>
                          <a:rPr lang="en-US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𝛼</m:t>
                        </m:r>
                      </m:e>
                    </m:func>
                  </m:oMath>
                </a14:m>
                <a:r>
                  <a:rPr lang="ru-RU" sz="1400" dirty="0">
                    <a:latin typeface="+mj-lt"/>
                  </a:rPr>
                  <a:t> </a:t>
                </a:r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54179" y="2865813"/>
                <a:ext cx="3881503" cy="389466"/>
              </a:xfrm>
              <a:prstGeom prst="rect">
                <a:avLst/>
              </a:prstGeom>
              <a:blipFill rotWithShape="0">
                <a:blip r:embed="rId5"/>
                <a:stretch>
                  <a:fillRect l="-1099" b="-15625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797960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Прямоугольник с двумя скругленными соседними углами 14"/>
          <p:cNvSpPr/>
          <p:nvPr/>
        </p:nvSpPr>
        <p:spPr>
          <a:xfrm rot="10800000">
            <a:off x="2412000" y="4499"/>
            <a:ext cx="4320000" cy="730513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accent3">
              <a:lumMod val="40000"/>
              <a:lumOff val="60000"/>
              <a:alpha val="85000"/>
            </a:schemeClr>
          </a:solidFill>
          <a:ln>
            <a:noFill/>
          </a:ln>
          <a:effectLst>
            <a:outerShdw blurRad="127000" dist="127000" dir="5400000" sx="90000" sy="90000" algn="t" rotWithShape="0">
              <a:schemeClr val="tx1">
                <a:lumMod val="65000"/>
                <a:lumOff val="3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A5A5A5">
                  <a:lumMod val="75000"/>
                </a:srgbClr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063414" y="107151"/>
            <a:ext cx="3017173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914377"/>
            <a:r>
              <a:rPr lang="ru-RU" sz="2200" dirty="0">
                <a:solidFill>
                  <a:srgbClr val="A5A5A5">
                    <a:lumMod val="75000"/>
                  </a:srgbClr>
                </a:solidFill>
                <a:latin typeface="Roboto Slab"/>
              </a:rPr>
              <a:t>Ответьте на вопрос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Прямоугольник 2"/>
              <p:cNvSpPr/>
              <p:nvPr/>
            </p:nvSpPr>
            <p:spPr>
              <a:xfrm flipH="1">
                <a:off x="358775" y="1166813"/>
                <a:ext cx="5473700" cy="342723"/>
              </a:xfrm>
              <a:prstGeom prst="rect">
                <a:avLst/>
              </a:prstGeom>
              <a:ln>
                <a:noFill/>
              </a:ln>
            </p:spPr>
            <p:txBody>
              <a:bodyPr wrap="square" lIns="0" tIns="0" rIns="0" bIns="0" anchor="t" anchorCtr="0">
                <a:spAutoFit/>
              </a:bodyPr>
              <a:lstStyle/>
              <a:p>
                <a:pPr>
                  <a:lnSpc>
                    <a:spcPct val="114000"/>
                  </a:lnSpc>
                </a:pPr>
                <a:r>
                  <a:rPr lang="ru-RU" sz="1600" dirty="0">
                    <a:solidFill>
                      <a:prstClr val="black"/>
                    </a:solidFill>
                    <a:latin typeface="Roboto Slab"/>
                  </a:rPr>
                  <a:t>Чему равен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2000" i="1">
                            <a:latin typeface="Cambria Math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000">
                            <a:latin typeface="Cambria Math" panose="02040503050406030204" pitchFamily="18" charset="0"/>
                          </a:rPr>
                          <m:t>sin</m:t>
                        </m:r>
                      </m:fName>
                      <m:e>
                        <m:r>
                          <a:rPr lang="ru-RU" sz="2000" b="0" i="1" smtClean="0">
                            <a:latin typeface="Cambria Math" panose="02040503050406030204" pitchFamily="18" charset="0"/>
                          </a:rPr>
                          <m:t>135</m:t>
                        </m:r>
                        <m:r>
                          <a:rPr lang="ru-RU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°</m:t>
                        </m:r>
                      </m:e>
                    </m:func>
                  </m:oMath>
                </a14:m>
                <a:r>
                  <a:rPr lang="ru-RU" sz="1600" dirty="0">
                    <a:solidFill>
                      <a:prstClr val="black"/>
                    </a:solidFill>
                    <a:latin typeface="Roboto Slab"/>
                  </a:rPr>
                  <a:t>?</a:t>
                </a:r>
              </a:p>
            </p:txBody>
          </p:sp>
        </mc:Choice>
        <mc:Fallback xmlns="">
          <p:sp>
            <p:nvSpPr>
              <p:cNvPr id="3" name="Прямоугольник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358775" y="1166813"/>
                <a:ext cx="5473700" cy="342723"/>
              </a:xfrm>
              <a:prstGeom prst="rect">
                <a:avLst/>
              </a:prstGeom>
              <a:blipFill rotWithShape="0">
                <a:blip r:embed="rId3"/>
                <a:stretch>
                  <a:fillRect l="-2339" b="-24561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Скругленный прямоугольник 12">
                <a:hlinkClick r:id="rId4" action="ppaction://hlinksldjump"/>
              </p:cNvPr>
              <p:cNvSpPr/>
              <p:nvPr/>
            </p:nvSpPr>
            <p:spPr>
              <a:xfrm>
                <a:off x="358775" y="2763943"/>
                <a:ext cx="2520000" cy="786858"/>
              </a:xfrm>
              <a:prstGeom prst="roundRect">
                <a:avLst/>
              </a:prstGeom>
              <a:noFill/>
              <a:ln w="19050">
                <a:solidFill>
                  <a:srgbClr val="00B0F0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lIns="180000" tIns="90000" rIns="180000" bIns="90000" rtlCol="0" anchor="ctr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1600" i="1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ad>
                            <m:radPr>
                              <m:degHide m:val="on"/>
                              <m:ctrlPr>
                                <a:rPr lang="en-US" sz="160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ru-RU" sz="16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e>
                          </m:rad>
                        </m:num>
                        <m:den>
                          <m:r>
                            <a:rPr lang="ru-RU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ru-RU" sz="1600" dirty="0">
                  <a:solidFill>
                    <a:prstClr val="black"/>
                  </a:solidFill>
                  <a:latin typeface="Roboto Slab"/>
                </a:endParaRPr>
              </a:p>
            </p:txBody>
          </p:sp>
        </mc:Choice>
        <mc:Fallback xmlns="">
          <p:sp>
            <p:nvSpPr>
              <p:cNvPr id="13" name="Скругленный прямоугольник 12">
                <a:hlinkClick r:id="rId5" action="ppaction://hlinksldjump"/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8775" y="2763943"/>
                <a:ext cx="2520000" cy="786858"/>
              </a:xfrm>
              <a:prstGeom prst="roundRect">
                <a:avLst/>
              </a:prstGeom>
              <a:blipFill rotWithShape="0">
                <a:blip r:embed="rId6"/>
                <a:stretch>
                  <a:fillRect/>
                </a:stretch>
              </a:blipFill>
              <a:ln w="19050">
                <a:solidFill>
                  <a:srgbClr val="00B0F0"/>
                </a:solidFill>
              </a:ln>
              <a:effectLst/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Скругленный прямоугольник 7">
                <a:hlinkClick r:id="rId7" action="ppaction://hlinksldjump"/>
              </p:cNvPr>
              <p:cNvSpPr/>
              <p:nvPr/>
            </p:nvSpPr>
            <p:spPr>
              <a:xfrm>
                <a:off x="3312475" y="3943938"/>
                <a:ext cx="2520000" cy="788400"/>
              </a:xfrm>
              <a:prstGeom prst="roundRect">
                <a:avLst/>
              </a:prstGeom>
              <a:noFill/>
              <a:ln w="19050">
                <a:solidFill>
                  <a:srgbClr val="00B0F0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lIns="180000" tIns="90000" rIns="180000" bIns="90000" rtlCol="0" anchor="ctr">
                <a:no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1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ru-RU" sz="1600" dirty="0">
                  <a:solidFill>
                    <a:prstClr val="black"/>
                  </a:solidFill>
                  <a:latin typeface="Roboto Slab"/>
                </a:endParaRPr>
              </a:p>
            </p:txBody>
          </p:sp>
        </mc:Choice>
        <mc:Fallback xmlns="">
          <p:sp>
            <p:nvSpPr>
              <p:cNvPr id="8" name="Скругленный прямоугольник 7">
                <a:hlinkClick r:id="rId8" action="ppaction://hlinksldjump"/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12475" y="3943938"/>
                <a:ext cx="2520000" cy="788400"/>
              </a:xfrm>
              <a:prstGeom prst="roundRect">
                <a:avLst/>
              </a:prstGeom>
              <a:blipFill rotWithShape="0">
                <a:blip r:embed="rId9"/>
                <a:stretch>
                  <a:fillRect/>
                </a:stretch>
              </a:blipFill>
              <a:ln w="19050">
                <a:solidFill>
                  <a:srgbClr val="00B0F0"/>
                </a:solidFill>
              </a:ln>
              <a:effectLst/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Скругленный прямоугольник 10">
                <a:hlinkClick r:id="rId8" action="ppaction://hlinksldjump"/>
              </p:cNvPr>
              <p:cNvSpPr/>
              <p:nvPr/>
            </p:nvSpPr>
            <p:spPr>
              <a:xfrm>
                <a:off x="359725" y="3943938"/>
                <a:ext cx="2520000" cy="788400"/>
              </a:xfrm>
              <a:prstGeom prst="roundRect">
                <a:avLst/>
              </a:prstGeom>
              <a:noFill/>
              <a:ln w="19050">
                <a:solidFill>
                  <a:srgbClr val="00B0F0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lIns="180000" tIns="90000" rIns="180000" bIns="90000" rtlCol="0" anchor="ctr">
                <a:no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1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ru-RU" sz="1600" dirty="0">
                  <a:solidFill>
                    <a:prstClr val="black"/>
                  </a:solidFill>
                  <a:latin typeface="Roboto Slab"/>
                </a:endParaRPr>
              </a:p>
            </p:txBody>
          </p:sp>
        </mc:Choice>
        <mc:Fallback xmlns="">
          <p:sp>
            <p:nvSpPr>
              <p:cNvPr id="11" name="Скругленный прямоугольник 10">
                <a:hlinkClick r:id="rId8" action="ppaction://hlinksldjump"/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9725" y="3943938"/>
                <a:ext cx="2520000" cy="788400"/>
              </a:xfrm>
              <a:prstGeom prst="roundRect">
                <a:avLst/>
              </a:prstGeom>
              <a:blipFill rotWithShape="0">
                <a:blip r:embed="rId10"/>
                <a:stretch>
                  <a:fillRect/>
                </a:stretch>
              </a:blipFill>
              <a:ln w="19050">
                <a:solidFill>
                  <a:srgbClr val="00B0F0"/>
                </a:solidFill>
              </a:ln>
              <a:effectLst/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Скругленный прямоугольник 11">
                <a:hlinkClick r:id="rId8" action="ppaction://hlinksldjump"/>
              </p:cNvPr>
              <p:cNvSpPr/>
              <p:nvPr/>
            </p:nvSpPr>
            <p:spPr>
              <a:xfrm>
                <a:off x="3312000" y="2770682"/>
                <a:ext cx="2520000" cy="773379"/>
              </a:xfrm>
              <a:prstGeom prst="roundRect">
                <a:avLst/>
              </a:prstGeom>
              <a:noFill/>
              <a:ln w="19050">
                <a:solidFill>
                  <a:srgbClr val="00B0F0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lIns="180000" tIns="90000" rIns="180000" bIns="90000" rtlCol="0" anchor="ctr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1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sz="1600" i="1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ad>
                            <m:radPr>
                              <m:degHide m:val="on"/>
                              <m:ctrlPr>
                                <a:rPr lang="en-US" sz="1600" i="1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ru-RU" sz="16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3</m:t>
                              </m:r>
                            </m:e>
                          </m:rad>
                        </m:num>
                        <m:den>
                          <m:r>
                            <a:rPr lang="ru-RU" sz="16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ru-RU" sz="1600" dirty="0">
                  <a:solidFill>
                    <a:prstClr val="black"/>
                  </a:solidFill>
                  <a:latin typeface="Roboto Slab"/>
                </a:endParaRPr>
              </a:p>
            </p:txBody>
          </p:sp>
        </mc:Choice>
        <mc:Fallback xmlns="">
          <p:sp>
            <p:nvSpPr>
              <p:cNvPr id="12" name="Скругленный прямоугольник 11">
                <a:hlinkClick r:id="rId8" action="ppaction://hlinksldjump"/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12000" y="2770682"/>
                <a:ext cx="2520000" cy="773379"/>
              </a:xfrm>
              <a:prstGeom prst="roundRect">
                <a:avLst/>
              </a:prstGeom>
              <a:blipFill rotWithShape="0">
                <a:blip r:embed="rId11"/>
                <a:stretch>
                  <a:fillRect/>
                </a:stretch>
              </a:blipFill>
              <a:ln w="19050">
                <a:solidFill>
                  <a:srgbClr val="00B0F0"/>
                </a:solidFill>
              </a:ln>
              <a:effectLst/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420771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358776" y="1166813"/>
            <a:ext cx="4033838" cy="301621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defTabSz="914377"/>
            <a:r>
              <a:rPr lang="ru-RU" sz="1400" dirty="0">
                <a:solidFill>
                  <a:prstClr val="black"/>
                </a:solidFill>
              </a:rPr>
              <a:t>В игре участвуют две команды. Задача каждой команды – ответить на большее количество вопросов.</a:t>
            </a:r>
          </a:p>
          <a:p>
            <a:pPr defTabSz="914377"/>
            <a:endParaRPr lang="ru-RU" sz="1400" dirty="0">
              <a:solidFill>
                <a:prstClr val="black"/>
              </a:solidFill>
            </a:endParaRPr>
          </a:p>
          <a:p>
            <a:pPr defTabSz="914377"/>
            <a:r>
              <a:rPr lang="ru-RU" sz="1400" dirty="0">
                <a:solidFill>
                  <a:prstClr val="black"/>
                </a:solidFill>
              </a:rPr>
              <a:t>Игровое поле разбито на 25 ячеек с вопросами.  </a:t>
            </a:r>
          </a:p>
          <a:p>
            <a:pPr defTabSz="914377"/>
            <a:endParaRPr lang="ru-RU" sz="1400" dirty="0">
              <a:solidFill>
                <a:prstClr val="black"/>
              </a:solidFill>
            </a:endParaRPr>
          </a:p>
          <a:p>
            <a:pPr defTabSz="914377"/>
            <a:endParaRPr lang="ru-RU" sz="1400" dirty="0">
              <a:solidFill>
                <a:prstClr val="black"/>
              </a:solidFill>
            </a:endParaRPr>
          </a:p>
          <a:p>
            <a:pPr defTabSz="914377"/>
            <a:r>
              <a:rPr lang="ru-RU" sz="1400" dirty="0">
                <a:solidFill>
                  <a:prstClr val="black"/>
                </a:solidFill>
              </a:rPr>
              <a:t>Команды по очереди выбирают ячейку на игровом поле. После этого команда сможет перейти к вопросу. </a:t>
            </a:r>
          </a:p>
          <a:p>
            <a:pPr defTabSz="914377"/>
            <a:endParaRPr lang="ru-RU" sz="1400" dirty="0">
              <a:solidFill>
                <a:prstClr val="black"/>
              </a:solidFill>
            </a:endParaRPr>
          </a:p>
          <a:p>
            <a:pPr defTabSz="914377"/>
            <a:r>
              <a:rPr lang="ru-RU" sz="1400" dirty="0">
                <a:solidFill>
                  <a:prstClr val="black"/>
                </a:solidFill>
              </a:rPr>
              <a:t>За каждый правильный ответ команда получает 1 балл.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751388" y="1166813"/>
            <a:ext cx="4033837" cy="301621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defTabSz="914377"/>
            <a:r>
              <a:rPr lang="ru-RU" sz="1400" dirty="0">
                <a:solidFill>
                  <a:prstClr val="black"/>
                </a:solidFill>
              </a:rPr>
              <a:t>Ячейки можно выбирать в произвольном порядке.</a:t>
            </a:r>
          </a:p>
          <a:p>
            <a:pPr defTabSz="914377"/>
            <a:endParaRPr lang="ru-RU" sz="1400" dirty="0">
              <a:solidFill>
                <a:prstClr val="black"/>
              </a:solidFill>
            </a:endParaRPr>
          </a:p>
          <a:p>
            <a:pPr defTabSz="914377"/>
            <a:endParaRPr lang="ru-RU" sz="1400" dirty="0">
              <a:solidFill>
                <a:prstClr val="black"/>
              </a:solidFill>
            </a:endParaRPr>
          </a:p>
          <a:p>
            <a:pPr defTabSz="914377"/>
            <a:r>
              <a:rPr lang="ru-RU" sz="1400" dirty="0">
                <a:solidFill>
                  <a:prstClr val="black"/>
                </a:solidFill>
              </a:rPr>
              <a:t>Правильный ответ позволяет сделать ещё один ход. В случае неверного ответа ход переходит к другой команде.</a:t>
            </a:r>
          </a:p>
          <a:p>
            <a:pPr defTabSz="914377"/>
            <a:endParaRPr lang="ru-RU" sz="1400" dirty="0">
              <a:solidFill>
                <a:prstClr val="black"/>
              </a:solidFill>
            </a:endParaRPr>
          </a:p>
          <a:p>
            <a:pPr defTabSz="914377"/>
            <a:r>
              <a:rPr lang="ru-RU" sz="1400" dirty="0">
                <a:solidFill>
                  <a:prstClr val="black"/>
                </a:solidFill>
              </a:rPr>
              <a:t>Команда, начинающая игру первой, определяется по жребию.</a:t>
            </a:r>
          </a:p>
          <a:p>
            <a:pPr defTabSz="914377"/>
            <a:endParaRPr lang="ru-RU" sz="1400" dirty="0">
              <a:solidFill>
                <a:prstClr val="black"/>
              </a:solidFill>
            </a:endParaRPr>
          </a:p>
          <a:p>
            <a:pPr defTabSz="914377"/>
            <a:endParaRPr lang="ru-RU" sz="1400" dirty="0">
              <a:solidFill>
                <a:prstClr val="black"/>
              </a:solidFill>
            </a:endParaRPr>
          </a:p>
          <a:p>
            <a:pPr defTabSz="914377"/>
            <a:r>
              <a:rPr lang="ru-RU" sz="1400" dirty="0">
                <a:solidFill>
                  <a:prstClr val="black"/>
                </a:solidFill>
              </a:rPr>
              <a:t>Игру выигрывает та команда,</a:t>
            </a:r>
            <a:r>
              <a:rPr lang="en-US" sz="1400" dirty="0">
                <a:solidFill>
                  <a:prstClr val="black"/>
                </a:solidFill>
              </a:rPr>
              <a:t> </a:t>
            </a:r>
            <a:r>
              <a:rPr lang="ru-RU" sz="1400" dirty="0">
                <a:solidFill>
                  <a:prstClr val="black"/>
                </a:solidFill>
              </a:rPr>
              <a:t>которая верно ответит на большее количество вопросов.</a:t>
            </a:r>
          </a:p>
        </p:txBody>
      </p:sp>
      <p:sp>
        <p:nvSpPr>
          <p:cNvPr id="15" name="Прямоугольник с двумя скругленными соседними углами 14"/>
          <p:cNvSpPr/>
          <p:nvPr/>
        </p:nvSpPr>
        <p:spPr>
          <a:xfrm rot="10800000">
            <a:off x="3132000" y="4499"/>
            <a:ext cx="2880000" cy="730513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accent3">
              <a:lumMod val="40000"/>
              <a:lumOff val="60000"/>
              <a:alpha val="50000"/>
            </a:schemeClr>
          </a:solidFill>
          <a:ln>
            <a:noFill/>
          </a:ln>
          <a:effectLst>
            <a:outerShdw blurRad="127000" dist="127000" dir="5400000" sx="90000" sy="90000" algn="t" rotWithShape="0">
              <a:schemeClr val="tx1">
                <a:lumMod val="65000"/>
                <a:lumOff val="35000"/>
                <a:alpha val="25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3445730" y="107151"/>
            <a:ext cx="2252540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914377"/>
            <a:r>
              <a:rPr lang="ru-RU" sz="2200" dirty="0">
                <a:solidFill>
                  <a:schemeClr val="accent3">
                    <a:lumMod val="75000"/>
                  </a:schemeClr>
                </a:solidFill>
                <a:latin typeface="+mj-lt"/>
              </a:rPr>
              <a:t>Правила игры</a:t>
            </a:r>
          </a:p>
        </p:txBody>
      </p:sp>
      <p:sp>
        <p:nvSpPr>
          <p:cNvPr id="19" name="Скругленный прямоугольник 18">
            <a:hlinkClick r:id="rId2" action="ppaction://hlinksldjump"/>
          </p:cNvPr>
          <p:cNvSpPr/>
          <p:nvPr/>
        </p:nvSpPr>
        <p:spPr>
          <a:xfrm>
            <a:off x="7589836" y="4361858"/>
            <a:ext cx="1195389" cy="405405"/>
          </a:xfrm>
          <a:prstGeom prst="roundRect">
            <a:avLst/>
          </a:prstGeom>
          <a:solidFill>
            <a:srgbClr val="0070C0"/>
          </a:solidFill>
          <a:ln>
            <a:noFill/>
          </a:ln>
          <a:effectLst>
            <a:outerShdw blurRad="127000" dist="63500" dir="5400000" sx="90000" sy="90000" algn="t" rotWithShape="0">
              <a:schemeClr val="tx1">
                <a:lumMod val="75000"/>
                <a:lumOff val="2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80000" tIns="90000" rIns="180000" bIns="90000" rtlCol="0" anchor="ctr">
            <a:spAutoFit/>
          </a:bodyPr>
          <a:lstStyle/>
          <a:p>
            <a:pPr algn="ctr"/>
            <a:r>
              <a:rPr lang="ru-RU" sz="1200" dirty="0">
                <a:solidFill>
                  <a:schemeClr val="bg1"/>
                </a:solidFill>
              </a:rPr>
              <a:t>К меню</a:t>
            </a:r>
          </a:p>
        </p:txBody>
      </p:sp>
    </p:spTree>
    <p:extLst>
      <p:ext uri="{BB962C8B-B14F-4D97-AF65-F5344CB8AC3E}">
        <p14:creationId xmlns:p14="http://schemas.microsoft.com/office/powerpoint/2010/main" val="39429512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Прямоугольник с двумя скругленными соседними углами 14"/>
          <p:cNvSpPr/>
          <p:nvPr/>
        </p:nvSpPr>
        <p:spPr>
          <a:xfrm rot="10800000">
            <a:off x="2412000" y="4499"/>
            <a:ext cx="4320000" cy="730513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00B050"/>
          </a:solidFill>
          <a:ln>
            <a:noFill/>
          </a:ln>
          <a:effectLst>
            <a:outerShdw blurRad="127000" dist="127000" dir="5400000" sx="90000" sy="90000" algn="t" rotWithShape="0">
              <a:schemeClr val="tx1">
                <a:lumMod val="65000"/>
                <a:lumOff val="3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063414" y="107151"/>
            <a:ext cx="3017173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914377"/>
            <a:r>
              <a:rPr lang="ru-RU" sz="2200" dirty="0">
                <a:solidFill>
                  <a:srgbClr val="F7F6F4"/>
                </a:solidFill>
                <a:latin typeface="Roboto Slab"/>
              </a:rPr>
              <a:t>Вы ответили верно</a:t>
            </a:r>
          </a:p>
        </p:txBody>
      </p:sp>
      <p:grpSp>
        <p:nvGrpSpPr>
          <p:cNvPr id="12" name="Группа 11"/>
          <p:cNvGrpSpPr/>
          <p:nvPr/>
        </p:nvGrpSpPr>
        <p:grpSpPr>
          <a:xfrm>
            <a:off x="1054179" y="1419535"/>
            <a:ext cx="3218973" cy="1386562"/>
            <a:chOff x="843439" y="2138967"/>
            <a:chExt cx="3218973" cy="1386562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" name="Прямоугольник 12"/>
                <p:cNvSpPr/>
                <p:nvPr/>
              </p:nvSpPr>
              <p:spPr>
                <a:xfrm>
                  <a:off x="843439" y="2474920"/>
                  <a:ext cx="3218973" cy="1050609"/>
                </a:xfrm>
                <a:prstGeom prst="rect">
                  <a:avLst/>
                </a:prstGeom>
              </p:spPr>
              <p:txBody>
                <a:bodyPr wrap="square" lIns="0" tIns="0" rIns="0" bIns="0">
                  <a:spAutoFit/>
                </a:bodyPr>
                <a:lstStyle/>
                <a:p>
                  <a:pPr defTabSz="914377">
                    <a:lnSpc>
                      <a:spcPct val="125000"/>
                    </a:lnSpc>
                  </a:pPr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n-US" sz="2600" b="1" i="1">
                                <a:latin typeface="Cambria Math"/>
                                <a:ea typeface="Cambria Math" panose="02040503050406030204" pitchFamily="18" charset="0"/>
                              </a:rPr>
                            </m:ctrlPr>
                          </m:fPr>
                          <m:num>
                            <m:rad>
                              <m:radPr>
                                <m:degHide m:val="on"/>
                                <m:ctrlPr>
                                  <a:rPr lang="en-US" sz="2600" b="1" i="1">
                                    <a:latin typeface="Cambria Math"/>
                                    <a:ea typeface="Cambria Math" panose="02040503050406030204" pitchFamily="18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ru-RU" sz="2600" b="1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𝟐</m:t>
                                </m:r>
                              </m:e>
                            </m:rad>
                          </m:num>
                          <m:den>
                            <m:r>
                              <a:rPr lang="ru-RU" sz="2600" b="1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𝟐</m:t>
                            </m:r>
                          </m:den>
                        </m:f>
                      </m:oMath>
                    </m:oMathPara>
                  </a14:m>
                  <a:endParaRPr lang="ru-RU" sz="3600" b="1" dirty="0">
                    <a:solidFill>
                      <a:prstClr val="black"/>
                    </a:solidFill>
                    <a:latin typeface="Roboto Slab"/>
                  </a:endParaRPr>
                </a:p>
              </p:txBody>
            </p:sp>
          </mc:Choice>
          <mc:Fallback xmlns="">
            <p:sp>
              <p:nvSpPr>
                <p:cNvPr id="13" name="Прямоугольник 12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43439" y="2474920"/>
                  <a:ext cx="3218973" cy="1050609"/>
                </a:xfrm>
                <a:prstGeom prst="rect">
                  <a:avLst/>
                </a:prstGeom>
                <a:blipFill rotWithShape="0">
                  <a:blip r:embed="rId3"/>
                  <a:stretch>
                    <a:fillRect l="-189"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4" name="TextBox 13"/>
            <p:cNvSpPr txBox="1"/>
            <p:nvPr/>
          </p:nvSpPr>
          <p:spPr>
            <a:xfrm>
              <a:off x="843440" y="2138967"/>
              <a:ext cx="2305118" cy="276999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defTabSz="914377"/>
              <a:r>
                <a:rPr lang="ru-RU" sz="1800" dirty="0">
                  <a:solidFill>
                    <a:prstClr val="black"/>
                  </a:solidFill>
                  <a:latin typeface="Roboto Slab"/>
                </a:rPr>
                <a:t>Правильный ответ:</a:t>
              </a:r>
            </a:p>
          </p:txBody>
        </p:sp>
      </p:grpSp>
      <p:sp>
        <p:nvSpPr>
          <p:cNvPr id="17" name="Скругленный прямоугольник 16">
            <a:hlinkClick r:id="rId4" action="ppaction://hlinksldjump"/>
          </p:cNvPr>
          <p:cNvSpPr/>
          <p:nvPr/>
        </p:nvSpPr>
        <p:spPr>
          <a:xfrm>
            <a:off x="7124701" y="4350104"/>
            <a:ext cx="1660526" cy="405405"/>
          </a:xfrm>
          <a:prstGeom prst="roundRect">
            <a:avLst/>
          </a:prstGeom>
          <a:solidFill>
            <a:srgbClr val="0070C0"/>
          </a:solidFill>
          <a:ln>
            <a:noFill/>
          </a:ln>
          <a:effectLst>
            <a:outerShdw blurRad="127000" dist="63500" dir="5400000" sx="90000" sy="90000" algn="t" rotWithShape="0">
              <a:schemeClr val="tx1">
                <a:lumMod val="75000"/>
                <a:lumOff val="2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80000" tIns="90000" rIns="180000" bIns="90000" rtlCol="0" anchor="ctr">
            <a:spAutoFit/>
          </a:bodyPr>
          <a:lstStyle/>
          <a:p>
            <a:pPr algn="ctr"/>
            <a:r>
              <a:rPr lang="ru-RU" sz="1200" dirty="0">
                <a:solidFill>
                  <a:schemeClr val="bg1"/>
                </a:solidFill>
              </a:rPr>
              <a:t>Вернуться назад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1054179" y="2948940"/>
                <a:ext cx="3881503" cy="392223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func>
                      <m:funcPr>
                        <m:ctrlPr>
                          <a:rPr lang="en-US" sz="1600" i="1" smtClean="0">
                            <a:latin typeface="Cambria Math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1600">
                            <a:latin typeface="Cambria Math" panose="02040503050406030204" pitchFamily="18" charset="0"/>
                          </a:rPr>
                          <m:t>sin</m:t>
                        </m:r>
                      </m:fName>
                      <m:e>
                        <m:r>
                          <a:rPr lang="ru-RU" sz="1600" i="1">
                            <a:latin typeface="Cambria Math" panose="02040503050406030204" pitchFamily="18" charset="0"/>
                          </a:rPr>
                          <m:t>135</m:t>
                        </m:r>
                        <m:r>
                          <a:rPr lang="ru-RU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°</m:t>
                        </m:r>
                      </m:e>
                    </m:func>
                    <m:r>
                      <a:rPr lang="ru-RU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en-US" sz="1600" i="1">
                            <a:latin typeface="Cambria Math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1600">
                            <a:latin typeface="Cambria Math" panose="02040503050406030204" pitchFamily="18" charset="0"/>
                          </a:rPr>
                          <m:t>sin</m:t>
                        </m:r>
                      </m:fName>
                      <m:e>
                        <m:d>
                          <m:dPr>
                            <m:ctrlPr>
                              <a:rPr lang="en-US" sz="1600" i="1" smtClean="0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ru-RU" sz="1600" b="0" i="1" smtClean="0">
                                <a:latin typeface="Cambria Math" panose="02040503050406030204" pitchFamily="18" charset="0"/>
                              </a:rPr>
                              <m:t>90</m:t>
                            </m:r>
                            <m:r>
                              <a:rPr lang="ru-RU" sz="16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°+45°</m:t>
                            </m:r>
                          </m:e>
                        </m:d>
                      </m:e>
                    </m:func>
                    <m:r>
                      <a:rPr lang="ru-RU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en-US" sz="1600" b="0" i="1" smtClean="0"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1600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cos</m:t>
                        </m:r>
                      </m:fName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45°</m:t>
                        </m:r>
                      </m:e>
                    </m:func>
                    <m:r>
                      <a:rPr lang="en-US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1600" b="0" i="1" smtClean="0"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en-US" sz="1600" b="0" i="1" smtClean="0">
                                <a:latin typeface="Cambria Math"/>
                                <a:ea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16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e>
                        </m:rad>
                      </m:num>
                      <m:den>
                        <m:r>
                          <a:rPr lang="en-US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ru-RU" sz="1400" dirty="0">
                    <a:latin typeface="+mj-lt"/>
                  </a:rPr>
                  <a:t> </a:t>
                </a: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54179" y="2948940"/>
                <a:ext cx="3881503" cy="392223"/>
              </a:xfrm>
              <a:prstGeom prst="rect">
                <a:avLst/>
              </a:prstGeom>
              <a:blipFill rotWithShape="0">
                <a:blip r:embed="rId5"/>
                <a:stretch>
                  <a:fillRect l="-1884" b="-1250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782228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Прямоугольник с двумя скругленными соседними углами 14"/>
          <p:cNvSpPr/>
          <p:nvPr/>
        </p:nvSpPr>
        <p:spPr>
          <a:xfrm rot="10800000">
            <a:off x="2412000" y="4499"/>
            <a:ext cx="4320000" cy="730513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C00000"/>
          </a:solidFill>
          <a:ln>
            <a:noFill/>
          </a:ln>
          <a:effectLst>
            <a:outerShdw blurRad="127000" dist="127000" dir="5400000" sx="90000" sy="90000" algn="t" rotWithShape="0">
              <a:schemeClr val="tx1">
                <a:lumMod val="65000"/>
                <a:lumOff val="3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910328" y="107151"/>
            <a:ext cx="3323346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914377"/>
            <a:r>
              <a:rPr lang="ru-RU" sz="2200" dirty="0">
                <a:solidFill>
                  <a:srgbClr val="F7F6F4"/>
                </a:solidFill>
                <a:latin typeface="Roboto Slab"/>
              </a:rPr>
              <a:t>Вы ответили неверно</a:t>
            </a:r>
          </a:p>
        </p:txBody>
      </p:sp>
      <p:sp>
        <p:nvSpPr>
          <p:cNvPr id="23" name="Скругленный прямоугольник 22">
            <a:hlinkClick r:id="rId2" action="ppaction://hlinksldjump"/>
          </p:cNvPr>
          <p:cNvSpPr/>
          <p:nvPr/>
        </p:nvSpPr>
        <p:spPr>
          <a:xfrm>
            <a:off x="7124701" y="4350104"/>
            <a:ext cx="1660526" cy="405405"/>
          </a:xfrm>
          <a:prstGeom prst="roundRect">
            <a:avLst/>
          </a:prstGeom>
          <a:solidFill>
            <a:srgbClr val="0070C0"/>
          </a:solidFill>
          <a:ln>
            <a:noFill/>
          </a:ln>
          <a:effectLst>
            <a:outerShdw blurRad="127000" dist="63500" dir="5400000" sx="90000" sy="90000" algn="t" rotWithShape="0">
              <a:schemeClr val="tx1">
                <a:lumMod val="75000"/>
                <a:lumOff val="2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80000" tIns="90000" rIns="180000" bIns="90000" rtlCol="0" anchor="ctr">
            <a:spAutoFit/>
          </a:bodyPr>
          <a:lstStyle/>
          <a:p>
            <a:pPr algn="ctr"/>
            <a:r>
              <a:rPr lang="ru-RU" sz="1200" dirty="0">
                <a:solidFill>
                  <a:schemeClr val="bg1"/>
                </a:solidFill>
              </a:rPr>
              <a:t>Вернуться назад</a:t>
            </a:r>
          </a:p>
        </p:txBody>
      </p:sp>
      <p:grpSp>
        <p:nvGrpSpPr>
          <p:cNvPr id="12" name="Группа 11"/>
          <p:cNvGrpSpPr/>
          <p:nvPr/>
        </p:nvGrpSpPr>
        <p:grpSpPr>
          <a:xfrm>
            <a:off x="1054179" y="1419535"/>
            <a:ext cx="3218973" cy="1386562"/>
            <a:chOff x="843439" y="2138967"/>
            <a:chExt cx="3218973" cy="1386562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" name="Прямоугольник 12"/>
                <p:cNvSpPr/>
                <p:nvPr/>
              </p:nvSpPr>
              <p:spPr>
                <a:xfrm>
                  <a:off x="843439" y="2474920"/>
                  <a:ext cx="3218973" cy="1050609"/>
                </a:xfrm>
                <a:prstGeom prst="rect">
                  <a:avLst/>
                </a:prstGeom>
              </p:spPr>
              <p:txBody>
                <a:bodyPr wrap="square" lIns="0" tIns="0" rIns="0" bIns="0">
                  <a:spAutoFit/>
                </a:bodyPr>
                <a:lstStyle/>
                <a:p>
                  <a:pPr defTabSz="914377">
                    <a:lnSpc>
                      <a:spcPct val="125000"/>
                    </a:lnSpc>
                  </a:pPr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n-US" sz="2600" b="1" i="1">
                                <a:latin typeface="Cambria Math"/>
                                <a:ea typeface="Cambria Math" panose="02040503050406030204" pitchFamily="18" charset="0"/>
                              </a:rPr>
                            </m:ctrlPr>
                          </m:fPr>
                          <m:num>
                            <m:rad>
                              <m:radPr>
                                <m:degHide m:val="on"/>
                                <m:ctrlPr>
                                  <a:rPr lang="en-US" sz="2600" b="1" i="1">
                                    <a:latin typeface="Cambria Math"/>
                                    <a:ea typeface="Cambria Math" panose="02040503050406030204" pitchFamily="18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ru-RU" sz="2600" b="1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𝟐</m:t>
                                </m:r>
                              </m:e>
                            </m:rad>
                          </m:num>
                          <m:den>
                            <m:r>
                              <a:rPr lang="ru-RU" sz="2600" b="1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𝟐</m:t>
                            </m:r>
                          </m:den>
                        </m:f>
                      </m:oMath>
                    </m:oMathPara>
                  </a14:m>
                  <a:endParaRPr lang="ru-RU" sz="3600" b="1" dirty="0">
                    <a:solidFill>
                      <a:prstClr val="black"/>
                    </a:solidFill>
                    <a:latin typeface="Roboto Slab"/>
                  </a:endParaRPr>
                </a:p>
              </p:txBody>
            </p:sp>
          </mc:Choice>
          <mc:Fallback xmlns="">
            <p:sp>
              <p:nvSpPr>
                <p:cNvPr id="13" name="Прямоугольник 12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43439" y="2474920"/>
                  <a:ext cx="3218973" cy="1050609"/>
                </a:xfrm>
                <a:prstGeom prst="rect">
                  <a:avLst/>
                </a:prstGeom>
                <a:blipFill rotWithShape="0">
                  <a:blip r:embed="rId4"/>
                  <a:stretch>
                    <a:fillRect l="-189"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4" name="TextBox 13"/>
            <p:cNvSpPr txBox="1"/>
            <p:nvPr/>
          </p:nvSpPr>
          <p:spPr>
            <a:xfrm>
              <a:off x="843440" y="2138967"/>
              <a:ext cx="2305118" cy="276999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defTabSz="914377"/>
              <a:r>
                <a:rPr lang="ru-RU" sz="1800" dirty="0">
                  <a:solidFill>
                    <a:prstClr val="black"/>
                  </a:solidFill>
                  <a:latin typeface="Roboto Slab"/>
                </a:rPr>
                <a:t>Правильный ответ: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1054179" y="2948940"/>
                <a:ext cx="3881503" cy="392223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func>
                      <m:funcPr>
                        <m:ctrlPr>
                          <a:rPr lang="en-US" sz="1600" i="1" smtClean="0">
                            <a:latin typeface="Cambria Math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1600">
                            <a:latin typeface="Cambria Math" panose="02040503050406030204" pitchFamily="18" charset="0"/>
                          </a:rPr>
                          <m:t>sin</m:t>
                        </m:r>
                      </m:fName>
                      <m:e>
                        <m:r>
                          <a:rPr lang="ru-RU" sz="1600" i="1">
                            <a:latin typeface="Cambria Math" panose="02040503050406030204" pitchFamily="18" charset="0"/>
                          </a:rPr>
                          <m:t>135</m:t>
                        </m:r>
                        <m:r>
                          <a:rPr lang="ru-RU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°</m:t>
                        </m:r>
                      </m:e>
                    </m:func>
                    <m:r>
                      <a:rPr lang="ru-RU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en-US" sz="1600" i="1">
                            <a:latin typeface="Cambria Math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1600">
                            <a:latin typeface="Cambria Math" panose="02040503050406030204" pitchFamily="18" charset="0"/>
                          </a:rPr>
                          <m:t>sin</m:t>
                        </m:r>
                      </m:fName>
                      <m:e>
                        <m:d>
                          <m:dPr>
                            <m:ctrlPr>
                              <a:rPr lang="en-US" sz="1600" i="1" smtClean="0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ru-RU" sz="1600" b="0" i="1" smtClean="0">
                                <a:latin typeface="Cambria Math" panose="02040503050406030204" pitchFamily="18" charset="0"/>
                              </a:rPr>
                              <m:t>90</m:t>
                            </m:r>
                            <m:r>
                              <a:rPr lang="ru-RU" sz="16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°+45°</m:t>
                            </m:r>
                          </m:e>
                        </m:d>
                      </m:e>
                    </m:func>
                    <m:r>
                      <a:rPr lang="ru-RU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en-US" sz="1600" b="0" i="1" smtClean="0"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1600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cos</m:t>
                        </m:r>
                      </m:fName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45°</m:t>
                        </m:r>
                      </m:e>
                    </m:func>
                    <m:r>
                      <a:rPr lang="en-US" sz="16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1600" i="1"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en-US" sz="1600" i="1">
                                <a:latin typeface="Cambria Math"/>
                                <a:ea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16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e>
                        </m:rad>
                      </m:num>
                      <m:den>
                        <m:r>
                          <a:rPr lang="en-US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ru-RU" sz="1400" dirty="0">
                    <a:latin typeface="+mj-lt"/>
                  </a:rPr>
                  <a:t> </a:t>
                </a:r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54179" y="2948940"/>
                <a:ext cx="3881503" cy="392223"/>
              </a:xfrm>
              <a:prstGeom prst="rect">
                <a:avLst/>
              </a:prstGeom>
              <a:blipFill rotWithShape="0">
                <a:blip r:embed="rId5"/>
                <a:stretch>
                  <a:fillRect l="-1884" b="-1250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069155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Прямоугольник с двумя скругленными соседними углами 14"/>
          <p:cNvSpPr/>
          <p:nvPr/>
        </p:nvSpPr>
        <p:spPr>
          <a:xfrm rot="10800000">
            <a:off x="2412000" y="4499"/>
            <a:ext cx="4320000" cy="730513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accent3">
              <a:lumMod val="40000"/>
              <a:lumOff val="60000"/>
              <a:alpha val="85000"/>
            </a:schemeClr>
          </a:solidFill>
          <a:ln>
            <a:noFill/>
          </a:ln>
          <a:effectLst>
            <a:outerShdw blurRad="127000" dist="127000" dir="5400000" sx="90000" sy="90000" algn="t" rotWithShape="0">
              <a:schemeClr val="tx1">
                <a:lumMod val="65000"/>
                <a:lumOff val="3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A5A5A5">
                  <a:lumMod val="75000"/>
                </a:srgbClr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063414" y="107151"/>
            <a:ext cx="3017173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914377"/>
            <a:r>
              <a:rPr lang="ru-RU" sz="2200" dirty="0">
                <a:solidFill>
                  <a:srgbClr val="A5A5A5">
                    <a:lumMod val="75000"/>
                  </a:srgbClr>
                </a:solidFill>
                <a:latin typeface="Roboto Slab"/>
              </a:rPr>
              <a:t>Ответьте на вопрос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Прямоугольник 2"/>
              <p:cNvSpPr/>
              <p:nvPr/>
            </p:nvSpPr>
            <p:spPr>
              <a:xfrm flipH="1">
                <a:off x="358775" y="1166813"/>
                <a:ext cx="5473700" cy="342723"/>
              </a:xfrm>
              <a:prstGeom prst="rect">
                <a:avLst/>
              </a:prstGeom>
              <a:ln>
                <a:noFill/>
              </a:ln>
            </p:spPr>
            <p:txBody>
              <a:bodyPr wrap="square" lIns="0" tIns="0" rIns="0" bIns="0" anchor="t" anchorCtr="0">
                <a:spAutoFit/>
              </a:bodyPr>
              <a:lstStyle/>
              <a:p>
                <a:pPr>
                  <a:lnSpc>
                    <a:spcPct val="114000"/>
                  </a:lnSpc>
                </a:pPr>
                <a:r>
                  <a:rPr lang="ru-RU" sz="1800" dirty="0">
                    <a:solidFill>
                      <a:prstClr val="black"/>
                    </a:solidFill>
                    <a:latin typeface="Roboto Slab"/>
                  </a:rPr>
                  <a:t>Чему равен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2000" i="1">
                            <a:latin typeface="Cambria Math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000">
                            <a:latin typeface="Cambria Math" panose="02040503050406030204" pitchFamily="18" charset="0"/>
                          </a:rPr>
                          <m:t>sin</m:t>
                        </m:r>
                      </m:fName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(−</m:t>
                        </m:r>
                        <m:r>
                          <a:rPr lang="ru-RU" sz="2000" i="1"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20</m:t>
                        </m:r>
                        <m:r>
                          <a:rPr lang="ru-RU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°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)</m:t>
                        </m:r>
                      </m:e>
                    </m:func>
                  </m:oMath>
                </a14:m>
                <a:r>
                  <a:rPr lang="ru-RU" sz="1800" dirty="0">
                    <a:solidFill>
                      <a:prstClr val="black"/>
                    </a:solidFill>
                    <a:latin typeface="Roboto Slab"/>
                  </a:rPr>
                  <a:t>?</a:t>
                </a:r>
              </a:p>
            </p:txBody>
          </p:sp>
        </mc:Choice>
        <mc:Fallback xmlns="">
          <p:sp>
            <p:nvSpPr>
              <p:cNvPr id="3" name="Прямоугольник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358775" y="1166813"/>
                <a:ext cx="5473700" cy="342723"/>
              </a:xfrm>
              <a:prstGeom prst="rect">
                <a:avLst/>
              </a:prstGeom>
              <a:blipFill rotWithShape="0">
                <a:blip r:embed="rId3"/>
                <a:stretch>
                  <a:fillRect l="-2673" t="-12281" b="-31579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Скругленный прямоугольник 12">
                <a:hlinkClick r:id="rId4" action="ppaction://hlinksldjump"/>
              </p:cNvPr>
              <p:cNvSpPr/>
              <p:nvPr/>
            </p:nvSpPr>
            <p:spPr>
              <a:xfrm>
                <a:off x="359724" y="2927666"/>
                <a:ext cx="2567625" cy="711162"/>
              </a:xfrm>
              <a:prstGeom prst="roundRect">
                <a:avLst/>
              </a:prstGeom>
              <a:noFill/>
              <a:ln w="19050">
                <a:solidFill>
                  <a:srgbClr val="00B0F0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lIns="180000" tIns="90000" rIns="180000" bIns="90000" rtlCol="0" anchor="ctr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1600" i="1">
                              <a:solidFill>
                                <a:schemeClr val="tx1"/>
                              </a:solidFill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ru-RU" sz="16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ru-RU" sz="1600" dirty="0">
                  <a:solidFill>
                    <a:prstClr val="black"/>
                  </a:solidFill>
                  <a:latin typeface="Roboto Slab"/>
                </a:endParaRPr>
              </a:p>
            </p:txBody>
          </p:sp>
        </mc:Choice>
        <mc:Fallback xmlns="">
          <p:sp>
            <p:nvSpPr>
              <p:cNvPr id="13" name="Скругленный прямоугольник 12">
                <a:hlinkClick r:id="rId5" action="ppaction://hlinksldjump"/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9724" y="2927666"/>
                <a:ext cx="2567625" cy="711162"/>
              </a:xfrm>
              <a:prstGeom prst="roundRect">
                <a:avLst/>
              </a:prstGeom>
              <a:blipFill rotWithShape="0">
                <a:blip r:embed="rId6"/>
                <a:stretch>
                  <a:fillRect/>
                </a:stretch>
              </a:blipFill>
              <a:ln w="19050">
                <a:solidFill>
                  <a:srgbClr val="00B0F0"/>
                </a:solidFill>
              </a:ln>
              <a:effectLst/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Скругленный прямоугольник 7">
                <a:hlinkClick r:id="rId7" action="ppaction://hlinksldjump"/>
              </p:cNvPr>
              <p:cNvSpPr/>
              <p:nvPr/>
            </p:nvSpPr>
            <p:spPr>
              <a:xfrm>
                <a:off x="3285174" y="3959882"/>
                <a:ext cx="2568575" cy="772456"/>
              </a:xfrm>
              <a:prstGeom prst="roundRect">
                <a:avLst/>
              </a:prstGeom>
              <a:noFill/>
              <a:ln w="19050">
                <a:solidFill>
                  <a:srgbClr val="00B0F0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lIns="180000" tIns="90000" rIns="180000" bIns="90000" rtlCol="0" anchor="ctr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16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sz="1600" i="1">
                              <a:solidFill>
                                <a:schemeClr val="tx1"/>
                              </a:solidFill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ad>
                            <m:radPr>
                              <m:degHide m:val="on"/>
                              <m:ctrlPr>
                                <a:rPr lang="en-US" sz="1600" i="1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ru-RU" sz="16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3</m:t>
                              </m:r>
                            </m:e>
                          </m:rad>
                        </m:num>
                        <m:den>
                          <m:r>
                            <a:rPr lang="ru-RU" sz="16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ru-RU" sz="1600" dirty="0">
                  <a:solidFill>
                    <a:prstClr val="black"/>
                  </a:solidFill>
                  <a:latin typeface="Roboto Slab"/>
                </a:endParaRPr>
              </a:p>
            </p:txBody>
          </p:sp>
        </mc:Choice>
        <mc:Fallback xmlns="">
          <p:sp>
            <p:nvSpPr>
              <p:cNvPr id="8" name="Скругленный прямоугольник 7">
                <a:hlinkClick r:id="rId8" action="ppaction://hlinksldjump"/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85174" y="3959882"/>
                <a:ext cx="2568575" cy="772456"/>
              </a:xfrm>
              <a:prstGeom prst="roundRect">
                <a:avLst/>
              </a:prstGeom>
              <a:blipFill rotWithShape="0">
                <a:blip r:embed="rId9"/>
                <a:stretch>
                  <a:fillRect/>
                </a:stretch>
              </a:blipFill>
              <a:ln w="19050">
                <a:solidFill>
                  <a:srgbClr val="00B0F0"/>
                </a:solidFill>
              </a:ln>
              <a:effectLst/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Скругленный прямоугольник 10">
                <a:hlinkClick r:id="rId5" action="ppaction://hlinksldjump"/>
              </p:cNvPr>
              <p:cNvSpPr/>
              <p:nvPr/>
            </p:nvSpPr>
            <p:spPr>
              <a:xfrm>
                <a:off x="358774" y="3959882"/>
                <a:ext cx="2568575" cy="772456"/>
              </a:xfrm>
              <a:prstGeom prst="roundRect">
                <a:avLst/>
              </a:prstGeom>
              <a:noFill/>
              <a:ln w="19050">
                <a:solidFill>
                  <a:srgbClr val="00B0F0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lIns="180000" tIns="90000" rIns="180000" bIns="90000" rtlCol="0" anchor="ctr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1600" i="1">
                              <a:solidFill>
                                <a:schemeClr val="tx1"/>
                              </a:solidFill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ad>
                            <m:radPr>
                              <m:degHide m:val="on"/>
                              <m:ctrlPr>
                                <a:rPr lang="en-US" sz="1600" i="1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16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e>
                          </m:rad>
                        </m:num>
                        <m:den>
                          <m:r>
                            <a:rPr lang="ru-RU" sz="16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ru-RU" sz="1600" dirty="0">
                  <a:solidFill>
                    <a:prstClr val="black"/>
                  </a:solidFill>
                  <a:latin typeface="Roboto Slab"/>
                </a:endParaRPr>
              </a:p>
            </p:txBody>
          </p:sp>
        </mc:Choice>
        <mc:Fallback xmlns="">
          <p:sp>
            <p:nvSpPr>
              <p:cNvPr id="11" name="Скругленный прямоугольник 10">
                <a:hlinkClick r:id="rId5" action="ppaction://hlinksldjump"/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8774" y="3959882"/>
                <a:ext cx="2568575" cy="772456"/>
              </a:xfrm>
              <a:prstGeom prst="roundRect">
                <a:avLst/>
              </a:prstGeom>
              <a:blipFill rotWithShape="0">
                <a:blip r:embed="rId10"/>
                <a:stretch>
                  <a:fillRect/>
                </a:stretch>
              </a:blipFill>
              <a:ln w="19050">
                <a:solidFill>
                  <a:srgbClr val="00B0F0"/>
                </a:solidFill>
              </a:ln>
              <a:effectLst/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Скругленный прямоугольник 11">
                <a:hlinkClick r:id="rId5" action="ppaction://hlinksldjump"/>
              </p:cNvPr>
              <p:cNvSpPr/>
              <p:nvPr/>
            </p:nvSpPr>
            <p:spPr>
              <a:xfrm>
                <a:off x="3286124" y="2927666"/>
                <a:ext cx="2568575" cy="711162"/>
              </a:xfrm>
              <a:prstGeom prst="roundRect">
                <a:avLst/>
              </a:prstGeom>
              <a:noFill/>
              <a:ln w="19050">
                <a:solidFill>
                  <a:srgbClr val="00B0F0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lIns="180000" tIns="90000" rIns="180000" bIns="90000" rtlCol="0" anchor="ctr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16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sz="1600" i="1">
                              <a:solidFill>
                                <a:schemeClr val="tx1"/>
                              </a:solidFill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ru-RU" sz="16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ru-RU" sz="1600" dirty="0">
                  <a:solidFill>
                    <a:prstClr val="black"/>
                  </a:solidFill>
                  <a:latin typeface="Roboto Slab"/>
                </a:endParaRPr>
              </a:p>
            </p:txBody>
          </p:sp>
        </mc:Choice>
        <mc:Fallback xmlns="">
          <p:sp>
            <p:nvSpPr>
              <p:cNvPr id="12" name="Скругленный прямоугольник 11">
                <a:hlinkClick r:id="rId5" action="ppaction://hlinksldjump"/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86124" y="2927666"/>
                <a:ext cx="2568575" cy="711162"/>
              </a:xfrm>
              <a:prstGeom prst="roundRect">
                <a:avLst/>
              </a:prstGeom>
              <a:blipFill rotWithShape="0">
                <a:blip r:embed="rId11"/>
                <a:stretch>
                  <a:fillRect/>
                </a:stretch>
              </a:blipFill>
              <a:ln w="19050">
                <a:solidFill>
                  <a:srgbClr val="00B0F0"/>
                </a:solidFill>
              </a:ln>
              <a:effectLst/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392033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Прямоугольник с двумя скругленными соседними углами 14"/>
          <p:cNvSpPr/>
          <p:nvPr/>
        </p:nvSpPr>
        <p:spPr>
          <a:xfrm rot="10800000">
            <a:off x="2412000" y="4499"/>
            <a:ext cx="4320000" cy="730513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00B050"/>
          </a:solidFill>
          <a:ln>
            <a:noFill/>
          </a:ln>
          <a:effectLst>
            <a:outerShdw blurRad="127000" dist="127000" dir="5400000" sx="90000" sy="90000" algn="t" rotWithShape="0">
              <a:schemeClr val="tx1">
                <a:lumMod val="65000"/>
                <a:lumOff val="3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063414" y="107151"/>
            <a:ext cx="3017173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914377"/>
            <a:r>
              <a:rPr lang="ru-RU" sz="2200" dirty="0">
                <a:solidFill>
                  <a:srgbClr val="F7F6F4"/>
                </a:solidFill>
                <a:latin typeface="Roboto Slab"/>
              </a:rPr>
              <a:t>Вы ответили верно</a:t>
            </a:r>
          </a:p>
        </p:txBody>
      </p:sp>
      <p:sp>
        <p:nvSpPr>
          <p:cNvPr id="18" name="Скругленный прямоугольник 17">
            <a:hlinkClick r:id="rId2" action="ppaction://hlinksldjump"/>
          </p:cNvPr>
          <p:cNvSpPr/>
          <p:nvPr/>
        </p:nvSpPr>
        <p:spPr>
          <a:xfrm>
            <a:off x="7124701" y="4350104"/>
            <a:ext cx="1660526" cy="405405"/>
          </a:xfrm>
          <a:prstGeom prst="roundRect">
            <a:avLst/>
          </a:prstGeom>
          <a:solidFill>
            <a:srgbClr val="0070C0"/>
          </a:solidFill>
          <a:ln>
            <a:noFill/>
          </a:ln>
          <a:effectLst>
            <a:outerShdw blurRad="127000" dist="63500" dir="5400000" sx="90000" sy="90000" algn="t" rotWithShape="0">
              <a:schemeClr val="tx1">
                <a:lumMod val="75000"/>
                <a:lumOff val="2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80000" tIns="90000" rIns="180000" bIns="90000" rtlCol="0" anchor="ctr">
            <a:spAutoFit/>
          </a:bodyPr>
          <a:lstStyle/>
          <a:p>
            <a:pPr algn="ctr"/>
            <a:r>
              <a:rPr lang="ru-RU" sz="1200" dirty="0">
                <a:solidFill>
                  <a:schemeClr val="bg1"/>
                </a:solidFill>
              </a:rPr>
              <a:t>Вернуться назад</a:t>
            </a:r>
          </a:p>
        </p:txBody>
      </p:sp>
      <p:grpSp>
        <p:nvGrpSpPr>
          <p:cNvPr id="11" name="Группа 10"/>
          <p:cNvGrpSpPr/>
          <p:nvPr/>
        </p:nvGrpSpPr>
        <p:grpSpPr>
          <a:xfrm>
            <a:off x="1054179" y="1419535"/>
            <a:ext cx="3218973" cy="1386562"/>
            <a:chOff x="843439" y="2138967"/>
            <a:chExt cx="3218973" cy="1386562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6" name="Прямоугольник 15"/>
                <p:cNvSpPr/>
                <p:nvPr/>
              </p:nvSpPr>
              <p:spPr>
                <a:xfrm>
                  <a:off x="843439" y="2474920"/>
                  <a:ext cx="3218973" cy="1050609"/>
                </a:xfrm>
                <a:prstGeom prst="rect">
                  <a:avLst/>
                </a:prstGeom>
              </p:spPr>
              <p:txBody>
                <a:bodyPr wrap="square" lIns="0" tIns="0" rIns="0" bIns="0">
                  <a:spAutoFit/>
                </a:bodyPr>
                <a:lstStyle/>
                <a:p>
                  <a:pPr defTabSz="914377">
                    <a:lnSpc>
                      <a:spcPct val="125000"/>
                    </a:lnSpc>
                  </a:pPr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r>
                          <a:rPr lang="en-US" sz="26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en-US" sz="2600" b="1" i="1" smtClean="0">
                                <a:latin typeface="Cambria Math"/>
                                <a:ea typeface="Cambria Math" panose="02040503050406030204" pitchFamily="18" charset="0"/>
                              </a:rPr>
                            </m:ctrlPr>
                          </m:fPr>
                          <m:num>
                            <m:rad>
                              <m:radPr>
                                <m:degHide m:val="on"/>
                                <m:ctrlPr>
                                  <a:rPr lang="en-US" sz="2600" b="1" i="1">
                                    <a:latin typeface="Cambria Math"/>
                                    <a:ea typeface="Cambria Math" panose="02040503050406030204" pitchFamily="18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en-US" sz="2600" b="1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𝟑</m:t>
                                </m:r>
                              </m:e>
                            </m:rad>
                          </m:num>
                          <m:den>
                            <m:r>
                              <a:rPr lang="ru-RU" sz="2600" b="1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𝟐</m:t>
                            </m:r>
                          </m:den>
                        </m:f>
                      </m:oMath>
                    </m:oMathPara>
                  </a14:m>
                  <a:endParaRPr lang="ru-RU" sz="3600" b="1" dirty="0">
                    <a:solidFill>
                      <a:prstClr val="black"/>
                    </a:solidFill>
                    <a:latin typeface="Roboto Slab"/>
                  </a:endParaRPr>
                </a:p>
              </p:txBody>
            </p:sp>
          </mc:Choice>
          <mc:Fallback xmlns="">
            <p:sp>
              <p:nvSpPr>
                <p:cNvPr id="16" name="Прямоугольник 15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43439" y="2474920"/>
                  <a:ext cx="3218973" cy="1050609"/>
                </a:xfrm>
                <a:prstGeom prst="rect">
                  <a:avLst/>
                </a:prstGeom>
                <a:blipFill rotWithShape="0"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7" name="TextBox 16"/>
            <p:cNvSpPr txBox="1"/>
            <p:nvPr/>
          </p:nvSpPr>
          <p:spPr>
            <a:xfrm>
              <a:off x="843440" y="2138967"/>
              <a:ext cx="2305118" cy="276999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defTabSz="914377"/>
              <a:r>
                <a:rPr lang="ru-RU" sz="1800" dirty="0">
                  <a:solidFill>
                    <a:prstClr val="black"/>
                  </a:solidFill>
                  <a:latin typeface="Roboto Slab"/>
                </a:rPr>
                <a:t>Правильный ответ: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1054180" y="2948939"/>
                <a:ext cx="4193230" cy="63216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func>
                      <m:funcPr>
                        <m:ctrlPr>
                          <a:rPr lang="en-US" sz="1600" i="1" smtClean="0">
                            <a:latin typeface="Cambria Math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1600">
                            <a:latin typeface="Cambria Math" panose="02040503050406030204" pitchFamily="18" charset="0"/>
                          </a:rPr>
                          <m:t>sin</m:t>
                        </m:r>
                      </m:fName>
                      <m:e>
                        <m:r>
                          <a:rPr lang="en-US" sz="1600" i="1">
                            <a:latin typeface="Cambria Math" panose="02040503050406030204" pitchFamily="18" charset="0"/>
                          </a:rPr>
                          <m:t>(−</m:t>
                        </m:r>
                        <m:r>
                          <a:rPr lang="ru-RU" sz="1600" i="1"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n-US" sz="1600" i="1">
                            <a:latin typeface="Cambria Math" panose="02040503050406030204" pitchFamily="18" charset="0"/>
                          </a:rPr>
                          <m:t>20</m:t>
                        </m:r>
                        <m:r>
                          <a:rPr lang="ru-RU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°</m:t>
                        </m:r>
                        <m:r>
                          <a:rPr lang="en-US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)</m:t>
                        </m:r>
                      </m:e>
                    </m:func>
                    <m:r>
                      <a:rPr lang="ru-RU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  <m:func>
                      <m:funcPr>
                        <m:ctrlPr>
                          <a:rPr lang="en-US" sz="1600" i="1">
                            <a:latin typeface="Cambria Math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1600">
                            <a:latin typeface="Cambria Math" panose="02040503050406030204" pitchFamily="18" charset="0"/>
                          </a:rPr>
                          <m:t>sin</m:t>
                        </m:r>
                      </m:fName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120</m:t>
                        </m:r>
                        <m:r>
                          <a:rPr lang="ru-RU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°</m:t>
                        </m:r>
                      </m:e>
                    </m:func>
                    <m:r>
                      <a:rPr lang="en-US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=−</m:t>
                    </m:r>
                    <m:func>
                      <m:funcPr>
                        <m:ctrlPr>
                          <a:rPr lang="en-US" sz="1600" i="1">
                            <a:latin typeface="Cambria Math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1600">
                            <a:latin typeface="Cambria Math" panose="02040503050406030204" pitchFamily="18" charset="0"/>
                          </a:rPr>
                          <m:t>sin</m:t>
                        </m:r>
                      </m:fName>
                      <m:e>
                        <m:d>
                          <m:dPr>
                            <m:ctrlPr>
                              <a:rPr lang="en-US" sz="1600" i="1" smtClean="0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ru-RU" sz="1600" b="0" i="1" smtClean="0">
                                <a:latin typeface="Cambria Math" panose="02040503050406030204" pitchFamily="18" charset="0"/>
                              </a:rPr>
                              <m:t>90</m:t>
                            </m:r>
                            <m:r>
                              <a:rPr lang="ru-RU" sz="16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°+</m:t>
                            </m:r>
                            <m:r>
                              <a:rPr lang="en-US" sz="16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30</m:t>
                            </m:r>
                            <m:r>
                              <a:rPr lang="ru-RU" sz="16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°</m:t>
                            </m:r>
                          </m:e>
                        </m:d>
                      </m:e>
                    </m:func>
                    <m:r>
                      <a:rPr lang="ru-RU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=−</m:t>
                    </m:r>
                    <m:func>
                      <m:funcPr>
                        <m:ctrlPr>
                          <a:rPr lang="en-US" sz="1600" b="0" i="1" smtClean="0"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1600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cos</m:t>
                        </m:r>
                      </m:fName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30°</m:t>
                        </m:r>
                      </m:e>
                    </m:func>
                    <m:r>
                      <a:rPr lang="en-US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=−</m:t>
                    </m:r>
                    <m:f>
                      <m:fPr>
                        <m:ctrlPr>
                          <a:rPr lang="en-US" sz="1600" b="0" i="1" smtClean="0"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en-US" sz="1600" b="0" i="1" smtClean="0">
                                <a:latin typeface="Cambria Math"/>
                                <a:ea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16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3</m:t>
                            </m:r>
                          </m:e>
                        </m:rad>
                      </m:num>
                      <m:den>
                        <m:r>
                          <a:rPr lang="en-US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ru-RU" sz="1400" dirty="0">
                    <a:latin typeface="+mj-lt"/>
                  </a:rPr>
                  <a:t> </a:t>
                </a:r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54180" y="2948939"/>
                <a:ext cx="4193230" cy="632161"/>
              </a:xfrm>
              <a:prstGeom prst="rect">
                <a:avLst/>
              </a:prstGeom>
              <a:blipFill rotWithShape="0">
                <a:blip r:embed="rId5"/>
                <a:stretch>
                  <a:fillRect l="-1744" b="-776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839934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Прямоугольник с двумя скругленными соседними углами 14"/>
          <p:cNvSpPr/>
          <p:nvPr/>
        </p:nvSpPr>
        <p:spPr>
          <a:xfrm rot="10800000">
            <a:off x="2412000" y="4499"/>
            <a:ext cx="4320000" cy="730513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C00000"/>
          </a:solidFill>
          <a:ln>
            <a:noFill/>
          </a:ln>
          <a:effectLst>
            <a:outerShdw blurRad="127000" dist="127000" dir="5400000" sx="90000" sy="90000" algn="t" rotWithShape="0">
              <a:schemeClr val="tx1">
                <a:lumMod val="65000"/>
                <a:lumOff val="3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910328" y="107151"/>
            <a:ext cx="3323346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914377"/>
            <a:r>
              <a:rPr lang="ru-RU" sz="2200" dirty="0">
                <a:solidFill>
                  <a:srgbClr val="F7F6F4"/>
                </a:solidFill>
                <a:latin typeface="Roboto Slab"/>
              </a:rPr>
              <a:t>Вы ответили неверно</a:t>
            </a:r>
          </a:p>
        </p:txBody>
      </p:sp>
      <p:sp>
        <p:nvSpPr>
          <p:cNvPr id="23" name="Скругленный прямоугольник 22">
            <a:hlinkClick r:id="rId2" action="ppaction://hlinksldjump"/>
          </p:cNvPr>
          <p:cNvSpPr/>
          <p:nvPr/>
        </p:nvSpPr>
        <p:spPr>
          <a:xfrm>
            <a:off x="7124701" y="4350104"/>
            <a:ext cx="1660526" cy="405405"/>
          </a:xfrm>
          <a:prstGeom prst="roundRect">
            <a:avLst/>
          </a:prstGeom>
          <a:solidFill>
            <a:srgbClr val="0070C0"/>
          </a:solidFill>
          <a:ln>
            <a:noFill/>
          </a:ln>
          <a:effectLst>
            <a:outerShdw blurRad="127000" dist="63500" dir="5400000" sx="90000" sy="90000" algn="t" rotWithShape="0">
              <a:schemeClr val="tx1">
                <a:lumMod val="75000"/>
                <a:lumOff val="2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80000" tIns="90000" rIns="180000" bIns="90000" rtlCol="0" anchor="ctr">
            <a:spAutoFit/>
          </a:bodyPr>
          <a:lstStyle/>
          <a:p>
            <a:pPr algn="ctr"/>
            <a:r>
              <a:rPr lang="ru-RU" sz="1200" dirty="0">
                <a:solidFill>
                  <a:schemeClr val="bg1"/>
                </a:solidFill>
              </a:rPr>
              <a:t>Вернуться назад</a:t>
            </a:r>
          </a:p>
        </p:txBody>
      </p:sp>
      <p:grpSp>
        <p:nvGrpSpPr>
          <p:cNvPr id="11" name="Группа 10"/>
          <p:cNvGrpSpPr/>
          <p:nvPr/>
        </p:nvGrpSpPr>
        <p:grpSpPr>
          <a:xfrm>
            <a:off x="1054179" y="1419535"/>
            <a:ext cx="3218973" cy="1386562"/>
            <a:chOff x="843439" y="2138967"/>
            <a:chExt cx="3218973" cy="1386562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" name="Прямоугольник 13"/>
                <p:cNvSpPr/>
                <p:nvPr/>
              </p:nvSpPr>
              <p:spPr>
                <a:xfrm>
                  <a:off x="843439" y="2474920"/>
                  <a:ext cx="3218973" cy="1050609"/>
                </a:xfrm>
                <a:prstGeom prst="rect">
                  <a:avLst/>
                </a:prstGeom>
              </p:spPr>
              <p:txBody>
                <a:bodyPr wrap="square" lIns="0" tIns="0" rIns="0" bIns="0">
                  <a:spAutoFit/>
                </a:bodyPr>
                <a:lstStyle/>
                <a:p>
                  <a:pPr defTabSz="914377">
                    <a:lnSpc>
                      <a:spcPct val="125000"/>
                    </a:lnSpc>
                  </a:pPr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r>
                          <a:rPr lang="en-US" sz="26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en-US" sz="2600" b="1" i="1" smtClean="0">
                                <a:latin typeface="Cambria Math"/>
                                <a:ea typeface="Cambria Math" panose="02040503050406030204" pitchFamily="18" charset="0"/>
                              </a:rPr>
                            </m:ctrlPr>
                          </m:fPr>
                          <m:num>
                            <m:rad>
                              <m:radPr>
                                <m:degHide m:val="on"/>
                                <m:ctrlPr>
                                  <a:rPr lang="en-US" sz="2600" b="1" i="1">
                                    <a:latin typeface="Cambria Math"/>
                                    <a:ea typeface="Cambria Math" panose="02040503050406030204" pitchFamily="18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en-US" sz="2600" b="1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𝟑</m:t>
                                </m:r>
                              </m:e>
                            </m:rad>
                          </m:num>
                          <m:den>
                            <m:r>
                              <a:rPr lang="ru-RU" sz="2600" b="1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𝟐</m:t>
                            </m:r>
                          </m:den>
                        </m:f>
                      </m:oMath>
                    </m:oMathPara>
                  </a14:m>
                  <a:endParaRPr lang="ru-RU" sz="3600" b="1" dirty="0">
                    <a:solidFill>
                      <a:prstClr val="black"/>
                    </a:solidFill>
                    <a:latin typeface="Roboto Slab"/>
                  </a:endParaRPr>
                </a:p>
              </p:txBody>
            </p:sp>
          </mc:Choice>
          <mc:Fallback xmlns="">
            <p:sp>
              <p:nvSpPr>
                <p:cNvPr id="14" name="Прямоугольник 13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43439" y="2474920"/>
                  <a:ext cx="3218973" cy="1050609"/>
                </a:xfrm>
                <a:prstGeom prst="rect">
                  <a:avLst/>
                </a:prstGeom>
                <a:blipFill rotWithShape="0"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8" name="TextBox 17"/>
            <p:cNvSpPr txBox="1"/>
            <p:nvPr/>
          </p:nvSpPr>
          <p:spPr>
            <a:xfrm>
              <a:off x="843440" y="2138967"/>
              <a:ext cx="2305118" cy="276999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defTabSz="914377"/>
              <a:r>
                <a:rPr lang="ru-RU" sz="1800" dirty="0">
                  <a:solidFill>
                    <a:prstClr val="black"/>
                  </a:solidFill>
                  <a:latin typeface="Roboto Slab"/>
                </a:rPr>
                <a:t>Правильный ответ: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1054180" y="2948939"/>
                <a:ext cx="4193230" cy="63216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func>
                      <m:funcPr>
                        <m:ctrlPr>
                          <a:rPr lang="en-US" sz="1600" i="1" smtClean="0">
                            <a:latin typeface="Cambria Math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1600">
                            <a:latin typeface="Cambria Math" panose="02040503050406030204" pitchFamily="18" charset="0"/>
                          </a:rPr>
                          <m:t>sin</m:t>
                        </m:r>
                      </m:fName>
                      <m:e>
                        <m:r>
                          <a:rPr lang="en-US" sz="1600" i="1">
                            <a:latin typeface="Cambria Math" panose="02040503050406030204" pitchFamily="18" charset="0"/>
                          </a:rPr>
                          <m:t>(−</m:t>
                        </m:r>
                        <m:r>
                          <a:rPr lang="ru-RU" sz="1600" i="1"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n-US" sz="1600" i="1">
                            <a:latin typeface="Cambria Math" panose="02040503050406030204" pitchFamily="18" charset="0"/>
                          </a:rPr>
                          <m:t>20</m:t>
                        </m:r>
                        <m:r>
                          <a:rPr lang="ru-RU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°</m:t>
                        </m:r>
                        <m:r>
                          <a:rPr lang="en-US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)</m:t>
                        </m:r>
                      </m:e>
                    </m:func>
                    <m:r>
                      <a:rPr lang="ru-RU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  <m:func>
                      <m:funcPr>
                        <m:ctrlPr>
                          <a:rPr lang="en-US" sz="1600" i="1">
                            <a:latin typeface="Cambria Math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1600">
                            <a:latin typeface="Cambria Math" panose="02040503050406030204" pitchFamily="18" charset="0"/>
                          </a:rPr>
                          <m:t>sin</m:t>
                        </m:r>
                      </m:fName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120</m:t>
                        </m:r>
                        <m:r>
                          <a:rPr lang="ru-RU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°</m:t>
                        </m:r>
                      </m:e>
                    </m:func>
                    <m:r>
                      <a:rPr lang="en-US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=−</m:t>
                    </m:r>
                    <m:func>
                      <m:funcPr>
                        <m:ctrlPr>
                          <a:rPr lang="en-US" sz="1600" i="1">
                            <a:latin typeface="Cambria Math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1600">
                            <a:latin typeface="Cambria Math" panose="02040503050406030204" pitchFamily="18" charset="0"/>
                          </a:rPr>
                          <m:t>sin</m:t>
                        </m:r>
                      </m:fName>
                      <m:e>
                        <m:d>
                          <m:dPr>
                            <m:ctrlPr>
                              <a:rPr lang="en-US" sz="1600" i="1" smtClean="0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ru-RU" sz="1600" b="0" i="1" smtClean="0">
                                <a:latin typeface="Cambria Math" panose="02040503050406030204" pitchFamily="18" charset="0"/>
                              </a:rPr>
                              <m:t>90</m:t>
                            </m:r>
                            <m:r>
                              <a:rPr lang="ru-RU" sz="16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°+</m:t>
                            </m:r>
                            <m:r>
                              <a:rPr lang="en-US" sz="16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30</m:t>
                            </m:r>
                            <m:r>
                              <a:rPr lang="ru-RU" sz="16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°</m:t>
                            </m:r>
                          </m:e>
                        </m:d>
                      </m:e>
                    </m:func>
                    <m:r>
                      <a:rPr lang="ru-RU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=−</m:t>
                    </m:r>
                    <m:func>
                      <m:funcPr>
                        <m:ctrlPr>
                          <a:rPr lang="en-US" sz="1600" b="0" i="1" smtClean="0"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1600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cos</m:t>
                        </m:r>
                      </m:fName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30°</m:t>
                        </m:r>
                      </m:e>
                    </m:func>
                    <m:r>
                      <a:rPr lang="en-US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=−</m:t>
                    </m:r>
                    <m:f>
                      <m:fPr>
                        <m:ctrlPr>
                          <a:rPr lang="en-US" sz="1600" b="0" i="1" smtClean="0"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en-US" sz="1600" b="0" i="1" smtClean="0">
                                <a:latin typeface="Cambria Math"/>
                                <a:ea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16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3</m:t>
                            </m:r>
                          </m:e>
                        </m:rad>
                      </m:num>
                      <m:den>
                        <m:r>
                          <a:rPr lang="en-US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ru-RU" sz="1400" dirty="0">
                    <a:latin typeface="+mj-lt"/>
                  </a:rPr>
                  <a:t> </a:t>
                </a:r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54180" y="2948939"/>
                <a:ext cx="4193230" cy="632161"/>
              </a:xfrm>
              <a:prstGeom prst="rect">
                <a:avLst/>
              </a:prstGeom>
              <a:blipFill rotWithShape="0">
                <a:blip r:embed="rId5"/>
                <a:stretch>
                  <a:fillRect l="-1744" b="-776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300833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Прямоугольник с двумя скругленными соседними углами 14"/>
          <p:cNvSpPr/>
          <p:nvPr/>
        </p:nvSpPr>
        <p:spPr>
          <a:xfrm rot="10800000">
            <a:off x="2412000" y="4499"/>
            <a:ext cx="4320000" cy="730513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accent3">
              <a:lumMod val="40000"/>
              <a:lumOff val="60000"/>
              <a:alpha val="85000"/>
            </a:schemeClr>
          </a:solidFill>
          <a:ln>
            <a:noFill/>
          </a:ln>
          <a:effectLst>
            <a:outerShdw blurRad="127000" dist="127000" dir="5400000" sx="90000" sy="90000" algn="t" rotWithShape="0">
              <a:schemeClr val="tx1">
                <a:lumMod val="65000"/>
                <a:lumOff val="3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A5A5A5">
                  <a:lumMod val="75000"/>
                </a:srgbClr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063414" y="107151"/>
            <a:ext cx="3017173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914377"/>
            <a:r>
              <a:rPr lang="ru-RU" sz="2200" dirty="0">
                <a:solidFill>
                  <a:srgbClr val="A5A5A5">
                    <a:lumMod val="75000"/>
                  </a:srgbClr>
                </a:solidFill>
                <a:latin typeface="Roboto Slab"/>
              </a:rPr>
              <a:t>Ответьте на вопрос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Прямоугольник 2"/>
              <p:cNvSpPr/>
              <p:nvPr/>
            </p:nvSpPr>
            <p:spPr>
              <a:xfrm flipH="1">
                <a:off x="358775" y="1166813"/>
                <a:ext cx="5473700" cy="691921"/>
              </a:xfrm>
              <a:prstGeom prst="rect">
                <a:avLst/>
              </a:prstGeom>
              <a:ln>
                <a:noFill/>
              </a:ln>
            </p:spPr>
            <p:txBody>
              <a:bodyPr wrap="square" lIns="0" tIns="0" rIns="0" bIns="0" anchor="t" anchorCtr="0">
                <a:spAutoFit/>
              </a:bodyPr>
              <a:lstStyle/>
              <a:p>
                <a:pPr>
                  <a:lnSpc>
                    <a:spcPct val="114000"/>
                  </a:lnSpc>
                </a:pPr>
                <a:r>
                  <a:rPr lang="ru-RU" sz="1800" dirty="0">
                    <a:solidFill>
                      <a:prstClr val="black"/>
                    </a:solidFill>
                    <a:latin typeface="Roboto Slab"/>
                  </a:rPr>
                  <a:t>Упростите выражение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2000" i="1">
                            <a:latin typeface="Cambria Math"/>
                          </a:rPr>
                        </m:ctrlPr>
                      </m:fPr>
                      <m:num>
                        <m:func>
                          <m:funcPr>
                            <m:ctrlPr>
                              <a:rPr lang="en-US" sz="2000" i="1">
                                <a:latin typeface="Cambria Math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sz="2000">
                                <a:latin typeface="Cambria Math" panose="02040503050406030204" pitchFamily="18" charset="0"/>
                              </a:rPr>
                              <m:t>cos</m:t>
                            </m:r>
                          </m:fName>
                          <m:e>
                            <m:d>
                              <m:dPr>
                                <m:ctrlPr>
                                  <a:rPr lang="en-US" sz="2000" i="1" smtClean="0">
                                    <a:latin typeface="Cambria Math"/>
                                  </a:rPr>
                                </m:ctrlPr>
                              </m:dPr>
                              <m:e>
                                <m:f>
                                  <m:fPr>
                                    <m:ctrlPr>
                                      <a:rPr lang="en-US" sz="2000" i="1" smtClean="0">
                                        <a:latin typeface="Cambria Math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2000" b="0" i="1" smtClean="0"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  <m:r>
                                      <a:rPr lang="en-US" sz="20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𝜋</m:t>
                                    </m:r>
                                  </m:num>
                                  <m:den>
                                    <m:r>
                                      <a:rPr lang="en-US" sz="2000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den>
                                </m:f>
                                <m:r>
                                  <a:rPr lang="ru-RU" sz="2000" b="0" i="1" smtClean="0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r>
                                  <a:rPr lang="ru-RU" sz="2000" b="0" i="1" smtClean="0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a:rPr lang="en-US" sz="20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𝛼</m:t>
                                </m:r>
                              </m:e>
                            </m:d>
                          </m:e>
                        </m:func>
                        <m:func>
                          <m:funcPr>
                            <m:ctrlPr>
                              <a:rPr lang="en-US" sz="2000" i="1" smtClean="0">
                                <a:latin typeface="Cambria Math"/>
                                <a:ea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sz="2000" i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t</m:t>
                            </m:r>
                            <m:r>
                              <m:rPr>
                                <m:sty m:val="p"/>
                              </m:rPr>
                              <a:rPr lang="en-US" sz="2000" b="0" i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g</m:t>
                            </m:r>
                          </m:fName>
                          <m:e>
                            <m:d>
                              <m:dPr>
                                <m:ctrlPr>
                                  <a:rPr lang="en-US" sz="2000" i="1" smtClean="0">
                                    <a:latin typeface="Cambria Math"/>
                                    <a:ea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𝛼</m:t>
                                </m:r>
                              </m:e>
                            </m:d>
                          </m:e>
                        </m:func>
                      </m:num>
                      <m:den>
                        <m:func>
                          <m:funcPr>
                            <m:ctrlPr>
                              <a:rPr lang="en-US" sz="2000" i="1">
                                <a:latin typeface="Cambria Math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sz="2000" b="0" i="0" smtClean="0">
                                <a:latin typeface="Cambria Math" panose="02040503050406030204" pitchFamily="18" charset="0"/>
                              </a:rPr>
                              <m:t>cos</m:t>
                            </m:r>
                          </m:fName>
                          <m:e>
                            <m:d>
                              <m:dPr>
                                <m:ctrlPr>
                                  <a:rPr lang="en-US" sz="2000" i="1" smtClean="0">
                                    <a:latin typeface="Cambria Math"/>
                                  </a:rPr>
                                </m:ctrlPr>
                              </m:dPr>
                              <m:e>
                                <m:r>
                                  <a:rPr lang="en-US" sz="200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𝜋</m:t>
                                </m:r>
                                <m:r>
                                  <a:rPr lang="ru-RU" sz="20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+</m:t>
                                </m:r>
                                <m:r>
                                  <a:rPr lang="ru-RU" sz="20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𝛼</m:t>
                                </m:r>
                              </m:e>
                            </m:d>
                          </m:e>
                        </m:func>
                      </m:den>
                    </m:f>
                  </m:oMath>
                </a14:m>
                <a:r>
                  <a:rPr lang="ru-RU" sz="1800" dirty="0">
                    <a:solidFill>
                      <a:prstClr val="black"/>
                    </a:solidFill>
                    <a:latin typeface="Roboto Slab"/>
                  </a:rPr>
                  <a:t>.</a:t>
                </a:r>
              </a:p>
            </p:txBody>
          </p:sp>
        </mc:Choice>
        <mc:Fallback xmlns="">
          <p:sp>
            <p:nvSpPr>
              <p:cNvPr id="3" name="Прямоугольник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358775" y="1166813"/>
                <a:ext cx="5473700" cy="691921"/>
              </a:xfrm>
              <a:prstGeom prst="rect">
                <a:avLst/>
              </a:prstGeom>
              <a:blipFill rotWithShape="0">
                <a:blip r:embed="rId3"/>
                <a:stretch>
                  <a:fillRect l="-2673" b="-1754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Скругленный прямоугольник 12">
                <a:hlinkClick r:id="rId4" action="ppaction://hlinksldjump"/>
              </p:cNvPr>
              <p:cNvSpPr/>
              <p:nvPr/>
            </p:nvSpPr>
            <p:spPr>
              <a:xfrm>
                <a:off x="358774" y="3452873"/>
                <a:ext cx="2568575" cy="473509"/>
              </a:xfrm>
              <a:prstGeom prst="roundRect">
                <a:avLst/>
              </a:prstGeom>
              <a:noFill/>
              <a:ln w="19050">
                <a:solidFill>
                  <a:srgbClr val="00B0F0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lIns="180000" tIns="90000" rIns="180000" bIns="90000" rtlCol="0" anchor="ctr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m:rPr>
                          <m:sty m:val="p"/>
                        </m:rPr>
                        <a:rPr lang="en-US" sz="16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c</m:t>
                      </m:r>
                      <m:sSup>
                        <m:sSupPr>
                          <m:ctrlPr>
                            <a:rPr lang="en-US" sz="1600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en-US" sz="160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tg</m:t>
                          </m:r>
                        </m:e>
                        <m:sup>
                          <m:r>
                            <a:rPr lang="en-US" sz="16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16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𝛼</m:t>
                      </m:r>
                    </m:oMath>
                  </m:oMathPara>
                </a14:m>
                <a:endParaRPr lang="ru-RU" sz="1600" dirty="0">
                  <a:solidFill>
                    <a:schemeClr val="tx1"/>
                  </a:solidFill>
                  <a:latin typeface="Roboto Slab"/>
                </a:endParaRPr>
              </a:p>
            </p:txBody>
          </p:sp>
        </mc:Choice>
        <mc:Fallback xmlns="">
          <p:sp>
            <p:nvSpPr>
              <p:cNvPr id="13" name="Скругленный прямоугольник 12">
                <a:hlinkClick r:id="rId5" action="ppaction://hlinksldjump"/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8774" y="3452873"/>
                <a:ext cx="2568575" cy="473509"/>
              </a:xfrm>
              <a:prstGeom prst="roundRect">
                <a:avLst/>
              </a:prstGeom>
              <a:blipFill rotWithShape="0">
                <a:blip r:embed="rId6"/>
                <a:stretch>
                  <a:fillRect/>
                </a:stretch>
              </a:blipFill>
              <a:ln w="19050">
                <a:solidFill>
                  <a:srgbClr val="00B0F0"/>
                </a:solidFill>
              </a:ln>
              <a:effectLst/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Скругленный прямоугольник 7">
                <a:hlinkClick r:id="rId7" action="ppaction://hlinksldjump"/>
              </p:cNvPr>
              <p:cNvSpPr/>
              <p:nvPr/>
            </p:nvSpPr>
            <p:spPr>
              <a:xfrm>
                <a:off x="3286600" y="4258829"/>
                <a:ext cx="2568575" cy="473509"/>
              </a:xfrm>
              <a:prstGeom prst="roundRect">
                <a:avLst/>
              </a:prstGeom>
              <a:noFill/>
              <a:ln w="19050">
                <a:solidFill>
                  <a:srgbClr val="00B0F0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lIns="180000" tIns="90000" rIns="180000" bIns="90000" rtlCol="0" anchor="ctr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160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en-US" sz="1600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tg</m:t>
                          </m:r>
                        </m:e>
                        <m:sup>
                          <m:r>
                            <a:rPr lang="en-US" sz="16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16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𝛼</m:t>
                      </m:r>
                    </m:oMath>
                  </m:oMathPara>
                </a14:m>
                <a:endParaRPr lang="ru-RU" sz="1600" dirty="0">
                  <a:solidFill>
                    <a:schemeClr val="tx1"/>
                  </a:solidFill>
                  <a:latin typeface="Roboto Slab"/>
                </a:endParaRPr>
              </a:p>
            </p:txBody>
          </p:sp>
        </mc:Choice>
        <mc:Fallback xmlns="">
          <p:sp>
            <p:nvSpPr>
              <p:cNvPr id="8" name="Скругленный прямоугольник 7">
                <a:hlinkClick r:id="rId8" action="ppaction://hlinksldjump"/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86600" y="4258829"/>
                <a:ext cx="2568575" cy="473509"/>
              </a:xfrm>
              <a:prstGeom prst="roundRect">
                <a:avLst/>
              </a:prstGeom>
              <a:blipFill rotWithShape="0">
                <a:blip r:embed="rId9"/>
                <a:stretch>
                  <a:fillRect/>
                </a:stretch>
              </a:blipFill>
              <a:ln w="19050">
                <a:solidFill>
                  <a:srgbClr val="00B0F0"/>
                </a:solidFill>
              </a:ln>
              <a:effectLst/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Скругленный прямоугольник 10">
                <a:hlinkClick r:id="rId5" action="ppaction://hlinksldjump"/>
              </p:cNvPr>
              <p:cNvSpPr/>
              <p:nvPr/>
            </p:nvSpPr>
            <p:spPr>
              <a:xfrm>
                <a:off x="358774" y="4258829"/>
                <a:ext cx="2568575" cy="473509"/>
              </a:xfrm>
              <a:prstGeom prst="roundRect">
                <a:avLst/>
              </a:prstGeom>
              <a:noFill/>
              <a:ln w="19050">
                <a:solidFill>
                  <a:srgbClr val="00B0F0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lIns="180000" tIns="90000" rIns="180000" bIns="90000" rtlCol="0" anchor="ctr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ru-RU" sz="1600" dirty="0">
                  <a:solidFill>
                    <a:schemeClr val="tx1"/>
                  </a:solidFill>
                  <a:latin typeface="Roboto Slab"/>
                </a:endParaRPr>
              </a:p>
            </p:txBody>
          </p:sp>
        </mc:Choice>
        <mc:Fallback xmlns="">
          <p:sp>
            <p:nvSpPr>
              <p:cNvPr id="11" name="Скругленный прямоугольник 10">
                <a:hlinkClick r:id="rId5" action="ppaction://hlinksldjump"/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8774" y="4258829"/>
                <a:ext cx="2568575" cy="473509"/>
              </a:xfrm>
              <a:prstGeom prst="roundRect">
                <a:avLst/>
              </a:prstGeom>
              <a:blipFill rotWithShape="0">
                <a:blip r:embed="rId10"/>
                <a:stretch>
                  <a:fillRect/>
                </a:stretch>
              </a:blipFill>
              <a:ln w="19050">
                <a:solidFill>
                  <a:srgbClr val="00B0F0"/>
                </a:solidFill>
              </a:ln>
              <a:effectLst/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Скругленный прямоугольник 11">
                <a:hlinkClick r:id="rId5" action="ppaction://hlinksldjump"/>
              </p:cNvPr>
              <p:cNvSpPr/>
              <p:nvPr/>
            </p:nvSpPr>
            <p:spPr>
              <a:xfrm>
                <a:off x="3286125" y="3452873"/>
                <a:ext cx="2568575" cy="473509"/>
              </a:xfrm>
              <a:prstGeom prst="roundRect">
                <a:avLst/>
              </a:prstGeom>
              <a:noFill/>
              <a:ln w="19050">
                <a:solidFill>
                  <a:srgbClr val="00B0F0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lIns="180000" tIns="90000" rIns="180000" bIns="90000" rtlCol="0" anchor="ctr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16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ru-RU" sz="1600" dirty="0">
                  <a:solidFill>
                    <a:schemeClr val="tx1"/>
                  </a:solidFill>
                  <a:latin typeface="Roboto Slab"/>
                </a:endParaRPr>
              </a:p>
            </p:txBody>
          </p:sp>
        </mc:Choice>
        <mc:Fallback xmlns="">
          <p:sp>
            <p:nvSpPr>
              <p:cNvPr id="12" name="Скругленный прямоугольник 11">
                <a:hlinkClick r:id="rId5" action="ppaction://hlinksldjump"/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86125" y="3452873"/>
                <a:ext cx="2568575" cy="473509"/>
              </a:xfrm>
              <a:prstGeom prst="roundRect">
                <a:avLst/>
              </a:prstGeom>
              <a:blipFill rotWithShape="0">
                <a:blip r:embed="rId11"/>
                <a:stretch>
                  <a:fillRect/>
                </a:stretch>
              </a:blipFill>
              <a:ln w="19050">
                <a:solidFill>
                  <a:srgbClr val="00B0F0"/>
                </a:solidFill>
              </a:ln>
              <a:effectLst/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253940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Прямоугольник с двумя скругленными соседними углами 14"/>
          <p:cNvSpPr/>
          <p:nvPr/>
        </p:nvSpPr>
        <p:spPr>
          <a:xfrm rot="10800000">
            <a:off x="2412000" y="-5892"/>
            <a:ext cx="4320000" cy="730513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00B050"/>
          </a:solidFill>
          <a:ln>
            <a:noFill/>
          </a:ln>
          <a:effectLst>
            <a:outerShdw blurRad="127000" dist="127000" dir="5400000" sx="90000" sy="90000" algn="t" rotWithShape="0">
              <a:schemeClr val="tx1">
                <a:lumMod val="65000"/>
                <a:lumOff val="3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3063414" y="107151"/>
            <a:ext cx="3017173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914377"/>
            <a:r>
              <a:rPr lang="ru-RU" sz="2200" dirty="0">
                <a:solidFill>
                  <a:srgbClr val="F7F6F4"/>
                </a:solidFill>
                <a:latin typeface="+mj-lt"/>
              </a:rPr>
              <a:t>Вы ответили верно</a:t>
            </a:r>
          </a:p>
        </p:txBody>
      </p:sp>
      <p:sp>
        <p:nvSpPr>
          <p:cNvPr id="11" name="Скругленный прямоугольник 10">
            <a:hlinkClick r:id="rId2" action="ppaction://hlinksldjump"/>
          </p:cNvPr>
          <p:cNvSpPr/>
          <p:nvPr/>
        </p:nvSpPr>
        <p:spPr>
          <a:xfrm>
            <a:off x="7124701" y="4350104"/>
            <a:ext cx="1660526" cy="405405"/>
          </a:xfrm>
          <a:prstGeom prst="roundRect">
            <a:avLst/>
          </a:prstGeom>
          <a:solidFill>
            <a:srgbClr val="0070C0"/>
          </a:solidFill>
          <a:ln>
            <a:noFill/>
          </a:ln>
          <a:effectLst>
            <a:outerShdw blurRad="127000" dist="63500" dir="5400000" sx="90000" sy="90000" algn="t" rotWithShape="0">
              <a:schemeClr val="tx1">
                <a:lumMod val="75000"/>
                <a:lumOff val="2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80000" tIns="90000" rIns="180000" bIns="90000" rtlCol="0" anchor="ctr">
            <a:spAutoFit/>
          </a:bodyPr>
          <a:lstStyle/>
          <a:p>
            <a:pPr algn="ctr"/>
            <a:r>
              <a:rPr lang="ru-RU" sz="1200" dirty="0">
                <a:solidFill>
                  <a:schemeClr val="bg1"/>
                </a:solidFill>
              </a:rPr>
              <a:t>Вернуться назад</a:t>
            </a:r>
          </a:p>
        </p:txBody>
      </p:sp>
      <p:grpSp>
        <p:nvGrpSpPr>
          <p:cNvPr id="16" name="Группа 15"/>
          <p:cNvGrpSpPr/>
          <p:nvPr/>
        </p:nvGrpSpPr>
        <p:grpSpPr>
          <a:xfrm>
            <a:off x="1054179" y="1545655"/>
            <a:ext cx="3218973" cy="847375"/>
            <a:chOff x="843439" y="2138967"/>
            <a:chExt cx="3218973" cy="847375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7" name="Прямоугольник 16"/>
                <p:cNvSpPr/>
                <p:nvPr/>
              </p:nvSpPr>
              <p:spPr>
                <a:xfrm>
                  <a:off x="843439" y="2474920"/>
                  <a:ext cx="3218973" cy="511422"/>
                </a:xfrm>
                <a:prstGeom prst="rect">
                  <a:avLst/>
                </a:prstGeom>
              </p:spPr>
              <p:txBody>
                <a:bodyPr wrap="square" lIns="0" tIns="0" rIns="0" bIns="0">
                  <a:spAutoFit/>
                </a:bodyPr>
                <a:lstStyle/>
                <a:p>
                  <a:pPr defTabSz="914377">
                    <a:lnSpc>
                      <a:spcPct val="125000"/>
                    </a:lnSpc>
                  </a:pPr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sz="2600" b="1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2600" b="1" i="0">
                                <a:latin typeface="Cambria Math" panose="02040503050406030204" pitchFamily="18" charset="0"/>
                              </a:rPr>
                              <m:t>𝐭𝐠</m:t>
                            </m:r>
                          </m:e>
                          <m:sup>
                            <m:r>
                              <a:rPr lang="en-US" sz="2600" b="1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  <m:r>
                          <a:rPr lang="en-US" sz="26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𝜶</m:t>
                        </m:r>
                      </m:oMath>
                    </m:oMathPara>
                  </a14:m>
                  <a:endParaRPr lang="ru-RU" sz="2600" b="1" dirty="0">
                    <a:solidFill>
                      <a:prstClr val="black"/>
                    </a:solidFill>
                    <a:latin typeface="Roboto Slab"/>
                  </a:endParaRPr>
                </a:p>
              </p:txBody>
            </p:sp>
          </mc:Choice>
          <mc:Fallback xmlns="">
            <p:sp>
              <p:nvSpPr>
                <p:cNvPr id="17" name="Прямоугольник 16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43439" y="2474920"/>
                  <a:ext cx="3218973" cy="511422"/>
                </a:xfrm>
                <a:prstGeom prst="rect">
                  <a:avLst/>
                </a:prstGeom>
                <a:blipFill rotWithShape="0"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8" name="TextBox 17"/>
            <p:cNvSpPr txBox="1"/>
            <p:nvPr/>
          </p:nvSpPr>
          <p:spPr>
            <a:xfrm>
              <a:off x="843440" y="2138967"/>
              <a:ext cx="2305118" cy="276999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defTabSz="914377"/>
              <a:r>
                <a:rPr lang="ru-RU" sz="1800" dirty="0">
                  <a:solidFill>
                    <a:prstClr val="black"/>
                  </a:solidFill>
                  <a:latin typeface="Roboto Slab"/>
                </a:rPr>
                <a:t>Правильный ответ: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1054179" y="2633296"/>
                <a:ext cx="3881503" cy="48558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ru-RU" sz="1600" i="1" smtClean="0">
                            <a:latin typeface="Cambria Math"/>
                          </a:rPr>
                        </m:ctrlPr>
                      </m:fPr>
                      <m:num>
                        <m:func>
                          <m:funcPr>
                            <m:ctrlPr>
                              <a:rPr lang="en-US" sz="1600" i="1">
                                <a:latin typeface="Cambria Math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sz="1600">
                                <a:latin typeface="Cambria Math" panose="02040503050406030204" pitchFamily="18" charset="0"/>
                              </a:rPr>
                              <m:t>cos</m:t>
                            </m:r>
                          </m:fName>
                          <m:e>
                            <m:d>
                              <m:dPr>
                                <m:ctrlPr>
                                  <a:rPr lang="en-US" sz="1600" i="1">
                                    <a:latin typeface="Cambria Math"/>
                                  </a:rPr>
                                </m:ctrlPr>
                              </m:dPr>
                              <m:e>
                                <m:f>
                                  <m:fPr>
                                    <m:ctrlPr>
                                      <a:rPr lang="en-US" sz="1600" i="1">
                                        <a:latin typeface="Cambria Math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1600" i="1"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  <m:r>
                                      <a:rPr lang="en-US" sz="16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𝜋</m:t>
                                    </m:r>
                                  </m:num>
                                  <m:den>
                                    <m:r>
                                      <a:rPr lang="en-US" sz="1600" i="1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den>
                                </m:f>
                                <m:r>
                                  <a:rPr lang="ru-RU" sz="1600" b="0" i="1" smtClean="0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a:rPr lang="en-US" sz="1600" i="1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r>
                                  <a:rPr lang="ru-RU" sz="1600" b="0" i="1" smtClean="0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a:rPr lang="en-US" sz="16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𝛼</m:t>
                                </m:r>
                              </m:e>
                            </m:d>
                          </m:e>
                        </m:func>
                        <m:func>
                          <m:funcPr>
                            <m:ctrlPr>
                              <a:rPr lang="en-US" sz="1600" i="1">
                                <a:latin typeface="Cambria Math"/>
                                <a:ea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sz="160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tg</m:t>
                            </m:r>
                          </m:fName>
                          <m:e>
                            <m:d>
                              <m:dPr>
                                <m:ctrlPr>
                                  <a:rPr lang="en-US" sz="1600" i="1">
                                    <a:latin typeface="Cambria Math"/>
                                    <a:ea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16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sz="16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𝛼</m:t>
                                </m:r>
                              </m:e>
                            </m:d>
                          </m:e>
                        </m:func>
                      </m:num>
                      <m:den>
                        <m:func>
                          <m:funcPr>
                            <m:ctrlPr>
                              <a:rPr lang="en-US" sz="1600" i="1">
                                <a:latin typeface="Cambria Math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sz="1600">
                                <a:latin typeface="Cambria Math" panose="02040503050406030204" pitchFamily="18" charset="0"/>
                              </a:rPr>
                              <m:t>cos</m:t>
                            </m:r>
                          </m:fName>
                          <m:e>
                            <m:d>
                              <m:dPr>
                                <m:ctrlPr>
                                  <a:rPr lang="en-US" sz="1600" i="1">
                                    <a:latin typeface="Cambria Math"/>
                                  </a:rPr>
                                </m:ctrlPr>
                              </m:dPr>
                              <m:e>
                                <m:r>
                                  <a:rPr lang="en-US" sz="16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𝜋</m:t>
                                </m:r>
                                <m:r>
                                  <a:rPr lang="ru-RU" sz="16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a:rPr lang="en-US" sz="16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+</m:t>
                                </m:r>
                                <m:r>
                                  <a:rPr lang="ru-RU" sz="16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a:rPr lang="en-US" sz="16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𝛼</m:t>
                                </m:r>
                              </m:e>
                            </m:d>
                          </m:e>
                        </m:func>
                      </m:den>
                    </m:f>
                    <m:r>
                      <a:rPr lang="en-US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1600" b="0" i="1" smtClean="0"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  <m:func>
                          <m:funcPr>
                            <m:ctrlPr>
                              <a:rPr lang="en-US" sz="1600" b="0" i="1" smtClean="0">
                                <a:latin typeface="Cambria Math"/>
                                <a:ea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sz="1600" b="0" i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sin</m:t>
                            </m:r>
                          </m:fName>
                          <m:e>
                            <m:r>
                              <a:rPr lang="en-US" sz="16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𝛼</m:t>
                            </m:r>
                          </m:e>
                        </m:func>
                        <m:func>
                          <m:funcPr>
                            <m:ctrlPr>
                              <a:rPr lang="en-US" sz="1600" b="0" i="1" smtClean="0">
                                <a:latin typeface="Cambria Math"/>
                                <a:ea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sz="1600" b="0" i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tg</m:t>
                            </m:r>
                          </m:fName>
                          <m:e>
                            <m:r>
                              <a:rPr lang="en-US" sz="16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𝛼</m:t>
                            </m:r>
                          </m:e>
                        </m:func>
                      </m:num>
                      <m:den>
                        <m:r>
                          <a:rPr lang="en-US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  <m:func>
                          <m:funcPr>
                            <m:ctrlPr>
                              <a:rPr lang="en-US" sz="1600" b="0" i="1" smtClean="0">
                                <a:latin typeface="Cambria Math"/>
                                <a:ea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sz="1600" b="0" i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cos</m:t>
                            </m:r>
                          </m:fName>
                          <m:e>
                            <m:r>
                              <a:rPr lang="en-US" sz="16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𝛼</m:t>
                            </m:r>
                          </m:e>
                        </m:func>
                      </m:den>
                    </m:f>
                    <m:r>
                      <a:rPr lang="en-US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1600" b="0" i="1" smtClean="0"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1600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tg</m:t>
                        </m:r>
                      </m:e>
                      <m:sup>
                        <m:r>
                          <a:rPr lang="en-US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𝛼</m:t>
                    </m:r>
                  </m:oMath>
                </a14:m>
                <a:r>
                  <a:rPr lang="ru-RU" sz="1400" dirty="0">
                    <a:latin typeface="+mj-lt"/>
                  </a:rPr>
                  <a:t> </a:t>
                </a:r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54179" y="2633296"/>
                <a:ext cx="3881503" cy="485582"/>
              </a:xfrm>
              <a:prstGeom prst="rect">
                <a:avLst/>
              </a:prstGeom>
              <a:blipFill rotWithShape="0">
                <a:blip r:embed="rId5"/>
                <a:stretch>
                  <a:fillRect l="-15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425610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Прямоугольник с двумя скругленными соседними углами 14"/>
          <p:cNvSpPr/>
          <p:nvPr/>
        </p:nvSpPr>
        <p:spPr>
          <a:xfrm rot="10800000">
            <a:off x="2412000" y="-5892"/>
            <a:ext cx="4320000" cy="730513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C00000"/>
          </a:solidFill>
          <a:ln>
            <a:noFill/>
          </a:ln>
          <a:effectLst>
            <a:outerShdw blurRad="127000" dist="127000" dir="5400000" sx="90000" sy="90000" algn="t" rotWithShape="0">
              <a:schemeClr val="tx1">
                <a:lumMod val="65000"/>
                <a:lumOff val="3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2910328" y="107151"/>
            <a:ext cx="3323346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914377"/>
            <a:r>
              <a:rPr lang="ru-RU" sz="2200" dirty="0">
                <a:solidFill>
                  <a:srgbClr val="F7F6F4"/>
                </a:solidFill>
                <a:latin typeface="+mj-lt"/>
              </a:rPr>
              <a:t>Вы ответили неверно</a:t>
            </a:r>
          </a:p>
        </p:txBody>
      </p:sp>
      <p:sp>
        <p:nvSpPr>
          <p:cNvPr id="21" name="Скругленный прямоугольник 20">
            <a:hlinkClick r:id="rId2" action="ppaction://hlinksldjump"/>
          </p:cNvPr>
          <p:cNvSpPr/>
          <p:nvPr/>
        </p:nvSpPr>
        <p:spPr>
          <a:xfrm>
            <a:off x="7124701" y="4350104"/>
            <a:ext cx="1660526" cy="405405"/>
          </a:xfrm>
          <a:prstGeom prst="roundRect">
            <a:avLst/>
          </a:prstGeom>
          <a:solidFill>
            <a:srgbClr val="0070C0"/>
          </a:solidFill>
          <a:ln>
            <a:noFill/>
          </a:ln>
          <a:effectLst>
            <a:outerShdw blurRad="127000" dist="63500" dir="5400000" sx="90000" sy="90000" algn="t" rotWithShape="0">
              <a:schemeClr val="tx1">
                <a:lumMod val="75000"/>
                <a:lumOff val="2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80000" tIns="90000" rIns="180000" bIns="90000" rtlCol="0" anchor="ctr">
            <a:spAutoFit/>
          </a:bodyPr>
          <a:lstStyle/>
          <a:p>
            <a:pPr algn="ctr"/>
            <a:r>
              <a:rPr lang="ru-RU" sz="1200" dirty="0">
                <a:solidFill>
                  <a:schemeClr val="bg1"/>
                </a:solidFill>
              </a:rPr>
              <a:t>Вернуться назад</a:t>
            </a:r>
          </a:p>
        </p:txBody>
      </p:sp>
      <p:grpSp>
        <p:nvGrpSpPr>
          <p:cNvPr id="6" name="Группа 5"/>
          <p:cNvGrpSpPr/>
          <p:nvPr/>
        </p:nvGrpSpPr>
        <p:grpSpPr>
          <a:xfrm>
            <a:off x="1054179" y="1545655"/>
            <a:ext cx="3218973" cy="847375"/>
            <a:chOff x="843439" y="2138967"/>
            <a:chExt cx="3218973" cy="847375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" name="Прямоугольник 6"/>
                <p:cNvSpPr/>
                <p:nvPr/>
              </p:nvSpPr>
              <p:spPr>
                <a:xfrm>
                  <a:off x="843439" y="2474920"/>
                  <a:ext cx="3218973" cy="511422"/>
                </a:xfrm>
                <a:prstGeom prst="rect">
                  <a:avLst/>
                </a:prstGeom>
              </p:spPr>
              <p:txBody>
                <a:bodyPr wrap="square" lIns="0" tIns="0" rIns="0" bIns="0">
                  <a:spAutoFit/>
                </a:bodyPr>
                <a:lstStyle/>
                <a:p>
                  <a:pPr defTabSz="914377">
                    <a:lnSpc>
                      <a:spcPct val="125000"/>
                    </a:lnSpc>
                  </a:pPr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sz="2600" b="1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2600" b="1" i="0">
                                <a:latin typeface="Cambria Math" panose="02040503050406030204" pitchFamily="18" charset="0"/>
                              </a:rPr>
                              <m:t>𝐭𝐠</m:t>
                            </m:r>
                          </m:e>
                          <m:sup>
                            <m:r>
                              <a:rPr lang="en-US" sz="2600" b="1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  <m:r>
                          <a:rPr lang="en-US" sz="26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𝜶</m:t>
                        </m:r>
                      </m:oMath>
                    </m:oMathPara>
                  </a14:m>
                  <a:endParaRPr lang="ru-RU" sz="2600" b="1" dirty="0">
                    <a:solidFill>
                      <a:prstClr val="black"/>
                    </a:solidFill>
                    <a:latin typeface="Roboto Slab"/>
                  </a:endParaRPr>
                </a:p>
              </p:txBody>
            </p:sp>
          </mc:Choice>
          <mc:Fallback xmlns="">
            <p:sp>
              <p:nvSpPr>
                <p:cNvPr id="17" name="Прямоугольник 16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43439" y="2474920"/>
                  <a:ext cx="3218973" cy="511422"/>
                </a:xfrm>
                <a:prstGeom prst="rect">
                  <a:avLst/>
                </a:prstGeom>
                <a:blipFill rotWithShape="0"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8" name="TextBox 7"/>
            <p:cNvSpPr txBox="1"/>
            <p:nvPr/>
          </p:nvSpPr>
          <p:spPr>
            <a:xfrm>
              <a:off x="843440" y="2138967"/>
              <a:ext cx="2305118" cy="276999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defTabSz="914377"/>
              <a:r>
                <a:rPr lang="ru-RU" sz="1800" dirty="0">
                  <a:solidFill>
                    <a:prstClr val="black"/>
                  </a:solidFill>
                  <a:latin typeface="Roboto Slab"/>
                </a:rPr>
                <a:t>Правильный ответ: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1054179" y="2633296"/>
                <a:ext cx="3881503" cy="48558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ru-RU" sz="1600" i="1" smtClean="0">
                            <a:latin typeface="Cambria Math"/>
                          </a:rPr>
                        </m:ctrlPr>
                      </m:fPr>
                      <m:num>
                        <m:func>
                          <m:funcPr>
                            <m:ctrlPr>
                              <a:rPr lang="en-US" sz="1600" i="1">
                                <a:latin typeface="Cambria Math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sz="1600">
                                <a:latin typeface="Cambria Math" panose="02040503050406030204" pitchFamily="18" charset="0"/>
                              </a:rPr>
                              <m:t>cos</m:t>
                            </m:r>
                          </m:fName>
                          <m:e>
                            <m:d>
                              <m:dPr>
                                <m:ctrlPr>
                                  <a:rPr lang="en-US" sz="1600" i="1">
                                    <a:latin typeface="Cambria Math"/>
                                  </a:rPr>
                                </m:ctrlPr>
                              </m:dPr>
                              <m:e>
                                <m:f>
                                  <m:fPr>
                                    <m:ctrlPr>
                                      <a:rPr lang="en-US" sz="1600" i="1">
                                        <a:latin typeface="Cambria Math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1600" i="1"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  <m:r>
                                      <a:rPr lang="en-US" sz="16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𝜋</m:t>
                                    </m:r>
                                  </m:num>
                                  <m:den>
                                    <m:r>
                                      <a:rPr lang="en-US" sz="1600" i="1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den>
                                </m:f>
                                <m:r>
                                  <a:rPr lang="ru-RU" sz="1600" b="0" i="1" smtClean="0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a:rPr lang="en-US" sz="1600" i="1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r>
                                  <a:rPr lang="ru-RU" sz="1600" b="0" i="1" smtClean="0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a:rPr lang="en-US" sz="16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𝛼</m:t>
                                </m:r>
                              </m:e>
                            </m:d>
                          </m:e>
                        </m:func>
                        <m:func>
                          <m:funcPr>
                            <m:ctrlPr>
                              <a:rPr lang="en-US" sz="1600" i="1">
                                <a:latin typeface="Cambria Math"/>
                                <a:ea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sz="160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tg</m:t>
                            </m:r>
                          </m:fName>
                          <m:e>
                            <m:d>
                              <m:dPr>
                                <m:ctrlPr>
                                  <a:rPr lang="en-US" sz="1600" i="1">
                                    <a:latin typeface="Cambria Math"/>
                                    <a:ea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16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sz="16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𝛼</m:t>
                                </m:r>
                              </m:e>
                            </m:d>
                          </m:e>
                        </m:func>
                      </m:num>
                      <m:den>
                        <m:func>
                          <m:funcPr>
                            <m:ctrlPr>
                              <a:rPr lang="en-US" sz="1600" i="1">
                                <a:latin typeface="Cambria Math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sz="1600">
                                <a:latin typeface="Cambria Math" panose="02040503050406030204" pitchFamily="18" charset="0"/>
                              </a:rPr>
                              <m:t>cos</m:t>
                            </m:r>
                          </m:fName>
                          <m:e>
                            <m:d>
                              <m:dPr>
                                <m:ctrlPr>
                                  <a:rPr lang="en-US" sz="1600" i="1">
                                    <a:latin typeface="Cambria Math"/>
                                  </a:rPr>
                                </m:ctrlPr>
                              </m:dPr>
                              <m:e>
                                <m:r>
                                  <a:rPr lang="en-US" sz="16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𝜋</m:t>
                                </m:r>
                                <m:r>
                                  <a:rPr lang="ru-RU" sz="16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a:rPr lang="en-US" sz="16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+</m:t>
                                </m:r>
                                <m:r>
                                  <a:rPr lang="ru-RU" sz="16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a:rPr lang="en-US" sz="16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𝛼</m:t>
                                </m:r>
                              </m:e>
                            </m:d>
                          </m:e>
                        </m:func>
                      </m:den>
                    </m:f>
                    <m:r>
                      <a:rPr lang="en-US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1600" b="0" i="1" smtClean="0"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  <m:func>
                          <m:funcPr>
                            <m:ctrlPr>
                              <a:rPr lang="en-US" sz="1600" b="0" i="1" smtClean="0">
                                <a:latin typeface="Cambria Math"/>
                                <a:ea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sz="1600" b="0" i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sin</m:t>
                            </m:r>
                          </m:fName>
                          <m:e>
                            <m:r>
                              <a:rPr lang="en-US" sz="16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𝛼</m:t>
                            </m:r>
                          </m:e>
                        </m:func>
                        <m:func>
                          <m:funcPr>
                            <m:ctrlPr>
                              <a:rPr lang="en-US" sz="1600" b="0" i="1" smtClean="0">
                                <a:latin typeface="Cambria Math"/>
                                <a:ea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sz="1600" b="0" i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tg</m:t>
                            </m:r>
                          </m:fName>
                          <m:e>
                            <m:r>
                              <a:rPr lang="en-US" sz="16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𝛼</m:t>
                            </m:r>
                          </m:e>
                        </m:func>
                      </m:num>
                      <m:den>
                        <m:r>
                          <a:rPr lang="en-US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  <m:func>
                          <m:funcPr>
                            <m:ctrlPr>
                              <a:rPr lang="en-US" sz="1600" b="0" i="1" smtClean="0">
                                <a:latin typeface="Cambria Math"/>
                                <a:ea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sz="1600" b="0" i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cos</m:t>
                            </m:r>
                          </m:fName>
                          <m:e>
                            <m:r>
                              <a:rPr lang="en-US" sz="16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𝛼</m:t>
                            </m:r>
                          </m:e>
                        </m:func>
                      </m:den>
                    </m:f>
                    <m:r>
                      <a:rPr lang="en-US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1600" b="0" i="1" smtClean="0"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1600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tg</m:t>
                        </m:r>
                      </m:e>
                      <m:sup>
                        <m:r>
                          <a:rPr lang="en-US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𝛼</m:t>
                    </m:r>
                  </m:oMath>
                </a14:m>
                <a:r>
                  <a:rPr lang="ru-RU" sz="1400" dirty="0">
                    <a:latin typeface="+mj-lt"/>
                  </a:rPr>
                  <a:t> </a:t>
                </a:r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54179" y="2633296"/>
                <a:ext cx="3881503" cy="485582"/>
              </a:xfrm>
              <a:prstGeom prst="rect">
                <a:avLst/>
              </a:prstGeom>
              <a:blipFill rotWithShape="0">
                <a:blip r:embed="rId5"/>
                <a:stretch>
                  <a:fillRect l="-15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279270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Прямоугольник с двумя скругленными соседними углами 14"/>
          <p:cNvSpPr/>
          <p:nvPr/>
        </p:nvSpPr>
        <p:spPr>
          <a:xfrm rot="10800000">
            <a:off x="2412000" y="4499"/>
            <a:ext cx="4320000" cy="730513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accent3">
              <a:lumMod val="40000"/>
              <a:lumOff val="60000"/>
              <a:alpha val="85000"/>
            </a:schemeClr>
          </a:solidFill>
          <a:ln>
            <a:noFill/>
          </a:ln>
          <a:effectLst>
            <a:outerShdw blurRad="127000" dist="127000" dir="5400000" sx="90000" sy="90000" algn="t" rotWithShape="0">
              <a:schemeClr val="tx1">
                <a:lumMod val="65000"/>
                <a:lumOff val="3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A5A5A5">
                  <a:lumMod val="75000"/>
                </a:srgbClr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063414" y="107151"/>
            <a:ext cx="3017173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914377"/>
            <a:r>
              <a:rPr lang="ru-RU" sz="2200" dirty="0">
                <a:solidFill>
                  <a:srgbClr val="A5A5A5">
                    <a:lumMod val="75000"/>
                  </a:srgbClr>
                </a:solidFill>
                <a:latin typeface="Roboto Slab"/>
              </a:rPr>
              <a:t>Ответьте на вопрос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Прямоугольник 2"/>
              <p:cNvSpPr/>
              <p:nvPr/>
            </p:nvSpPr>
            <p:spPr>
              <a:xfrm flipH="1">
                <a:off x="358775" y="1166813"/>
                <a:ext cx="5473700" cy="342723"/>
              </a:xfrm>
              <a:prstGeom prst="rect">
                <a:avLst/>
              </a:prstGeom>
              <a:ln>
                <a:noFill/>
              </a:ln>
            </p:spPr>
            <p:txBody>
              <a:bodyPr wrap="square" lIns="0" tIns="0" rIns="0" bIns="0" anchor="t" anchorCtr="0">
                <a:spAutoFit/>
              </a:bodyPr>
              <a:lstStyle/>
              <a:p>
                <a:pPr>
                  <a:lnSpc>
                    <a:spcPct val="114000"/>
                  </a:lnSpc>
                </a:pPr>
                <a:r>
                  <a:rPr lang="ru-RU" sz="1800" dirty="0">
                    <a:solidFill>
                      <a:prstClr val="black"/>
                    </a:solidFill>
                    <a:latin typeface="Roboto Slab"/>
                  </a:rPr>
                  <a:t>Чему равен</a:t>
                </a:r>
                <a:r>
                  <a:rPr lang="ru-RU" sz="1600" dirty="0">
                    <a:solidFill>
                      <a:prstClr val="black"/>
                    </a:solidFill>
                    <a:latin typeface="Roboto Slab"/>
                  </a:rPr>
                  <a:t>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2000" i="1">
                            <a:latin typeface="Cambria Math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000" b="0" i="0" smtClean="0">
                            <a:latin typeface="Cambria Math" panose="02040503050406030204" pitchFamily="18" charset="0"/>
                          </a:rPr>
                          <m:t>cos</m:t>
                        </m:r>
                      </m:fName>
                      <m:e>
                        <m:r>
                          <a:rPr lang="ru-RU" sz="2000" i="1"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0</m:t>
                        </m:r>
                        <m:r>
                          <a:rPr lang="ru-RU" sz="2000" i="1">
                            <a:latin typeface="Cambria Math" panose="02040503050406030204" pitchFamily="18" charset="0"/>
                          </a:rPr>
                          <m:t>5</m:t>
                        </m:r>
                        <m:r>
                          <a:rPr lang="ru-RU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°</m:t>
                        </m:r>
                      </m:e>
                    </m:func>
                  </m:oMath>
                </a14:m>
                <a:r>
                  <a:rPr lang="ru-RU" sz="1600" dirty="0">
                    <a:solidFill>
                      <a:prstClr val="black"/>
                    </a:solidFill>
                    <a:latin typeface="Roboto Slab"/>
                  </a:rPr>
                  <a:t>?</a:t>
                </a:r>
              </a:p>
            </p:txBody>
          </p:sp>
        </mc:Choice>
        <mc:Fallback xmlns="">
          <p:sp>
            <p:nvSpPr>
              <p:cNvPr id="3" name="Прямоугольник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358775" y="1166813"/>
                <a:ext cx="5473700" cy="342723"/>
              </a:xfrm>
              <a:prstGeom prst="rect">
                <a:avLst/>
              </a:prstGeom>
              <a:blipFill rotWithShape="0">
                <a:blip r:embed="rId3"/>
                <a:stretch>
                  <a:fillRect l="-2673" t="-12281" b="-31579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Скругленный прямоугольник 12">
                <a:hlinkClick r:id="rId4" action="ppaction://hlinksldjump"/>
              </p:cNvPr>
              <p:cNvSpPr/>
              <p:nvPr/>
            </p:nvSpPr>
            <p:spPr>
              <a:xfrm>
                <a:off x="359724" y="2774069"/>
                <a:ext cx="2567625" cy="784800"/>
              </a:xfrm>
              <a:prstGeom prst="roundRect">
                <a:avLst/>
              </a:prstGeom>
              <a:noFill/>
              <a:ln w="19050">
                <a:solidFill>
                  <a:srgbClr val="00B0F0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lIns="180000" tIns="90000" rIns="180000" bIns="90000" rtlCol="0" anchor="ctr">
                <a:no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ru-RU" sz="1600" dirty="0">
                  <a:solidFill>
                    <a:prstClr val="black"/>
                  </a:solidFill>
                  <a:latin typeface="Roboto Slab"/>
                </a:endParaRPr>
              </a:p>
            </p:txBody>
          </p:sp>
        </mc:Choice>
        <mc:Fallback xmlns="">
          <p:sp>
            <p:nvSpPr>
              <p:cNvPr id="13" name="Скругленный прямоугольник 12">
                <a:hlinkClick r:id="rId5" action="ppaction://hlinksldjump"/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9724" y="2774069"/>
                <a:ext cx="2567625" cy="784800"/>
              </a:xfrm>
              <a:prstGeom prst="roundRect">
                <a:avLst/>
              </a:prstGeom>
              <a:blipFill rotWithShape="0">
                <a:blip r:embed="rId6"/>
                <a:stretch>
                  <a:fillRect/>
                </a:stretch>
              </a:blipFill>
              <a:ln w="19050">
                <a:solidFill>
                  <a:srgbClr val="00B0F0"/>
                </a:solidFill>
              </a:ln>
              <a:effectLst/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Скругленный прямоугольник 7">
                <a:hlinkClick r:id="rId7" action="ppaction://hlinksldjump"/>
              </p:cNvPr>
              <p:cNvSpPr/>
              <p:nvPr/>
            </p:nvSpPr>
            <p:spPr>
              <a:xfrm>
                <a:off x="3312474" y="3935140"/>
                <a:ext cx="2542225" cy="785083"/>
              </a:xfrm>
              <a:prstGeom prst="roundRect">
                <a:avLst/>
              </a:prstGeom>
              <a:noFill/>
              <a:ln w="19050">
                <a:solidFill>
                  <a:srgbClr val="00B0F0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lIns="180000" tIns="90000" rIns="180000" bIns="90000" rtlCol="0" anchor="ctr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1600" i="1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ad>
                            <m:radPr>
                              <m:degHide m:val="on"/>
                              <m:ctrlPr>
                                <a:rPr lang="en-US" sz="1600" i="1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16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e>
                          </m:rad>
                          <m:r>
                            <a:rPr lang="en-US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rad>
                            <m:radPr>
                              <m:degHide m:val="on"/>
                              <m:ctrlPr>
                                <a:rPr lang="en-US" sz="16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16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6</m:t>
                              </m:r>
                            </m:e>
                          </m:rad>
                        </m:num>
                        <m:den>
                          <m:r>
                            <a:rPr lang="en-US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4</m:t>
                          </m:r>
                        </m:den>
                      </m:f>
                    </m:oMath>
                  </m:oMathPara>
                </a14:m>
                <a:endParaRPr lang="ru-RU" sz="1600" dirty="0">
                  <a:solidFill>
                    <a:prstClr val="black"/>
                  </a:solidFill>
                  <a:latin typeface="Roboto Slab"/>
                </a:endParaRPr>
              </a:p>
            </p:txBody>
          </p:sp>
        </mc:Choice>
        <mc:Fallback xmlns="">
          <p:sp>
            <p:nvSpPr>
              <p:cNvPr id="8" name="Скругленный прямоугольник 7">
                <a:hlinkClick r:id="rId8" action="ppaction://hlinksldjump"/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12474" y="3935140"/>
                <a:ext cx="2542225" cy="785083"/>
              </a:xfrm>
              <a:prstGeom prst="roundRect">
                <a:avLst/>
              </a:prstGeom>
              <a:blipFill rotWithShape="0">
                <a:blip r:embed="rId9"/>
                <a:stretch>
                  <a:fillRect/>
                </a:stretch>
              </a:blipFill>
              <a:ln w="19050">
                <a:solidFill>
                  <a:srgbClr val="00B0F0"/>
                </a:solidFill>
              </a:ln>
              <a:effectLst/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Скругленный прямоугольник 8">
                <a:hlinkClick r:id="rId5" action="ppaction://hlinksldjump"/>
              </p:cNvPr>
              <p:cNvSpPr/>
              <p:nvPr/>
            </p:nvSpPr>
            <p:spPr>
              <a:xfrm>
                <a:off x="3312474" y="2774069"/>
                <a:ext cx="2542225" cy="784800"/>
              </a:xfrm>
              <a:prstGeom prst="roundRect">
                <a:avLst/>
              </a:prstGeom>
              <a:noFill/>
              <a:ln w="19050">
                <a:solidFill>
                  <a:srgbClr val="00B0F0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lIns="180000" tIns="90000" rIns="180000" bIns="90000" rtlCol="0" anchor="ctr">
                <a:no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−1</m:t>
                      </m:r>
                    </m:oMath>
                  </m:oMathPara>
                </a14:m>
                <a:endParaRPr lang="ru-RU" sz="1600" dirty="0">
                  <a:solidFill>
                    <a:prstClr val="black"/>
                  </a:solidFill>
                  <a:latin typeface="Roboto Slab"/>
                </a:endParaRPr>
              </a:p>
            </p:txBody>
          </p:sp>
        </mc:Choice>
        <mc:Fallback xmlns="">
          <p:sp>
            <p:nvSpPr>
              <p:cNvPr id="9" name="Скругленный прямоугольник 8">
                <a:hlinkClick r:id="rId5" action="ppaction://hlinksldjump"/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12474" y="2774069"/>
                <a:ext cx="2542225" cy="784800"/>
              </a:xfrm>
              <a:prstGeom prst="roundRect">
                <a:avLst/>
              </a:prstGeom>
              <a:blipFill rotWithShape="0">
                <a:blip r:embed="rId10"/>
                <a:stretch>
                  <a:fillRect/>
                </a:stretch>
              </a:blipFill>
              <a:ln w="19050">
                <a:solidFill>
                  <a:srgbClr val="00B0F0"/>
                </a:solidFill>
              </a:ln>
              <a:effectLst/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Скругленный прямоугольник 10">
                <a:hlinkClick r:id="rId5" action="ppaction://hlinksldjump"/>
              </p:cNvPr>
              <p:cNvSpPr/>
              <p:nvPr/>
            </p:nvSpPr>
            <p:spPr>
              <a:xfrm>
                <a:off x="358774" y="3946844"/>
                <a:ext cx="2567625" cy="773379"/>
              </a:xfrm>
              <a:prstGeom prst="roundRect">
                <a:avLst/>
              </a:prstGeom>
              <a:noFill/>
              <a:ln w="19050">
                <a:solidFill>
                  <a:srgbClr val="00B0F0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lIns="180000" tIns="90000" rIns="180000" bIns="90000" rtlCol="0" anchor="ctr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1600" i="1">
                              <a:solidFill>
                                <a:schemeClr val="tx1"/>
                              </a:solidFill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ad>
                            <m:radPr>
                              <m:degHide m:val="on"/>
                              <m:ctrlPr>
                                <a:rPr lang="en-US" sz="1600" i="1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16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6</m:t>
                              </m:r>
                            </m:e>
                          </m:rad>
                        </m:num>
                        <m:den>
                          <m:r>
                            <a:rPr lang="en-US" sz="16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4</m:t>
                          </m:r>
                        </m:den>
                      </m:f>
                    </m:oMath>
                  </m:oMathPara>
                </a14:m>
                <a:endParaRPr lang="ru-RU" sz="1600" dirty="0">
                  <a:solidFill>
                    <a:prstClr val="black"/>
                  </a:solidFill>
                  <a:latin typeface="Roboto Slab"/>
                </a:endParaRPr>
              </a:p>
            </p:txBody>
          </p:sp>
        </mc:Choice>
        <mc:Fallback xmlns="">
          <p:sp>
            <p:nvSpPr>
              <p:cNvPr id="11" name="Скругленный прямоугольник 10">
                <a:hlinkClick r:id="rId5" action="ppaction://hlinksldjump"/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8774" y="3946844"/>
                <a:ext cx="2567625" cy="773379"/>
              </a:xfrm>
              <a:prstGeom prst="roundRect">
                <a:avLst/>
              </a:prstGeom>
              <a:blipFill rotWithShape="0">
                <a:blip r:embed="rId11"/>
                <a:stretch>
                  <a:fillRect/>
                </a:stretch>
              </a:blipFill>
              <a:ln w="19050">
                <a:solidFill>
                  <a:srgbClr val="00B0F0"/>
                </a:solidFill>
              </a:ln>
              <a:effectLst/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452876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Прямоугольник с двумя скругленными соседними углами 14"/>
          <p:cNvSpPr/>
          <p:nvPr/>
        </p:nvSpPr>
        <p:spPr>
          <a:xfrm rot="10800000">
            <a:off x="2412000" y="4499"/>
            <a:ext cx="4320000" cy="730513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00B050"/>
          </a:solidFill>
          <a:ln>
            <a:noFill/>
          </a:ln>
          <a:effectLst>
            <a:outerShdw blurRad="127000" dist="127000" dir="5400000" sx="90000" sy="90000" algn="t" rotWithShape="0">
              <a:schemeClr val="tx1">
                <a:lumMod val="65000"/>
                <a:lumOff val="3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063414" y="107151"/>
            <a:ext cx="3017173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914377"/>
            <a:r>
              <a:rPr lang="ru-RU" sz="2200" dirty="0">
                <a:solidFill>
                  <a:srgbClr val="F7F6F4"/>
                </a:solidFill>
                <a:latin typeface="Roboto Slab"/>
              </a:rPr>
              <a:t>Вы ответили верно</a:t>
            </a:r>
          </a:p>
        </p:txBody>
      </p:sp>
      <p:grpSp>
        <p:nvGrpSpPr>
          <p:cNvPr id="12" name="Группа 11"/>
          <p:cNvGrpSpPr/>
          <p:nvPr/>
        </p:nvGrpSpPr>
        <p:grpSpPr>
          <a:xfrm>
            <a:off x="1072039" y="1335913"/>
            <a:ext cx="3218973" cy="1386084"/>
            <a:chOff x="843439" y="2138967"/>
            <a:chExt cx="3218973" cy="1386084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" name="Прямоугольник 12"/>
                <p:cNvSpPr/>
                <p:nvPr/>
              </p:nvSpPr>
              <p:spPr>
                <a:xfrm>
                  <a:off x="843439" y="2474442"/>
                  <a:ext cx="3218973" cy="1050609"/>
                </a:xfrm>
                <a:prstGeom prst="rect">
                  <a:avLst/>
                </a:prstGeom>
              </p:spPr>
              <p:txBody>
                <a:bodyPr wrap="square" lIns="0" tIns="0" rIns="0" bIns="0">
                  <a:spAutoFit/>
                </a:bodyPr>
                <a:lstStyle/>
                <a:p>
                  <a:pPr defTabSz="914377">
                    <a:lnSpc>
                      <a:spcPct val="125000"/>
                    </a:lnSpc>
                  </a:pPr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n-US" sz="2600" b="1" i="1">
                                <a:latin typeface="Cambria Math"/>
                                <a:ea typeface="Cambria Math" panose="02040503050406030204" pitchFamily="18" charset="0"/>
                              </a:rPr>
                            </m:ctrlPr>
                          </m:fPr>
                          <m:num>
                            <m:rad>
                              <m:radPr>
                                <m:degHide m:val="on"/>
                                <m:ctrlPr>
                                  <a:rPr lang="en-US" sz="2600" b="1" i="1">
                                    <a:latin typeface="Cambria Math"/>
                                    <a:ea typeface="Cambria Math" panose="02040503050406030204" pitchFamily="18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en-US" sz="2600" b="1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𝟐</m:t>
                                </m:r>
                              </m:e>
                            </m:rad>
                            <m:r>
                              <a:rPr lang="en-US" sz="2600" b="1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−</m:t>
                            </m:r>
                            <m:rad>
                              <m:radPr>
                                <m:degHide m:val="on"/>
                                <m:ctrlPr>
                                  <a:rPr lang="en-US" sz="2600" b="1" i="1">
                                    <a:latin typeface="Cambria Math"/>
                                    <a:ea typeface="Cambria Math" panose="02040503050406030204" pitchFamily="18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en-US" sz="2600" b="1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𝟔</m:t>
                                </m:r>
                              </m:e>
                            </m:rad>
                          </m:num>
                          <m:den>
                            <m:r>
                              <a:rPr lang="en-US" sz="2600" b="1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𝟒</m:t>
                            </m:r>
                          </m:den>
                        </m:f>
                      </m:oMath>
                    </m:oMathPara>
                  </a14:m>
                  <a:endParaRPr lang="ru-RU" sz="2600" b="1" dirty="0">
                    <a:solidFill>
                      <a:prstClr val="black"/>
                    </a:solidFill>
                    <a:latin typeface="Roboto Slab"/>
                  </a:endParaRPr>
                </a:p>
              </p:txBody>
            </p:sp>
          </mc:Choice>
          <mc:Fallback xmlns="">
            <p:sp>
              <p:nvSpPr>
                <p:cNvPr id="13" name="Прямоугольник 12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43439" y="2474442"/>
                  <a:ext cx="3218973" cy="1050609"/>
                </a:xfrm>
                <a:prstGeom prst="rect">
                  <a:avLst/>
                </a:prstGeom>
                <a:blipFill rotWithShape="0">
                  <a:blip r:embed="rId3"/>
                  <a:stretch>
                    <a:fillRect l="-189"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4" name="TextBox 13"/>
            <p:cNvSpPr txBox="1"/>
            <p:nvPr/>
          </p:nvSpPr>
          <p:spPr>
            <a:xfrm>
              <a:off x="843440" y="2138967"/>
              <a:ext cx="2305118" cy="276999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defTabSz="914377"/>
              <a:r>
                <a:rPr lang="ru-RU" sz="1800" dirty="0">
                  <a:solidFill>
                    <a:prstClr val="black"/>
                  </a:solidFill>
                  <a:latin typeface="Roboto Slab"/>
                </a:rPr>
                <a:t>Правильный ответ:</a:t>
              </a:r>
            </a:p>
          </p:txBody>
        </p:sp>
      </p:grpSp>
      <p:sp>
        <p:nvSpPr>
          <p:cNvPr id="17" name="Скругленный прямоугольник 16">
            <a:hlinkClick r:id="rId4" action="ppaction://hlinksldjump"/>
          </p:cNvPr>
          <p:cNvSpPr/>
          <p:nvPr/>
        </p:nvSpPr>
        <p:spPr>
          <a:xfrm>
            <a:off x="7124701" y="4350104"/>
            <a:ext cx="1660526" cy="405405"/>
          </a:xfrm>
          <a:prstGeom prst="roundRect">
            <a:avLst/>
          </a:prstGeom>
          <a:solidFill>
            <a:srgbClr val="0070C0"/>
          </a:solidFill>
          <a:ln>
            <a:noFill/>
          </a:ln>
          <a:effectLst>
            <a:outerShdw blurRad="127000" dist="63500" dir="5400000" sx="90000" sy="90000" algn="t" rotWithShape="0">
              <a:schemeClr val="tx1">
                <a:lumMod val="75000"/>
                <a:lumOff val="2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80000" tIns="90000" rIns="180000" bIns="90000" rtlCol="0" anchor="ctr">
            <a:spAutoFit/>
          </a:bodyPr>
          <a:lstStyle/>
          <a:p>
            <a:pPr algn="ctr"/>
            <a:r>
              <a:rPr lang="ru-RU" sz="1200" dirty="0">
                <a:solidFill>
                  <a:schemeClr val="bg1"/>
                </a:solidFill>
              </a:rPr>
              <a:t>Вернуться назад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1054180" y="2948940"/>
                <a:ext cx="5834993" cy="63280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func>
                      <m:funcPr>
                        <m:ctrlPr>
                          <a:rPr lang="en-US" sz="1600" i="1" smtClean="0">
                            <a:latin typeface="Cambria Math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1600" b="0" i="0" smtClean="0">
                            <a:latin typeface="Cambria Math" panose="02040503050406030204" pitchFamily="18" charset="0"/>
                          </a:rPr>
                          <m:t>cos</m:t>
                        </m:r>
                      </m:fName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105</m:t>
                        </m:r>
                        <m:r>
                          <a:rPr lang="ru-RU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°</m:t>
                        </m:r>
                      </m:e>
                    </m:func>
                    <m:r>
                      <a:rPr lang="ru-RU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en-US" sz="1600" i="1">
                            <a:latin typeface="Cambria Math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1600" b="0" i="0" smtClean="0">
                            <a:latin typeface="Cambria Math" panose="02040503050406030204" pitchFamily="18" charset="0"/>
                          </a:rPr>
                          <m:t>cos</m:t>
                        </m:r>
                      </m:fName>
                      <m:e>
                        <m:d>
                          <m:dPr>
                            <m:ctrlPr>
                              <a:rPr lang="en-US" sz="1600" i="1" smtClean="0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  <m:t>6</m:t>
                            </m:r>
                            <m:r>
                              <a:rPr lang="ru-RU" sz="1600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  <m:r>
                              <a:rPr lang="ru-RU" sz="16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°+45°</m:t>
                            </m:r>
                          </m:e>
                        </m:d>
                      </m:e>
                    </m:func>
                    <m:r>
                      <a:rPr lang="ru-RU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en-US" sz="1600" b="0" i="1" smtClean="0"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1600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cos</m:t>
                        </m:r>
                      </m:fName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60°</m:t>
                        </m:r>
                      </m:e>
                    </m:func>
                    <m:r>
                      <a:rPr lang="en-US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func>
                      <m:funcPr>
                        <m:ctrlPr>
                          <a:rPr lang="en-US" sz="1600" i="1"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160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cos</m:t>
                        </m:r>
                      </m:fName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45</m:t>
                        </m:r>
                        <m:r>
                          <a:rPr lang="en-US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°</m:t>
                        </m:r>
                      </m:e>
                    </m:func>
                    <m:r>
                      <a:rPr lang="en-US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  <m:func>
                      <m:funcPr>
                        <m:ctrlPr>
                          <a:rPr lang="en-US" sz="1600" i="1"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1600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sin</m:t>
                        </m:r>
                      </m:fName>
                      <m:e>
                        <m:r>
                          <a:rPr lang="en-US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60°</m:t>
                        </m:r>
                      </m:e>
                    </m:func>
                    <m:r>
                      <a:rPr lang="en-US" sz="16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func>
                      <m:funcPr>
                        <m:ctrlPr>
                          <a:rPr lang="en-US" sz="1600" i="1"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1600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sin</m:t>
                        </m:r>
                      </m:fName>
                      <m:e>
                        <m:r>
                          <a:rPr lang="en-US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45°</m:t>
                        </m:r>
                      </m:e>
                    </m:func>
                    <m:r>
                      <a:rPr lang="en-US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sz="16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1600" b="0" i="1" smtClean="0"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US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f>
                      <m:fPr>
                        <m:ctrlPr>
                          <a:rPr lang="en-US" sz="1600" b="0" i="1" smtClean="0"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en-US" sz="1600" b="0" i="1" smtClean="0">
                                <a:latin typeface="Cambria Math"/>
                                <a:ea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16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e>
                        </m:rad>
                      </m:num>
                      <m:den>
                        <m:r>
                          <a:rPr lang="en-US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US" sz="16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  <m:f>
                      <m:fPr>
                        <m:ctrlPr>
                          <a:rPr lang="en-US" sz="1600" i="1"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en-US" sz="1600" i="1" smtClean="0">
                                <a:latin typeface="Cambria Math"/>
                                <a:ea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16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3</m:t>
                            </m:r>
                          </m:e>
                        </m:rad>
                      </m:num>
                      <m:den>
                        <m:r>
                          <a:rPr lang="en-US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US" sz="16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f>
                      <m:fPr>
                        <m:ctrlPr>
                          <a:rPr lang="en-US" sz="1600" i="1"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en-US" sz="1600" i="1">
                                <a:latin typeface="Cambria Math"/>
                                <a:ea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16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e>
                        </m:rad>
                      </m:num>
                      <m:den>
                        <m:r>
                          <a:rPr lang="en-US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US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1600" b="0" i="1" smtClean="0"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en-US" sz="1600" i="1">
                                <a:latin typeface="Cambria Math"/>
                                <a:ea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16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e>
                        </m:rad>
                        <m:r>
                          <a:rPr lang="en-US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− </m:t>
                        </m:r>
                        <m:rad>
                          <m:radPr>
                            <m:degHide m:val="on"/>
                            <m:ctrlPr>
                              <a:rPr lang="en-US" sz="1600" i="1">
                                <a:latin typeface="Cambria Math"/>
                                <a:ea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16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6</m:t>
                            </m:r>
                          </m:e>
                        </m:rad>
                      </m:num>
                      <m:den>
                        <m:r>
                          <a:rPr lang="en-US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lang="ru-RU" sz="1400" dirty="0">
                    <a:latin typeface="+mj-lt"/>
                  </a:rPr>
                  <a:t> </a:t>
                </a:r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54180" y="2948940"/>
                <a:ext cx="5834993" cy="632802"/>
              </a:xfrm>
              <a:prstGeom prst="rect">
                <a:avLst/>
              </a:prstGeom>
              <a:blipFill rotWithShape="0">
                <a:blip r:embed="rId5"/>
                <a:stretch>
                  <a:fillRect l="-940" b="-6731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683880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" name="Прямоугольник с двумя скругленными соседними углами 633"/>
          <p:cNvSpPr/>
          <p:nvPr/>
        </p:nvSpPr>
        <p:spPr>
          <a:xfrm rot="10800000">
            <a:off x="3132000" y="4499"/>
            <a:ext cx="2880000" cy="730513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accent3">
              <a:lumMod val="40000"/>
              <a:lumOff val="60000"/>
              <a:alpha val="50000"/>
            </a:schemeClr>
          </a:solidFill>
          <a:ln>
            <a:noFill/>
          </a:ln>
          <a:effectLst>
            <a:outerShdw blurRad="127000" dist="127000" dir="5400000" sx="90000" sy="90000" algn="t" rotWithShape="0">
              <a:schemeClr val="tx1">
                <a:lumMod val="65000"/>
                <a:lumOff val="35000"/>
                <a:alpha val="25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635" name="TextBox 634"/>
          <p:cNvSpPr txBox="1"/>
          <p:nvPr/>
        </p:nvSpPr>
        <p:spPr>
          <a:xfrm>
            <a:off x="3392032" y="107151"/>
            <a:ext cx="2359940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914377"/>
            <a:r>
              <a:rPr lang="ru-RU" sz="2200" dirty="0">
                <a:solidFill>
                  <a:schemeClr val="accent3">
                    <a:lumMod val="75000"/>
                  </a:schemeClr>
                </a:solidFill>
                <a:latin typeface="+mj-lt"/>
              </a:rPr>
              <a:t>Выберите цель</a:t>
            </a:r>
          </a:p>
        </p:txBody>
      </p:sp>
      <p:sp>
        <p:nvSpPr>
          <p:cNvPr id="2" name="Овал 1">
            <a:hlinkClick r:id="rId3" action="ppaction://hlinksldjump"/>
          </p:cNvPr>
          <p:cNvSpPr/>
          <p:nvPr/>
        </p:nvSpPr>
        <p:spPr>
          <a:xfrm>
            <a:off x="955399" y="856716"/>
            <a:ext cx="846000" cy="846000"/>
          </a:xfrm>
          <a:prstGeom prst="ellipse">
            <a:avLst/>
          </a:prstGeom>
          <a:gradFill>
            <a:gsLst>
              <a:gs pos="0">
                <a:srgbClr val="00B0F0">
                  <a:alpha val="40000"/>
                </a:srgbClr>
              </a:gs>
              <a:gs pos="100000">
                <a:srgbClr val="00B0F0"/>
              </a:gs>
            </a:gsLst>
            <a:lin ang="5400000" scaled="1"/>
          </a:gradFill>
          <a:ln w="19050" cap="rnd">
            <a:noFill/>
            <a:prstDash val="sysDot"/>
            <a:round/>
          </a:ln>
          <a:effectLst>
            <a:outerShdw blurRad="254000" dist="127000" dir="5400000" sx="96000" sy="96000" algn="t" rotWithShape="0">
              <a:srgbClr val="00206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200" dirty="0">
                <a:latin typeface="+mj-lt"/>
              </a:rPr>
              <a:t>1</a:t>
            </a:r>
          </a:p>
        </p:txBody>
      </p:sp>
      <p:sp>
        <p:nvSpPr>
          <p:cNvPr id="31" name="Овал 30">
            <a:hlinkClick r:id="rId4" action="ppaction://hlinksldjump"/>
          </p:cNvPr>
          <p:cNvSpPr/>
          <p:nvPr/>
        </p:nvSpPr>
        <p:spPr>
          <a:xfrm>
            <a:off x="2019933" y="856716"/>
            <a:ext cx="846000" cy="846000"/>
          </a:xfrm>
          <a:prstGeom prst="ellipse">
            <a:avLst/>
          </a:prstGeom>
          <a:gradFill>
            <a:gsLst>
              <a:gs pos="0">
                <a:srgbClr val="00B0F0">
                  <a:alpha val="40000"/>
                </a:srgbClr>
              </a:gs>
              <a:gs pos="100000">
                <a:srgbClr val="00B0F0"/>
              </a:gs>
            </a:gsLst>
            <a:lin ang="5400000" scaled="1"/>
          </a:gradFill>
          <a:ln w="19050" cap="rnd">
            <a:noFill/>
            <a:prstDash val="sysDot"/>
            <a:round/>
          </a:ln>
          <a:effectLst>
            <a:outerShdw blurRad="254000" dist="127000" dir="5400000" sx="96000" sy="96000" algn="t" rotWithShape="0">
              <a:srgbClr val="00206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200" dirty="0">
                <a:latin typeface="+mj-lt"/>
              </a:rPr>
              <a:t>2</a:t>
            </a:r>
          </a:p>
        </p:txBody>
      </p:sp>
      <p:sp>
        <p:nvSpPr>
          <p:cNvPr id="32" name="Овал 31">
            <a:hlinkClick r:id="rId5" action="ppaction://hlinksldjump"/>
          </p:cNvPr>
          <p:cNvSpPr/>
          <p:nvPr/>
        </p:nvSpPr>
        <p:spPr>
          <a:xfrm>
            <a:off x="3084467" y="856716"/>
            <a:ext cx="846000" cy="846000"/>
          </a:xfrm>
          <a:prstGeom prst="ellipse">
            <a:avLst/>
          </a:prstGeom>
          <a:gradFill>
            <a:gsLst>
              <a:gs pos="0">
                <a:srgbClr val="00B0F0">
                  <a:alpha val="40000"/>
                </a:srgbClr>
              </a:gs>
              <a:gs pos="100000">
                <a:srgbClr val="00B0F0"/>
              </a:gs>
            </a:gsLst>
            <a:lin ang="5400000" scaled="1"/>
          </a:gradFill>
          <a:ln w="19050" cap="rnd">
            <a:noFill/>
            <a:prstDash val="sysDot"/>
            <a:round/>
          </a:ln>
          <a:effectLst>
            <a:outerShdw blurRad="254000" dist="127000" dir="5400000" sx="96000" sy="96000" algn="t" rotWithShape="0">
              <a:srgbClr val="00206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200" dirty="0">
                <a:latin typeface="+mj-lt"/>
              </a:rPr>
              <a:t>3</a:t>
            </a:r>
          </a:p>
        </p:txBody>
      </p:sp>
      <p:sp>
        <p:nvSpPr>
          <p:cNvPr id="33" name="Овал 32">
            <a:hlinkClick r:id="rId6" action="ppaction://hlinksldjump"/>
          </p:cNvPr>
          <p:cNvSpPr/>
          <p:nvPr/>
        </p:nvSpPr>
        <p:spPr>
          <a:xfrm>
            <a:off x="4149001" y="856716"/>
            <a:ext cx="846000" cy="846000"/>
          </a:xfrm>
          <a:prstGeom prst="ellipse">
            <a:avLst/>
          </a:prstGeom>
          <a:gradFill>
            <a:gsLst>
              <a:gs pos="0">
                <a:srgbClr val="00B0F0">
                  <a:alpha val="40000"/>
                </a:srgbClr>
              </a:gs>
              <a:gs pos="100000">
                <a:srgbClr val="00B0F0"/>
              </a:gs>
            </a:gsLst>
            <a:lin ang="5400000" scaled="1"/>
          </a:gradFill>
          <a:ln w="19050" cap="rnd">
            <a:noFill/>
            <a:prstDash val="sysDot"/>
            <a:round/>
          </a:ln>
          <a:effectLst>
            <a:outerShdw blurRad="254000" dist="127000" dir="5400000" sx="96000" sy="96000" algn="t" rotWithShape="0">
              <a:srgbClr val="00206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200" dirty="0">
                <a:latin typeface="+mj-lt"/>
              </a:rPr>
              <a:t>4</a:t>
            </a:r>
          </a:p>
        </p:txBody>
      </p:sp>
      <p:sp>
        <p:nvSpPr>
          <p:cNvPr id="34" name="Овал 33">
            <a:hlinkClick r:id="rId7" action="ppaction://hlinksldjump"/>
          </p:cNvPr>
          <p:cNvSpPr/>
          <p:nvPr/>
        </p:nvSpPr>
        <p:spPr>
          <a:xfrm>
            <a:off x="5213535" y="856716"/>
            <a:ext cx="846000" cy="846000"/>
          </a:xfrm>
          <a:prstGeom prst="ellipse">
            <a:avLst/>
          </a:prstGeom>
          <a:gradFill>
            <a:gsLst>
              <a:gs pos="0">
                <a:srgbClr val="00B0F0">
                  <a:alpha val="40000"/>
                </a:srgbClr>
              </a:gs>
              <a:gs pos="100000">
                <a:srgbClr val="00B0F0"/>
              </a:gs>
            </a:gsLst>
            <a:lin ang="5400000" scaled="1"/>
          </a:gradFill>
          <a:ln w="19050" cap="rnd">
            <a:noFill/>
            <a:prstDash val="sysDot"/>
            <a:round/>
          </a:ln>
          <a:effectLst>
            <a:outerShdw blurRad="254000" dist="127000" dir="5400000" sx="96000" sy="96000" algn="t" rotWithShape="0">
              <a:srgbClr val="00206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200" dirty="0">
                <a:latin typeface="+mj-lt"/>
              </a:rPr>
              <a:t>5</a:t>
            </a:r>
          </a:p>
        </p:txBody>
      </p:sp>
      <p:sp>
        <p:nvSpPr>
          <p:cNvPr id="35" name="Овал 34">
            <a:hlinkClick r:id="rId8" action="ppaction://hlinksldjump"/>
          </p:cNvPr>
          <p:cNvSpPr/>
          <p:nvPr/>
        </p:nvSpPr>
        <p:spPr>
          <a:xfrm>
            <a:off x="6278069" y="856716"/>
            <a:ext cx="846000" cy="846000"/>
          </a:xfrm>
          <a:prstGeom prst="ellipse">
            <a:avLst/>
          </a:prstGeom>
          <a:gradFill>
            <a:gsLst>
              <a:gs pos="0">
                <a:srgbClr val="00B0F0">
                  <a:alpha val="40000"/>
                </a:srgbClr>
              </a:gs>
              <a:gs pos="100000">
                <a:srgbClr val="00B0F0"/>
              </a:gs>
            </a:gsLst>
            <a:lin ang="5400000" scaled="1"/>
          </a:gradFill>
          <a:ln w="19050" cap="rnd">
            <a:noFill/>
            <a:prstDash val="sysDot"/>
            <a:round/>
          </a:ln>
          <a:effectLst>
            <a:outerShdw blurRad="254000" dist="127000" dir="5400000" sx="96000" sy="96000" algn="t" rotWithShape="0">
              <a:srgbClr val="00206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200" dirty="0">
                <a:latin typeface="+mj-lt"/>
              </a:rPr>
              <a:t>6</a:t>
            </a:r>
          </a:p>
        </p:txBody>
      </p:sp>
      <p:sp>
        <p:nvSpPr>
          <p:cNvPr id="36" name="Овал 35">
            <a:hlinkClick r:id="rId9" action="ppaction://hlinksldjump"/>
          </p:cNvPr>
          <p:cNvSpPr/>
          <p:nvPr/>
        </p:nvSpPr>
        <p:spPr>
          <a:xfrm>
            <a:off x="7342601" y="856716"/>
            <a:ext cx="846000" cy="846000"/>
          </a:xfrm>
          <a:prstGeom prst="ellipse">
            <a:avLst/>
          </a:prstGeom>
          <a:gradFill>
            <a:gsLst>
              <a:gs pos="0">
                <a:srgbClr val="00B0F0">
                  <a:alpha val="40000"/>
                </a:srgbClr>
              </a:gs>
              <a:gs pos="100000">
                <a:srgbClr val="00B0F0"/>
              </a:gs>
            </a:gsLst>
            <a:lin ang="5400000" scaled="1"/>
          </a:gradFill>
          <a:ln w="19050" cap="rnd">
            <a:noFill/>
            <a:prstDash val="sysDot"/>
            <a:round/>
          </a:ln>
          <a:effectLst>
            <a:outerShdw blurRad="254000" dist="127000" dir="5400000" sx="96000" sy="96000" algn="t" rotWithShape="0">
              <a:srgbClr val="00206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200" dirty="0">
                <a:latin typeface="+mj-lt"/>
              </a:rPr>
              <a:t>7</a:t>
            </a:r>
          </a:p>
        </p:txBody>
      </p:sp>
      <p:sp>
        <p:nvSpPr>
          <p:cNvPr id="38" name="Овал 37">
            <a:hlinkClick r:id="rId10" action="ppaction://hlinksldjump"/>
          </p:cNvPr>
          <p:cNvSpPr/>
          <p:nvPr/>
        </p:nvSpPr>
        <p:spPr>
          <a:xfrm>
            <a:off x="955399" y="1961616"/>
            <a:ext cx="846000" cy="846000"/>
          </a:xfrm>
          <a:prstGeom prst="ellipse">
            <a:avLst/>
          </a:prstGeom>
          <a:gradFill>
            <a:gsLst>
              <a:gs pos="0">
                <a:srgbClr val="00B0F0">
                  <a:alpha val="40000"/>
                </a:srgbClr>
              </a:gs>
              <a:gs pos="100000">
                <a:srgbClr val="00B0F0"/>
              </a:gs>
            </a:gsLst>
            <a:lin ang="5400000" scaled="1"/>
          </a:gradFill>
          <a:ln w="19050" cap="rnd">
            <a:noFill/>
            <a:prstDash val="sysDot"/>
            <a:round/>
          </a:ln>
          <a:effectLst>
            <a:outerShdw blurRad="254000" dist="127000" dir="5400000" sx="96000" sy="96000" algn="t" rotWithShape="0">
              <a:srgbClr val="00206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200" dirty="0">
                <a:latin typeface="+mj-lt"/>
              </a:rPr>
              <a:t>8</a:t>
            </a:r>
          </a:p>
        </p:txBody>
      </p:sp>
      <p:sp>
        <p:nvSpPr>
          <p:cNvPr id="39" name="Овал 38">
            <a:hlinkClick r:id="rId11" action="ppaction://hlinksldjump"/>
          </p:cNvPr>
          <p:cNvSpPr/>
          <p:nvPr/>
        </p:nvSpPr>
        <p:spPr>
          <a:xfrm>
            <a:off x="2019933" y="1961616"/>
            <a:ext cx="846000" cy="846000"/>
          </a:xfrm>
          <a:prstGeom prst="ellipse">
            <a:avLst/>
          </a:prstGeom>
          <a:gradFill>
            <a:gsLst>
              <a:gs pos="0">
                <a:srgbClr val="00B0F0">
                  <a:alpha val="40000"/>
                </a:srgbClr>
              </a:gs>
              <a:gs pos="100000">
                <a:srgbClr val="00B0F0"/>
              </a:gs>
            </a:gsLst>
            <a:lin ang="5400000" scaled="1"/>
          </a:gradFill>
          <a:ln w="19050" cap="rnd">
            <a:noFill/>
            <a:prstDash val="sysDot"/>
            <a:round/>
          </a:ln>
          <a:effectLst>
            <a:outerShdw blurRad="254000" dist="127000" dir="5400000" sx="96000" sy="96000" algn="t" rotWithShape="0">
              <a:srgbClr val="00206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200" dirty="0">
                <a:latin typeface="+mj-lt"/>
              </a:rPr>
              <a:t>9</a:t>
            </a:r>
          </a:p>
        </p:txBody>
      </p:sp>
      <p:sp>
        <p:nvSpPr>
          <p:cNvPr id="40" name="Овал 39">
            <a:hlinkClick r:id="rId12" action="ppaction://hlinksldjump"/>
          </p:cNvPr>
          <p:cNvSpPr/>
          <p:nvPr/>
        </p:nvSpPr>
        <p:spPr>
          <a:xfrm>
            <a:off x="3084467" y="1961616"/>
            <a:ext cx="846000" cy="846000"/>
          </a:xfrm>
          <a:prstGeom prst="ellipse">
            <a:avLst/>
          </a:prstGeom>
          <a:gradFill>
            <a:gsLst>
              <a:gs pos="0">
                <a:srgbClr val="00B0F0">
                  <a:alpha val="40000"/>
                </a:srgbClr>
              </a:gs>
              <a:gs pos="100000">
                <a:srgbClr val="00B0F0"/>
              </a:gs>
            </a:gsLst>
            <a:lin ang="5400000" scaled="1"/>
          </a:gradFill>
          <a:ln w="19050" cap="rnd">
            <a:noFill/>
            <a:prstDash val="sysDot"/>
            <a:round/>
          </a:ln>
          <a:effectLst>
            <a:outerShdw blurRad="254000" dist="127000" dir="5400000" sx="96000" sy="96000" algn="t" rotWithShape="0">
              <a:srgbClr val="00206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200" dirty="0">
                <a:latin typeface="+mj-lt"/>
              </a:rPr>
              <a:t>10</a:t>
            </a:r>
          </a:p>
        </p:txBody>
      </p:sp>
      <p:sp>
        <p:nvSpPr>
          <p:cNvPr id="41" name="Овал 40">
            <a:hlinkClick r:id="rId13" action="ppaction://hlinksldjump"/>
          </p:cNvPr>
          <p:cNvSpPr/>
          <p:nvPr/>
        </p:nvSpPr>
        <p:spPr>
          <a:xfrm>
            <a:off x="4149001" y="1961616"/>
            <a:ext cx="846000" cy="846000"/>
          </a:xfrm>
          <a:prstGeom prst="ellipse">
            <a:avLst/>
          </a:prstGeom>
          <a:gradFill>
            <a:gsLst>
              <a:gs pos="0">
                <a:srgbClr val="00B0F0">
                  <a:alpha val="40000"/>
                </a:srgbClr>
              </a:gs>
              <a:gs pos="100000">
                <a:srgbClr val="00B0F0"/>
              </a:gs>
            </a:gsLst>
            <a:lin ang="5400000" scaled="1"/>
          </a:gradFill>
          <a:ln w="19050" cap="rnd">
            <a:noFill/>
            <a:prstDash val="sysDot"/>
            <a:round/>
          </a:ln>
          <a:effectLst>
            <a:outerShdw blurRad="254000" dist="127000" dir="5400000" sx="96000" sy="96000" algn="t" rotWithShape="0">
              <a:srgbClr val="00206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200" dirty="0">
                <a:latin typeface="+mj-lt"/>
              </a:rPr>
              <a:t>11</a:t>
            </a:r>
          </a:p>
        </p:txBody>
      </p:sp>
      <p:sp>
        <p:nvSpPr>
          <p:cNvPr id="42" name="Овал 41">
            <a:hlinkClick r:id="rId14" action="ppaction://hlinksldjump"/>
          </p:cNvPr>
          <p:cNvSpPr/>
          <p:nvPr/>
        </p:nvSpPr>
        <p:spPr>
          <a:xfrm>
            <a:off x="5213535" y="1961616"/>
            <a:ext cx="846000" cy="846000"/>
          </a:xfrm>
          <a:prstGeom prst="ellipse">
            <a:avLst/>
          </a:prstGeom>
          <a:gradFill>
            <a:gsLst>
              <a:gs pos="0">
                <a:srgbClr val="00B0F0">
                  <a:alpha val="40000"/>
                </a:srgbClr>
              </a:gs>
              <a:gs pos="100000">
                <a:srgbClr val="00B0F0"/>
              </a:gs>
            </a:gsLst>
            <a:lin ang="5400000" scaled="1"/>
          </a:gradFill>
          <a:ln w="19050" cap="rnd">
            <a:noFill/>
            <a:prstDash val="sysDot"/>
            <a:round/>
          </a:ln>
          <a:effectLst>
            <a:outerShdw blurRad="254000" dist="127000" dir="5400000" sx="96000" sy="96000" algn="t" rotWithShape="0">
              <a:srgbClr val="00206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200" dirty="0">
                <a:latin typeface="+mj-lt"/>
              </a:rPr>
              <a:t>12</a:t>
            </a:r>
          </a:p>
        </p:txBody>
      </p:sp>
      <p:sp>
        <p:nvSpPr>
          <p:cNvPr id="43" name="Овал 42">
            <a:hlinkClick r:id="rId15" action="ppaction://hlinksldjump"/>
          </p:cNvPr>
          <p:cNvSpPr/>
          <p:nvPr/>
        </p:nvSpPr>
        <p:spPr>
          <a:xfrm>
            <a:off x="6278069" y="1961616"/>
            <a:ext cx="846000" cy="846000"/>
          </a:xfrm>
          <a:prstGeom prst="ellipse">
            <a:avLst/>
          </a:prstGeom>
          <a:gradFill>
            <a:gsLst>
              <a:gs pos="0">
                <a:srgbClr val="00B0F0">
                  <a:alpha val="40000"/>
                </a:srgbClr>
              </a:gs>
              <a:gs pos="100000">
                <a:srgbClr val="00B0F0"/>
              </a:gs>
            </a:gsLst>
            <a:lin ang="5400000" scaled="1"/>
          </a:gradFill>
          <a:ln w="19050" cap="rnd">
            <a:noFill/>
            <a:prstDash val="sysDot"/>
            <a:round/>
          </a:ln>
          <a:effectLst>
            <a:outerShdw blurRad="254000" dist="127000" dir="5400000" sx="96000" sy="96000" algn="t" rotWithShape="0">
              <a:srgbClr val="00206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200" dirty="0">
                <a:latin typeface="+mj-lt"/>
              </a:rPr>
              <a:t>13</a:t>
            </a:r>
          </a:p>
        </p:txBody>
      </p:sp>
      <p:sp>
        <p:nvSpPr>
          <p:cNvPr id="44" name="Овал 43">
            <a:hlinkClick r:id="rId16" action="ppaction://hlinksldjump"/>
          </p:cNvPr>
          <p:cNvSpPr/>
          <p:nvPr/>
        </p:nvSpPr>
        <p:spPr>
          <a:xfrm>
            <a:off x="7342601" y="1961616"/>
            <a:ext cx="846000" cy="846000"/>
          </a:xfrm>
          <a:prstGeom prst="ellipse">
            <a:avLst/>
          </a:prstGeom>
          <a:gradFill>
            <a:gsLst>
              <a:gs pos="0">
                <a:srgbClr val="00B0F0">
                  <a:alpha val="40000"/>
                </a:srgbClr>
              </a:gs>
              <a:gs pos="100000">
                <a:srgbClr val="00B0F0"/>
              </a:gs>
            </a:gsLst>
            <a:lin ang="5400000" scaled="1"/>
          </a:gradFill>
          <a:ln w="19050" cap="rnd">
            <a:noFill/>
            <a:prstDash val="sysDot"/>
            <a:round/>
          </a:ln>
          <a:effectLst>
            <a:outerShdw blurRad="254000" dist="127000" dir="5400000" sx="96000" sy="96000" algn="t" rotWithShape="0">
              <a:srgbClr val="00206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200" dirty="0">
                <a:latin typeface="+mj-lt"/>
              </a:rPr>
              <a:t>14</a:t>
            </a:r>
          </a:p>
        </p:txBody>
      </p:sp>
      <p:sp>
        <p:nvSpPr>
          <p:cNvPr id="45" name="Овал 44">
            <a:hlinkClick r:id="rId17" action="ppaction://hlinksldjump"/>
          </p:cNvPr>
          <p:cNvSpPr/>
          <p:nvPr/>
        </p:nvSpPr>
        <p:spPr>
          <a:xfrm>
            <a:off x="955399" y="3066516"/>
            <a:ext cx="846000" cy="846000"/>
          </a:xfrm>
          <a:prstGeom prst="ellipse">
            <a:avLst/>
          </a:prstGeom>
          <a:gradFill>
            <a:gsLst>
              <a:gs pos="0">
                <a:srgbClr val="00B0F0">
                  <a:alpha val="40000"/>
                </a:srgbClr>
              </a:gs>
              <a:gs pos="100000">
                <a:srgbClr val="00B0F0"/>
              </a:gs>
            </a:gsLst>
            <a:lin ang="5400000" scaled="1"/>
          </a:gradFill>
          <a:ln w="19050" cap="rnd">
            <a:noFill/>
            <a:prstDash val="sysDot"/>
            <a:round/>
          </a:ln>
          <a:effectLst>
            <a:outerShdw blurRad="254000" dist="127000" dir="5400000" sx="96000" sy="96000" algn="t" rotWithShape="0">
              <a:srgbClr val="00206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200" dirty="0">
                <a:latin typeface="+mj-lt"/>
              </a:rPr>
              <a:t>15</a:t>
            </a:r>
          </a:p>
        </p:txBody>
      </p:sp>
      <p:sp>
        <p:nvSpPr>
          <p:cNvPr id="46" name="Овал 45">
            <a:hlinkClick r:id="rId18" action="ppaction://hlinksldjump"/>
          </p:cNvPr>
          <p:cNvSpPr/>
          <p:nvPr/>
        </p:nvSpPr>
        <p:spPr>
          <a:xfrm>
            <a:off x="2019933" y="3066516"/>
            <a:ext cx="846000" cy="846000"/>
          </a:xfrm>
          <a:prstGeom prst="ellipse">
            <a:avLst/>
          </a:prstGeom>
          <a:gradFill>
            <a:gsLst>
              <a:gs pos="0">
                <a:srgbClr val="00B0F0">
                  <a:alpha val="40000"/>
                </a:srgbClr>
              </a:gs>
              <a:gs pos="100000">
                <a:srgbClr val="00B0F0"/>
              </a:gs>
            </a:gsLst>
            <a:lin ang="5400000" scaled="1"/>
          </a:gradFill>
          <a:ln w="19050" cap="rnd">
            <a:noFill/>
            <a:prstDash val="sysDot"/>
            <a:round/>
          </a:ln>
          <a:effectLst>
            <a:outerShdw blurRad="254000" dist="127000" dir="5400000" sx="96000" sy="96000" algn="t" rotWithShape="0">
              <a:srgbClr val="00206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200" dirty="0">
                <a:latin typeface="+mj-lt"/>
              </a:rPr>
              <a:t>16</a:t>
            </a:r>
          </a:p>
        </p:txBody>
      </p:sp>
      <p:sp>
        <p:nvSpPr>
          <p:cNvPr id="47" name="Овал 46">
            <a:hlinkClick r:id="rId19" action="ppaction://hlinksldjump"/>
          </p:cNvPr>
          <p:cNvSpPr/>
          <p:nvPr/>
        </p:nvSpPr>
        <p:spPr>
          <a:xfrm>
            <a:off x="3084467" y="3066516"/>
            <a:ext cx="846000" cy="846000"/>
          </a:xfrm>
          <a:prstGeom prst="ellipse">
            <a:avLst/>
          </a:prstGeom>
          <a:gradFill>
            <a:gsLst>
              <a:gs pos="0">
                <a:srgbClr val="00B0F0">
                  <a:alpha val="40000"/>
                </a:srgbClr>
              </a:gs>
              <a:gs pos="100000">
                <a:srgbClr val="00B0F0"/>
              </a:gs>
            </a:gsLst>
            <a:lin ang="5400000" scaled="1"/>
          </a:gradFill>
          <a:ln w="19050" cap="rnd">
            <a:noFill/>
            <a:prstDash val="sysDot"/>
            <a:round/>
          </a:ln>
          <a:effectLst>
            <a:outerShdw blurRad="254000" dist="127000" dir="5400000" sx="96000" sy="96000" algn="t" rotWithShape="0">
              <a:srgbClr val="00206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200" dirty="0">
                <a:latin typeface="+mj-lt"/>
              </a:rPr>
              <a:t>17</a:t>
            </a:r>
          </a:p>
        </p:txBody>
      </p:sp>
      <p:sp>
        <p:nvSpPr>
          <p:cNvPr id="48" name="Овал 47">
            <a:hlinkClick r:id="rId20" action="ppaction://hlinksldjump"/>
          </p:cNvPr>
          <p:cNvSpPr/>
          <p:nvPr/>
        </p:nvSpPr>
        <p:spPr>
          <a:xfrm>
            <a:off x="4149001" y="3066516"/>
            <a:ext cx="846000" cy="846000"/>
          </a:xfrm>
          <a:prstGeom prst="ellipse">
            <a:avLst/>
          </a:prstGeom>
          <a:gradFill>
            <a:gsLst>
              <a:gs pos="0">
                <a:srgbClr val="00B0F0">
                  <a:alpha val="40000"/>
                </a:srgbClr>
              </a:gs>
              <a:gs pos="100000">
                <a:srgbClr val="00B0F0"/>
              </a:gs>
            </a:gsLst>
            <a:lin ang="5400000" scaled="1"/>
          </a:gradFill>
          <a:ln w="19050" cap="rnd">
            <a:noFill/>
            <a:prstDash val="sysDot"/>
            <a:round/>
          </a:ln>
          <a:effectLst>
            <a:outerShdw blurRad="254000" dist="127000" dir="5400000" sx="96000" sy="96000" algn="t" rotWithShape="0">
              <a:srgbClr val="00206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200" dirty="0">
                <a:latin typeface="+mj-lt"/>
              </a:rPr>
              <a:t>18</a:t>
            </a:r>
          </a:p>
        </p:txBody>
      </p:sp>
      <p:sp>
        <p:nvSpPr>
          <p:cNvPr id="49" name="Овал 48">
            <a:hlinkClick r:id="rId21" action="ppaction://hlinksldjump"/>
          </p:cNvPr>
          <p:cNvSpPr/>
          <p:nvPr/>
        </p:nvSpPr>
        <p:spPr>
          <a:xfrm>
            <a:off x="5213535" y="3066516"/>
            <a:ext cx="846000" cy="846000"/>
          </a:xfrm>
          <a:prstGeom prst="ellipse">
            <a:avLst/>
          </a:prstGeom>
          <a:gradFill>
            <a:gsLst>
              <a:gs pos="0">
                <a:srgbClr val="00B0F0">
                  <a:alpha val="40000"/>
                </a:srgbClr>
              </a:gs>
              <a:gs pos="100000">
                <a:srgbClr val="00B0F0"/>
              </a:gs>
            </a:gsLst>
            <a:lin ang="5400000" scaled="1"/>
          </a:gradFill>
          <a:ln w="19050" cap="rnd">
            <a:noFill/>
            <a:prstDash val="sysDot"/>
            <a:round/>
          </a:ln>
          <a:effectLst>
            <a:outerShdw blurRad="254000" dist="127000" dir="5400000" sx="96000" sy="96000" algn="t" rotWithShape="0">
              <a:srgbClr val="00206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200" dirty="0">
                <a:latin typeface="+mj-lt"/>
              </a:rPr>
              <a:t>19</a:t>
            </a:r>
          </a:p>
        </p:txBody>
      </p:sp>
      <p:sp>
        <p:nvSpPr>
          <p:cNvPr id="50" name="Овал 49">
            <a:hlinkClick r:id="rId22" action="ppaction://hlinksldjump"/>
          </p:cNvPr>
          <p:cNvSpPr/>
          <p:nvPr/>
        </p:nvSpPr>
        <p:spPr>
          <a:xfrm>
            <a:off x="6278069" y="3066516"/>
            <a:ext cx="846000" cy="846000"/>
          </a:xfrm>
          <a:prstGeom prst="ellipse">
            <a:avLst/>
          </a:prstGeom>
          <a:gradFill>
            <a:gsLst>
              <a:gs pos="0">
                <a:srgbClr val="00B0F0">
                  <a:alpha val="40000"/>
                </a:srgbClr>
              </a:gs>
              <a:gs pos="100000">
                <a:srgbClr val="00B0F0"/>
              </a:gs>
            </a:gsLst>
            <a:lin ang="5400000" scaled="1"/>
          </a:gradFill>
          <a:ln w="19050" cap="rnd">
            <a:noFill/>
            <a:prstDash val="sysDot"/>
            <a:round/>
          </a:ln>
          <a:effectLst>
            <a:outerShdw blurRad="254000" dist="127000" dir="5400000" sx="96000" sy="96000" algn="t" rotWithShape="0">
              <a:srgbClr val="00206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200" dirty="0">
                <a:latin typeface="+mj-lt"/>
              </a:rPr>
              <a:t>20</a:t>
            </a:r>
          </a:p>
        </p:txBody>
      </p:sp>
      <p:sp>
        <p:nvSpPr>
          <p:cNvPr id="51" name="Овал 50">
            <a:hlinkClick r:id="rId23" action="ppaction://hlinksldjump"/>
          </p:cNvPr>
          <p:cNvSpPr/>
          <p:nvPr/>
        </p:nvSpPr>
        <p:spPr>
          <a:xfrm>
            <a:off x="7342601" y="3066516"/>
            <a:ext cx="846000" cy="846000"/>
          </a:xfrm>
          <a:prstGeom prst="ellipse">
            <a:avLst/>
          </a:prstGeom>
          <a:gradFill>
            <a:gsLst>
              <a:gs pos="0">
                <a:srgbClr val="00B0F0">
                  <a:alpha val="40000"/>
                </a:srgbClr>
              </a:gs>
              <a:gs pos="100000">
                <a:srgbClr val="00B0F0"/>
              </a:gs>
            </a:gsLst>
            <a:lin ang="5400000" scaled="1"/>
          </a:gradFill>
          <a:ln w="19050" cap="rnd">
            <a:noFill/>
            <a:prstDash val="sysDot"/>
            <a:round/>
          </a:ln>
          <a:effectLst>
            <a:outerShdw blurRad="254000" dist="127000" dir="5400000" sx="96000" sy="96000" algn="t" rotWithShape="0">
              <a:srgbClr val="00206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200" dirty="0">
                <a:latin typeface="+mj-lt"/>
              </a:rPr>
              <a:t>21</a:t>
            </a:r>
          </a:p>
        </p:txBody>
      </p:sp>
      <p:sp>
        <p:nvSpPr>
          <p:cNvPr id="52" name="Овал 51">
            <a:hlinkClick r:id="rId24" action="ppaction://hlinksldjump"/>
          </p:cNvPr>
          <p:cNvSpPr/>
          <p:nvPr/>
        </p:nvSpPr>
        <p:spPr>
          <a:xfrm>
            <a:off x="2552199" y="4171416"/>
            <a:ext cx="846000" cy="846000"/>
          </a:xfrm>
          <a:prstGeom prst="ellipse">
            <a:avLst/>
          </a:prstGeom>
          <a:gradFill>
            <a:gsLst>
              <a:gs pos="0">
                <a:srgbClr val="00B0F0">
                  <a:alpha val="40000"/>
                </a:srgbClr>
              </a:gs>
              <a:gs pos="100000">
                <a:srgbClr val="00B0F0"/>
              </a:gs>
            </a:gsLst>
            <a:lin ang="5400000" scaled="1"/>
          </a:gradFill>
          <a:ln w="19050" cap="rnd">
            <a:noFill/>
            <a:prstDash val="sysDot"/>
            <a:round/>
          </a:ln>
          <a:effectLst>
            <a:outerShdw blurRad="254000" dist="127000" dir="5400000" sx="96000" sy="96000" algn="t" rotWithShape="0">
              <a:srgbClr val="00206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200" dirty="0">
                <a:latin typeface="+mj-lt"/>
              </a:rPr>
              <a:t>22</a:t>
            </a:r>
          </a:p>
        </p:txBody>
      </p:sp>
      <p:sp>
        <p:nvSpPr>
          <p:cNvPr id="53" name="Овал 52">
            <a:hlinkClick r:id="rId25" action="ppaction://hlinksldjump"/>
          </p:cNvPr>
          <p:cNvSpPr/>
          <p:nvPr/>
        </p:nvSpPr>
        <p:spPr>
          <a:xfrm>
            <a:off x="3616733" y="4171416"/>
            <a:ext cx="846000" cy="846000"/>
          </a:xfrm>
          <a:prstGeom prst="ellipse">
            <a:avLst/>
          </a:prstGeom>
          <a:gradFill>
            <a:gsLst>
              <a:gs pos="0">
                <a:srgbClr val="00B0F0">
                  <a:alpha val="40000"/>
                </a:srgbClr>
              </a:gs>
              <a:gs pos="100000">
                <a:srgbClr val="00B0F0"/>
              </a:gs>
            </a:gsLst>
            <a:lin ang="5400000" scaled="1"/>
          </a:gradFill>
          <a:ln w="19050" cap="rnd">
            <a:noFill/>
            <a:prstDash val="sysDot"/>
            <a:round/>
          </a:ln>
          <a:effectLst>
            <a:outerShdw blurRad="254000" dist="127000" dir="5400000" sx="96000" sy="96000" algn="t" rotWithShape="0">
              <a:srgbClr val="00206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200" dirty="0">
                <a:latin typeface="+mj-lt"/>
              </a:rPr>
              <a:t>23</a:t>
            </a:r>
          </a:p>
        </p:txBody>
      </p:sp>
      <p:sp>
        <p:nvSpPr>
          <p:cNvPr id="54" name="Овал 53">
            <a:hlinkClick r:id="rId26" action="ppaction://hlinksldjump"/>
          </p:cNvPr>
          <p:cNvSpPr/>
          <p:nvPr/>
        </p:nvSpPr>
        <p:spPr>
          <a:xfrm>
            <a:off x="4681267" y="4171416"/>
            <a:ext cx="846000" cy="846000"/>
          </a:xfrm>
          <a:prstGeom prst="ellipse">
            <a:avLst/>
          </a:prstGeom>
          <a:gradFill>
            <a:gsLst>
              <a:gs pos="0">
                <a:srgbClr val="00B0F0">
                  <a:alpha val="40000"/>
                </a:srgbClr>
              </a:gs>
              <a:gs pos="100000">
                <a:srgbClr val="00B0F0"/>
              </a:gs>
            </a:gsLst>
            <a:lin ang="5400000" scaled="1"/>
          </a:gradFill>
          <a:ln w="19050" cap="rnd">
            <a:noFill/>
            <a:prstDash val="sysDot"/>
            <a:round/>
          </a:ln>
          <a:effectLst>
            <a:outerShdw blurRad="254000" dist="127000" dir="5400000" sx="96000" sy="96000" algn="t" rotWithShape="0">
              <a:srgbClr val="00206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200" dirty="0">
                <a:latin typeface="+mj-lt"/>
              </a:rPr>
              <a:t>24</a:t>
            </a:r>
          </a:p>
        </p:txBody>
      </p:sp>
      <p:sp>
        <p:nvSpPr>
          <p:cNvPr id="55" name="Овал 54">
            <a:hlinkClick r:id="rId27" action="ppaction://hlinksldjump"/>
          </p:cNvPr>
          <p:cNvSpPr/>
          <p:nvPr/>
        </p:nvSpPr>
        <p:spPr>
          <a:xfrm>
            <a:off x="5745801" y="4171416"/>
            <a:ext cx="846000" cy="846000"/>
          </a:xfrm>
          <a:prstGeom prst="ellipse">
            <a:avLst/>
          </a:prstGeom>
          <a:gradFill>
            <a:gsLst>
              <a:gs pos="0">
                <a:srgbClr val="00B0F0">
                  <a:alpha val="40000"/>
                </a:srgbClr>
              </a:gs>
              <a:gs pos="100000">
                <a:srgbClr val="00B0F0"/>
              </a:gs>
            </a:gsLst>
            <a:lin ang="5400000" scaled="1"/>
          </a:gradFill>
          <a:ln w="19050" cap="rnd">
            <a:noFill/>
            <a:prstDash val="sysDot"/>
            <a:round/>
          </a:ln>
          <a:effectLst>
            <a:outerShdw blurRad="254000" dist="127000" dir="5400000" sx="96000" sy="96000" algn="t" rotWithShape="0">
              <a:srgbClr val="00206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200" dirty="0">
                <a:latin typeface="+mj-lt"/>
              </a:rPr>
              <a:t>25</a:t>
            </a:r>
          </a:p>
        </p:txBody>
      </p:sp>
    </p:spTree>
    <p:extLst>
      <p:ext uri="{BB962C8B-B14F-4D97-AF65-F5344CB8AC3E}">
        <p14:creationId xmlns:p14="http://schemas.microsoft.com/office/powerpoint/2010/main" val="9123942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" fill="hold">
                      <p:stCondLst>
                        <p:cond delay="0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>
                      <p:stCondLst>
                        <p:cond delay="0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0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6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"/>
                  </p:tgtEl>
                </p:cond>
              </p:nextCondLst>
            </p:seq>
            <p:seq concurrent="1" nextAc="seek">
              <p:cTn id="98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9" fill="hold">
                      <p:stCondLst>
                        <p:cond delay="0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seq concurrent="1" nextAc="seek">
              <p:cTn id="104" restart="whenNotActive" fill="hold" evtFilter="cancelBubble" nodeType="interactiveSeq">
                <p:stCondLst>
                  <p:cond evt="onClick" delay="0">
                    <p:tgtEl>
                      <p:spTgt spid="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5" fill="hold">
                      <p:stCondLst>
                        <p:cond delay="0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8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"/>
                  </p:tgtEl>
                </p:cond>
              </p:nextCondLst>
            </p:seq>
            <p:seq concurrent="1" nextAc="seek">
              <p:cTn id="110" restart="whenNotActive" fill="hold" evtFilter="cancelBubble" nodeType="interactiveSeq">
                <p:stCondLst>
                  <p:cond evt="onClick" delay="0">
                    <p:tgtEl>
                      <p:spTgt spid="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1" fill="hold">
                      <p:stCondLst>
                        <p:cond delay="0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4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9"/>
                  </p:tgtEl>
                </p:cond>
              </p:nextCondLst>
            </p:seq>
            <p:seq concurrent="1" nextAc="seek">
              <p:cTn id="116" restart="whenNotActive" fill="hold" evtFilter="cancelBubble" nodeType="interactiveSeq">
                <p:stCondLst>
                  <p:cond evt="onClick" delay="0">
                    <p:tgtEl>
                      <p:spTgt spid="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7" fill="hold">
                      <p:stCondLst>
                        <p:cond delay="0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0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0"/>
                  </p:tgtEl>
                </p:cond>
              </p:nextCondLst>
            </p:seq>
            <p:seq concurrent="1" nextAc="seek">
              <p:cTn id="122" restart="whenNotActive" fill="hold" evtFilter="cancelBubble" nodeType="interactiveSeq">
                <p:stCondLst>
                  <p:cond evt="onClick" delay="0">
                    <p:tgtEl>
                      <p:spTgt spid="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3" fill="hold">
                      <p:stCondLst>
                        <p:cond delay="0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6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"/>
                  </p:tgtEl>
                </p:cond>
              </p:nextCondLst>
            </p:seq>
            <p:seq concurrent="1" nextAc="seek">
              <p:cTn id="128" restart="whenNotActive" fill="hold" evtFilter="cancelBubble" nodeType="interactiveSeq">
                <p:stCondLst>
                  <p:cond evt="onClick" delay="0">
                    <p:tgtEl>
                      <p:spTgt spid="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9" fill="hold">
                      <p:stCondLst>
                        <p:cond delay="0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"/>
                  </p:tgtEl>
                </p:cond>
              </p:nextCondLst>
            </p:seq>
            <p:seq concurrent="1" nextAc="seek">
              <p:cTn id="134" restart="whenNotActive" fill="hold" evtFilter="cancelBubble" nodeType="interactiveSeq">
                <p:stCondLst>
                  <p:cond evt="onClick" delay="0">
                    <p:tgtEl>
                      <p:spTgt spid="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5" fill="hold">
                      <p:stCondLst>
                        <p:cond delay="0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8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3"/>
                  </p:tgtEl>
                </p:cond>
              </p:nextCondLst>
            </p:seq>
            <p:seq concurrent="1" nextAc="seek">
              <p:cTn id="140" restart="whenNotActive" fill="hold" evtFilter="cancelBubble" nodeType="interactiveSeq">
                <p:stCondLst>
                  <p:cond evt="onClick" delay="0">
                    <p:tgtEl>
                      <p:spTgt spid="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1" fill="hold">
                      <p:stCondLst>
                        <p:cond delay="0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4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4"/>
                  </p:tgtEl>
                </p:cond>
              </p:nextCondLst>
            </p:seq>
            <p:seq concurrent="1" nextAc="seek">
              <p:cTn id="146" restart="whenNotActive" fill="hold" evtFilter="cancelBubble" nodeType="interactiveSeq">
                <p:stCondLst>
                  <p:cond evt="onClick" delay="0">
                    <p:tgtEl>
                      <p:spTgt spid="5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7" fill="hold">
                      <p:stCondLst>
                        <p:cond delay="0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0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5"/>
                  </p:tgtEl>
                </p:cond>
              </p:nextCondLst>
            </p:seq>
          </p:childTnLst>
        </p:cTn>
      </p:par>
    </p:tnLst>
    <p:bldLst>
      <p:bldP spid="2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43" grpId="0" animBg="1"/>
      <p:bldP spid="44" grpId="0" animBg="1"/>
      <p:bldP spid="45" grpId="0" animBg="1"/>
      <p:bldP spid="46" grpId="0" animBg="1"/>
      <p:bldP spid="47" grpId="0" animBg="1"/>
      <p:bldP spid="48" grpId="0" animBg="1"/>
      <p:bldP spid="49" grpId="0" animBg="1"/>
      <p:bldP spid="50" grpId="0" animBg="1"/>
      <p:bldP spid="51" grpId="0" animBg="1"/>
      <p:bldP spid="52" grpId="0" animBg="1"/>
      <p:bldP spid="53" grpId="0" animBg="1"/>
      <p:bldP spid="54" grpId="0" animBg="1"/>
      <p:bldP spid="55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Прямоугольник с двумя скругленными соседними углами 14"/>
          <p:cNvSpPr/>
          <p:nvPr/>
        </p:nvSpPr>
        <p:spPr>
          <a:xfrm rot="10800000">
            <a:off x="2412000" y="-4737"/>
            <a:ext cx="4320000" cy="730513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C00000"/>
          </a:solidFill>
          <a:ln>
            <a:noFill/>
          </a:ln>
          <a:effectLst>
            <a:outerShdw blurRad="127000" dist="127000" dir="5400000" sx="90000" sy="90000" algn="t" rotWithShape="0">
              <a:schemeClr val="tx1">
                <a:lumMod val="65000"/>
                <a:lumOff val="3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910328" y="107151"/>
            <a:ext cx="3323346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914377"/>
            <a:r>
              <a:rPr lang="ru-RU" sz="2200" dirty="0">
                <a:solidFill>
                  <a:srgbClr val="F7F6F4"/>
                </a:solidFill>
                <a:latin typeface="Roboto Slab"/>
              </a:rPr>
              <a:t>Вы ответили неверно</a:t>
            </a:r>
          </a:p>
        </p:txBody>
      </p:sp>
      <p:sp>
        <p:nvSpPr>
          <p:cNvPr id="26" name="Скругленный прямоугольник 25">
            <a:hlinkClick r:id="rId2" action="ppaction://hlinksldjump"/>
          </p:cNvPr>
          <p:cNvSpPr/>
          <p:nvPr/>
        </p:nvSpPr>
        <p:spPr>
          <a:xfrm>
            <a:off x="7124701" y="4350104"/>
            <a:ext cx="1660526" cy="405405"/>
          </a:xfrm>
          <a:prstGeom prst="roundRect">
            <a:avLst/>
          </a:prstGeom>
          <a:solidFill>
            <a:srgbClr val="0070C0"/>
          </a:solidFill>
          <a:ln>
            <a:noFill/>
          </a:ln>
          <a:effectLst>
            <a:outerShdw blurRad="127000" dist="63500" dir="5400000" sx="90000" sy="90000" algn="t" rotWithShape="0">
              <a:schemeClr val="tx1">
                <a:lumMod val="75000"/>
                <a:lumOff val="2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80000" tIns="90000" rIns="180000" bIns="90000" rtlCol="0" anchor="ctr">
            <a:spAutoFit/>
          </a:bodyPr>
          <a:lstStyle/>
          <a:p>
            <a:pPr algn="ctr"/>
            <a:r>
              <a:rPr lang="ru-RU" sz="1200" dirty="0">
                <a:solidFill>
                  <a:schemeClr val="bg1"/>
                </a:solidFill>
              </a:rPr>
              <a:t>Вернуться назад</a:t>
            </a:r>
          </a:p>
        </p:txBody>
      </p:sp>
      <p:grpSp>
        <p:nvGrpSpPr>
          <p:cNvPr id="14" name="Группа 13"/>
          <p:cNvGrpSpPr/>
          <p:nvPr/>
        </p:nvGrpSpPr>
        <p:grpSpPr>
          <a:xfrm>
            <a:off x="1072039" y="1335913"/>
            <a:ext cx="3218973" cy="1386084"/>
            <a:chOff x="843439" y="2138967"/>
            <a:chExt cx="3218973" cy="1386084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8" name="Прямоугольник 17"/>
                <p:cNvSpPr/>
                <p:nvPr/>
              </p:nvSpPr>
              <p:spPr>
                <a:xfrm>
                  <a:off x="843439" y="2474442"/>
                  <a:ext cx="3218973" cy="1050609"/>
                </a:xfrm>
                <a:prstGeom prst="rect">
                  <a:avLst/>
                </a:prstGeom>
              </p:spPr>
              <p:txBody>
                <a:bodyPr wrap="square" lIns="0" tIns="0" rIns="0" bIns="0">
                  <a:spAutoFit/>
                </a:bodyPr>
                <a:lstStyle/>
                <a:p>
                  <a:pPr defTabSz="914377">
                    <a:lnSpc>
                      <a:spcPct val="125000"/>
                    </a:lnSpc>
                  </a:pPr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n-US" sz="2600" b="1" i="1">
                                <a:latin typeface="Cambria Math"/>
                                <a:ea typeface="Cambria Math" panose="02040503050406030204" pitchFamily="18" charset="0"/>
                              </a:rPr>
                            </m:ctrlPr>
                          </m:fPr>
                          <m:num>
                            <m:rad>
                              <m:radPr>
                                <m:degHide m:val="on"/>
                                <m:ctrlPr>
                                  <a:rPr lang="en-US" sz="2600" b="1" i="1">
                                    <a:latin typeface="Cambria Math"/>
                                    <a:ea typeface="Cambria Math" panose="02040503050406030204" pitchFamily="18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en-US" sz="2600" b="1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𝟐</m:t>
                                </m:r>
                              </m:e>
                            </m:rad>
                            <m:r>
                              <a:rPr lang="en-US" sz="2600" b="1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−</m:t>
                            </m:r>
                            <m:rad>
                              <m:radPr>
                                <m:degHide m:val="on"/>
                                <m:ctrlPr>
                                  <a:rPr lang="en-US" sz="2600" b="1" i="1">
                                    <a:latin typeface="Cambria Math"/>
                                    <a:ea typeface="Cambria Math" panose="02040503050406030204" pitchFamily="18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en-US" sz="2600" b="1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𝟔</m:t>
                                </m:r>
                              </m:e>
                            </m:rad>
                          </m:num>
                          <m:den>
                            <m:r>
                              <a:rPr lang="en-US" sz="2600" b="1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𝟒</m:t>
                            </m:r>
                          </m:den>
                        </m:f>
                      </m:oMath>
                    </m:oMathPara>
                  </a14:m>
                  <a:endParaRPr lang="ru-RU" sz="2600" b="1" dirty="0">
                    <a:solidFill>
                      <a:prstClr val="black"/>
                    </a:solidFill>
                    <a:latin typeface="Roboto Slab"/>
                  </a:endParaRPr>
                </a:p>
              </p:txBody>
            </p:sp>
          </mc:Choice>
          <mc:Fallback xmlns="">
            <p:sp>
              <p:nvSpPr>
                <p:cNvPr id="18" name="Прямоугольник 17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43439" y="2474442"/>
                  <a:ext cx="3218973" cy="1050609"/>
                </a:xfrm>
                <a:prstGeom prst="rect">
                  <a:avLst/>
                </a:prstGeom>
                <a:blipFill rotWithShape="0">
                  <a:blip r:embed="rId4"/>
                  <a:stretch>
                    <a:fillRect l="-189"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9" name="TextBox 18"/>
            <p:cNvSpPr txBox="1"/>
            <p:nvPr/>
          </p:nvSpPr>
          <p:spPr>
            <a:xfrm>
              <a:off x="843440" y="2138967"/>
              <a:ext cx="2305118" cy="276999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defTabSz="914377"/>
              <a:r>
                <a:rPr lang="ru-RU" sz="1800" dirty="0">
                  <a:solidFill>
                    <a:prstClr val="black"/>
                  </a:solidFill>
                  <a:latin typeface="Roboto Slab"/>
                </a:rPr>
                <a:t>Правильный ответ: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1054180" y="2948940"/>
                <a:ext cx="5834993" cy="63280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func>
                      <m:funcPr>
                        <m:ctrlPr>
                          <a:rPr lang="en-US" sz="1600" i="1" smtClean="0">
                            <a:latin typeface="Cambria Math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1600" b="0" i="0" smtClean="0">
                            <a:latin typeface="Cambria Math" panose="02040503050406030204" pitchFamily="18" charset="0"/>
                          </a:rPr>
                          <m:t>cos</m:t>
                        </m:r>
                      </m:fName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105</m:t>
                        </m:r>
                        <m:r>
                          <a:rPr lang="ru-RU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°</m:t>
                        </m:r>
                      </m:e>
                    </m:func>
                    <m:r>
                      <a:rPr lang="ru-RU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en-US" sz="1600" i="1">
                            <a:latin typeface="Cambria Math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1600" b="0" i="0" smtClean="0">
                            <a:latin typeface="Cambria Math" panose="02040503050406030204" pitchFamily="18" charset="0"/>
                          </a:rPr>
                          <m:t>cos</m:t>
                        </m:r>
                      </m:fName>
                      <m:e>
                        <m:d>
                          <m:dPr>
                            <m:ctrlPr>
                              <a:rPr lang="en-US" sz="1600" i="1" smtClean="0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  <m:t>6</m:t>
                            </m:r>
                            <m:r>
                              <a:rPr lang="ru-RU" sz="1600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  <m:r>
                              <a:rPr lang="ru-RU" sz="16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°+45°</m:t>
                            </m:r>
                          </m:e>
                        </m:d>
                      </m:e>
                    </m:func>
                    <m:r>
                      <a:rPr lang="ru-RU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en-US" sz="1600" b="0" i="1" smtClean="0"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1600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cos</m:t>
                        </m:r>
                      </m:fName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60°</m:t>
                        </m:r>
                      </m:e>
                    </m:func>
                    <m:r>
                      <a:rPr lang="en-US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func>
                      <m:funcPr>
                        <m:ctrlPr>
                          <a:rPr lang="en-US" sz="1600" i="1"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160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cos</m:t>
                        </m:r>
                      </m:fName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45</m:t>
                        </m:r>
                        <m:r>
                          <a:rPr lang="en-US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°</m:t>
                        </m:r>
                      </m:e>
                    </m:func>
                    <m:r>
                      <a:rPr lang="en-US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  <m:func>
                      <m:funcPr>
                        <m:ctrlPr>
                          <a:rPr lang="en-US" sz="1600" i="1"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1600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sin</m:t>
                        </m:r>
                      </m:fName>
                      <m:e>
                        <m:r>
                          <a:rPr lang="en-US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60°</m:t>
                        </m:r>
                      </m:e>
                    </m:func>
                    <m:r>
                      <a:rPr lang="en-US" sz="16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func>
                      <m:funcPr>
                        <m:ctrlPr>
                          <a:rPr lang="en-US" sz="1600" i="1"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1600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sin</m:t>
                        </m:r>
                      </m:fName>
                      <m:e>
                        <m:r>
                          <a:rPr lang="en-US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45°</m:t>
                        </m:r>
                      </m:e>
                    </m:func>
                    <m:r>
                      <a:rPr lang="en-US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sz="16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1600" b="0" i="1" smtClean="0"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US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f>
                      <m:fPr>
                        <m:ctrlPr>
                          <a:rPr lang="en-US" sz="1600" b="0" i="1" smtClean="0"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en-US" sz="1600" b="0" i="1" smtClean="0">
                                <a:latin typeface="Cambria Math"/>
                                <a:ea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16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e>
                        </m:rad>
                      </m:num>
                      <m:den>
                        <m:r>
                          <a:rPr lang="en-US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US" sz="16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  <m:f>
                      <m:fPr>
                        <m:ctrlPr>
                          <a:rPr lang="en-US" sz="1600" i="1"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en-US" sz="1600" i="1" smtClean="0">
                                <a:latin typeface="Cambria Math"/>
                                <a:ea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16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3</m:t>
                            </m:r>
                          </m:e>
                        </m:rad>
                      </m:num>
                      <m:den>
                        <m:r>
                          <a:rPr lang="en-US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US" sz="16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f>
                      <m:fPr>
                        <m:ctrlPr>
                          <a:rPr lang="en-US" sz="1600" i="1"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en-US" sz="1600" i="1">
                                <a:latin typeface="Cambria Math"/>
                                <a:ea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16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e>
                        </m:rad>
                      </m:num>
                      <m:den>
                        <m:r>
                          <a:rPr lang="en-US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US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1600" b="0" i="1" smtClean="0"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en-US" sz="1600" i="1">
                                <a:latin typeface="Cambria Math"/>
                                <a:ea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16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e>
                        </m:rad>
                        <m:r>
                          <a:rPr lang="en-US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− </m:t>
                        </m:r>
                        <m:rad>
                          <m:radPr>
                            <m:degHide m:val="on"/>
                            <m:ctrlPr>
                              <a:rPr lang="en-US" sz="1600" i="1">
                                <a:latin typeface="Cambria Math"/>
                                <a:ea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16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6</m:t>
                            </m:r>
                          </m:e>
                        </m:rad>
                      </m:num>
                      <m:den>
                        <m:r>
                          <a:rPr lang="en-US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lang="ru-RU" sz="1400" dirty="0">
                    <a:latin typeface="+mj-lt"/>
                  </a:rPr>
                  <a:t> </a:t>
                </a:r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54180" y="2948940"/>
                <a:ext cx="5834993" cy="632802"/>
              </a:xfrm>
              <a:prstGeom prst="rect">
                <a:avLst/>
              </a:prstGeom>
              <a:blipFill rotWithShape="0">
                <a:blip r:embed="rId5"/>
                <a:stretch>
                  <a:fillRect l="-940" b="-6731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860434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Прямоугольник с двумя скругленными соседними углами 14"/>
          <p:cNvSpPr/>
          <p:nvPr/>
        </p:nvSpPr>
        <p:spPr>
          <a:xfrm rot="10800000">
            <a:off x="2412000" y="4499"/>
            <a:ext cx="4320000" cy="730513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accent3">
              <a:lumMod val="40000"/>
              <a:lumOff val="60000"/>
              <a:alpha val="85000"/>
            </a:schemeClr>
          </a:solidFill>
          <a:ln>
            <a:noFill/>
          </a:ln>
          <a:effectLst>
            <a:outerShdw blurRad="127000" dist="127000" dir="5400000" sx="90000" sy="90000" algn="t" rotWithShape="0">
              <a:schemeClr val="tx1">
                <a:lumMod val="65000"/>
                <a:lumOff val="3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A5A5A5">
                  <a:lumMod val="75000"/>
                </a:srgbClr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063414" y="107151"/>
            <a:ext cx="3017173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914377"/>
            <a:r>
              <a:rPr lang="ru-RU" sz="2200" dirty="0">
                <a:solidFill>
                  <a:srgbClr val="A5A5A5">
                    <a:lumMod val="75000"/>
                  </a:srgbClr>
                </a:solidFill>
                <a:latin typeface="Roboto Slab"/>
              </a:rPr>
              <a:t>Ответьте на вопрос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Скругленный прямоугольник 12">
                <a:hlinkClick r:id="rId2" action="ppaction://hlinksldjump"/>
              </p:cNvPr>
              <p:cNvSpPr/>
              <p:nvPr/>
            </p:nvSpPr>
            <p:spPr>
              <a:xfrm>
                <a:off x="358775" y="2873022"/>
                <a:ext cx="2520000" cy="774000"/>
              </a:xfrm>
              <a:prstGeom prst="roundRect">
                <a:avLst/>
              </a:prstGeom>
              <a:noFill/>
              <a:ln w="19050">
                <a:solidFill>
                  <a:srgbClr val="00B0F0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lIns="180000" tIns="90000" rIns="180000" bIns="90000" rtlCol="0" anchor="ctr">
                <a:no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ru-RU" sz="1600" dirty="0">
                  <a:solidFill>
                    <a:prstClr val="black"/>
                  </a:solidFill>
                  <a:latin typeface="Roboto Slab"/>
                </a:endParaRPr>
              </a:p>
            </p:txBody>
          </p:sp>
        </mc:Choice>
        <mc:Fallback xmlns="">
          <p:sp>
            <p:nvSpPr>
              <p:cNvPr id="13" name="Скругленный прямоугольник 12">
                <a:hlinkClick r:id="rId4" action="ppaction://hlinksldjump"/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8775" y="2873022"/>
                <a:ext cx="2520000" cy="774000"/>
              </a:xfrm>
              <a:prstGeom prst="roundRect">
                <a:avLst/>
              </a:prstGeom>
              <a:blipFill rotWithShape="0">
                <a:blip r:embed="rId5"/>
                <a:stretch>
                  <a:fillRect/>
                </a:stretch>
              </a:blipFill>
              <a:ln w="19050">
                <a:solidFill>
                  <a:srgbClr val="00B0F0"/>
                </a:solidFill>
              </a:ln>
              <a:effectLst/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Скругленный прямоугольник 7">
                <a:hlinkClick r:id="rId6" action="ppaction://hlinksldjump"/>
              </p:cNvPr>
              <p:cNvSpPr/>
              <p:nvPr/>
            </p:nvSpPr>
            <p:spPr>
              <a:xfrm>
                <a:off x="3312475" y="3990529"/>
                <a:ext cx="2520000" cy="772456"/>
              </a:xfrm>
              <a:prstGeom prst="roundRect">
                <a:avLst/>
              </a:prstGeom>
              <a:noFill/>
              <a:ln w="19050">
                <a:solidFill>
                  <a:srgbClr val="00B0F0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lIns="180000" tIns="90000" rIns="180000" bIns="90000" rtlCol="0" anchor="ctr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ru-RU" sz="16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ad>
                            <m:radPr>
                              <m:degHide m:val="on"/>
                              <m:ctrlPr>
                                <a:rPr lang="ru-RU" sz="1600" i="1" smtClean="0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1600" b="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e>
                          </m:rad>
                        </m:num>
                        <m:den>
                          <m:r>
                            <a:rPr lang="en-US" sz="16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ru-RU" sz="1600" dirty="0">
                  <a:solidFill>
                    <a:prstClr val="black"/>
                  </a:solidFill>
                  <a:latin typeface="Roboto Slab"/>
                </a:endParaRPr>
              </a:p>
            </p:txBody>
          </p:sp>
        </mc:Choice>
        <mc:Fallback xmlns="">
          <p:sp>
            <p:nvSpPr>
              <p:cNvPr id="8" name="Скругленный прямоугольник 7">
                <a:hlinkClick r:id="rId7" action="ppaction://hlinksldjump"/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12475" y="3990529"/>
                <a:ext cx="2520000" cy="772456"/>
              </a:xfrm>
              <a:prstGeom prst="roundRect">
                <a:avLst/>
              </a:prstGeom>
              <a:blipFill rotWithShape="0">
                <a:blip r:embed="rId8"/>
                <a:stretch>
                  <a:fillRect/>
                </a:stretch>
              </a:blipFill>
              <a:ln w="19050">
                <a:solidFill>
                  <a:srgbClr val="00B0F0"/>
                </a:solidFill>
              </a:ln>
              <a:effectLst/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Скругленный прямоугольник 8">
                <a:hlinkClick r:id="rId7" action="ppaction://hlinksldjump"/>
              </p:cNvPr>
              <p:cNvSpPr/>
              <p:nvPr/>
            </p:nvSpPr>
            <p:spPr>
              <a:xfrm>
                <a:off x="3312475" y="2873022"/>
                <a:ext cx="2520000" cy="774000"/>
              </a:xfrm>
              <a:prstGeom prst="roundRect">
                <a:avLst/>
              </a:prstGeom>
              <a:noFill/>
              <a:ln w="19050">
                <a:solidFill>
                  <a:srgbClr val="00B0F0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lIns="180000" tIns="90000" rIns="180000" bIns="90000" rtlCol="0" anchor="ctr">
                <a:no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−1</m:t>
                      </m:r>
                    </m:oMath>
                  </m:oMathPara>
                </a14:m>
                <a:endParaRPr lang="ru-RU" sz="1600" dirty="0">
                  <a:solidFill>
                    <a:prstClr val="black"/>
                  </a:solidFill>
                  <a:latin typeface="Roboto Slab"/>
                </a:endParaRPr>
              </a:p>
            </p:txBody>
          </p:sp>
        </mc:Choice>
        <mc:Fallback xmlns="">
          <p:sp>
            <p:nvSpPr>
              <p:cNvPr id="9" name="Скругленный прямоугольник 8">
                <a:hlinkClick r:id="rId7" action="ppaction://hlinksldjump"/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12475" y="2873022"/>
                <a:ext cx="2520000" cy="774000"/>
              </a:xfrm>
              <a:prstGeom prst="roundRect">
                <a:avLst/>
              </a:prstGeom>
              <a:blipFill rotWithShape="0">
                <a:blip r:embed="rId9"/>
                <a:stretch>
                  <a:fillRect/>
                </a:stretch>
              </a:blipFill>
              <a:ln w="19050">
                <a:solidFill>
                  <a:srgbClr val="00B0F0"/>
                </a:solidFill>
              </a:ln>
              <a:effectLst/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Скругленный прямоугольник 10">
                <a:hlinkClick r:id="rId7" action="ppaction://hlinksldjump"/>
              </p:cNvPr>
              <p:cNvSpPr/>
              <p:nvPr/>
            </p:nvSpPr>
            <p:spPr>
              <a:xfrm>
                <a:off x="358775" y="4021176"/>
                <a:ext cx="2520000" cy="711162"/>
              </a:xfrm>
              <a:prstGeom prst="roundRect">
                <a:avLst/>
              </a:prstGeom>
              <a:noFill/>
              <a:ln w="19050">
                <a:solidFill>
                  <a:srgbClr val="00B0F0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lIns="180000" tIns="90000" rIns="180000" bIns="90000" rtlCol="0" anchor="ctr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ru-RU" sz="1600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16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16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ru-RU" sz="1600" dirty="0">
                  <a:solidFill>
                    <a:prstClr val="black"/>
                  </a:solidFill>
                  <a:latin typeface="Roboto Slab"/>
                </a:endParaRPr>
              </a:p>
            </p:txBody>
          </p:sp>
        </mc:Choice>
        <mc:Fallback xmlns="">
          <p:sp>
            <p:nvSpPr>
              <p:cNvPr id="11" name="Скругленный прямоугольник 10">
                <a:hlinkClick r:id="rId7" action="ppaction://hlinksldjump"/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8775" y="4021176"/>
                <a:ext cx="2520000" cy="711162"/>
              </a:xfrm>
              <a:prstGeom prst="roundRect">
                <a:avLst/>
              </a:prstGeom>
              <a:blipFill rotWithShape="0">
                <a:blip r:embed="rId10"/>
                <a:stretch>
                  <a:fillRect/>
                </a:stretch>
              </a:blipFill>
              <a:ln w="19050">
                <a:solidFill>
                  <a:srgbClr val="00B0F0"/>
                </a:solidFill>
              </a:ln>
              <a:effectLst/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Прямоугольник 11"/>
              <p:cNvSpPr/>
              <p:nvPr/>
            </p:nvSpPr>
            <p:spPr>
              <a:xfrm flipH="1">
                <a:off x="358775" y="1166813"/>
                <a:ext cx="6166716" cy="666657"/>
              </a:xfrm>
              <a:prstGeom prst="rect">
                <a:avLst/>
              </a:prstGeom>
              <a:ln>
                <a:noFill/>
              </a:ln>
            </p:spPr>
            <p:txBody>
              <a:bodyPr wrap="square" lIns="0" tIns="0" rIns="0" bIns="0" anchor="t" anchorCtr="0">
                <a:spAutoFit/>
              </a:bodyPr>
              <a:lstStyle/>
              <a:p>
                <a:pPr>
                  <a:lnSpc>
                    <a:spcPct val="114000"/>
                  </a:lnSpc>
                </a:pPr>
                <a:r>
                  <a:rPr lang="ru-RU" sz="1800" dirty="0">
                    <a:solidFill>
                      <a:prstClr val="black"/>
                    </a:solidFill>
                    <a:latin typeface="Roboto Slab"/>
                  </a:rPr>
                  <a:t>Чему равно значение выражения</a:t>
                </a:r>
                <a:br>
                  <a:rPr lang="ru-RU" sz="1800" dirty="0">
                    <a:solidFill>
                      <a:prstClr val="black"/>
                    </a:solidFill>
                    <a:latin typeface="Roboto Slab"/>
                  </a:rPr>
                </a:br>
                <a14:m>
                  <m:oMath xmlns:m="http://schemas.openxmlformats.org/officeDocument/2006/math">
                    <m:func>
                      <m:funcPr>
                        <m:ctrlPr>
                          <a:rPr lang="en-US" sz="2000" i="1">
                            <a:latin typeface="Cambria Math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000">
                            <a:latin typeface="Cambria Math" panose="02040503050406030204" pitchFamily="18" charset="0"/>
                          </a:rPr>
                          <m:t>cos</m:t>
                        </m:r>
                      </m:fName>
                      <m:e>
                        <m:r>
                          <a:rPr lang="ru-RU" sz="2000" i="1">
                            <a:latin typeface="Cambria Math" panose="02040503050406030204" pitchFamily="18" charset="0"/>
                          </a:rPr>
                          <m:t>107</m:t>
                        </m:r>
                        <m:r>
                          <a:rPr lang="ru-RU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°</m:t>
                        </m:r>
                      </m:e>
                    </m:func>
                    <m:r>
                      <a:rPr lang="ru-RU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func>
                      <m:funcPr>
                        <m:ctrlPr>
                          <a:rPr lang="en-US" sz="2000" i="1">
                            <a:latin typeface="Cambria Math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000">
                            <a:latin typeface="Cambria Math" panose="02040503050406030204" pitchFamily="18" charset="0"/>
                          </a:rPr>
                          <m:t>cos</m:t>
                        </m:r>
                      </m:fName>
                      <m:e>
                        <m:r>
                          <a:rPr lang="ru-RU" sz="2000" i="1">
                            <a:latin typeface="Cambria Math" panose="02040503050406030204" pitchFamily="18" charset="0"/>
                          </a:rPr>
                          <m:t>17</m:t>
                        </m:r>
                        <m:r>
                          <a:rPr lang="ru-RU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°</m:t>
                        </m:r>
                      </m:e>
                    </m:func>
                    <m:r>
                      <a:rPr lang="en-US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func>
                      <m:funcPr>
                        <m:ctrlPr>
                          <a:rPr lang="en-US" sz="2000" i="1">
                            <a:latin typeface="Cambria Math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000">
                            <a:latin typeface="Cambria Math" panose="02040503050406030204" pitchFamily="18" charset="0"/>
                          </a:rPr>
                          <m:t>sin</m:t>
                        </m:r>
                      </m:fName>
                      <m:e>
                        <m:r>
                          <a:rPr lang="ru-RU" sz="2000" i="1">
                            <a:latin typeface="Cambria Math" panose="02040503050406030204" pitchFamily="18" charset="0"/>
                          </a:rPr>
                          <m:t>107</m:t>
                        </m:r>
                        <m:r>
                          <a:rPr lang="ru-RU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°</m:t>
                        </m:r>
                      </m:e>
                    </m:func>
                    <m:r>
                      <a:rPr lang="ru-RU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func>
                      <m:funcPr>
                        <m:ctrlPr>
                          <a:rPr lang="en-US" sz="2000" i="1">
                            <a:latin typeface="Cambria Math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000">
                            <a:latin typeface="Cambria Math" panose="02040503050406030204" pitchFamily="18" charset="0"/>
                          </a:rPr>
                          <m:t>sin</m:t>
                        </m:r>
                      </m:fName>
                      <m:e>
                        <m:r>
                          <a:rPr lang="ru-RU" sz="2000" i="1">
                            <a:latin typeface="Cambria Math" panose="02040503050406030204" pitchFamily="18" charset="0"/>
                          </a:rPr>
                          <m:t>17</m:t>
                        </m:r>
                        <m:r>
                          <a:rPr lang="ru-RU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°</m:t>
                        </m:r>
                      </m:e>
                    </m:func>
                  </m:oMath>
                </a14:m>
                <a:r>
                  <a:rPr lang="ru-RU" sz="2000" dirty="0">
                    <a:solidFill>
                      <a:prstClr val="black"/>
                    </a:solidFill>
                    <a:latin typeface="Roboto Slab"/>
                  </a:rPr>
                  <a:t>?</a:t>
                </a:r>
              </a:p>
            </p:txBody>
          </p:sp>
        </mc:Choice>
        <mc:Fallback xmlns="">
          <p:sp>
            <p:nvSpPr>
              <p:cNvPr id="12" name="Прямоугольник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358775" y="1166813"/>
                <a:ext cx="6166716" cy="666657"/>
              </a:xfrm>
              <a:prstGeom prst="rect">
                <a:avLst/>
              </a:prstGeom>
              <a:blipFill rotWithShape="0">
                <a:blip r:embed="rId11"/>
                <a:stretch>
                  <a:fillRect l="-2374" t="-10000" b="-18182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645356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Прямоугольник с двумя скругленными соседними углами 14"/>
          <p:cNvSpPr/>
          <p:nvPr/>
        </p:nvSpPr>
        <p:spPr>
          <a:xfrm rot="10800000">
            <a:off x="2412000" y="-5892"/>
            <a:ext cx="4320000" cy="730513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00B050"/>
          </a:solidFill>
          <a:ln>
            <a:noFill/>
          </a:ln>
          <a:effectLst>
            <a:outerShdw blurRad="127000" dist="127000" dir="5400000" sx="90000" sy="90000" algn="t" rotWithShape="0">
              <a:schemeClr val="tx1">
                <a:lumMod val="65000"/>
                <a:lumOff val="3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063414" y="107151"/>
            <a:ext cx="3017173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914377"/>
            <a:r>
              <a:rPr lang="ru-RU" sz="2200" dirty="0">
                <a:solidFill>
                  <a:srgbClr val="F7F6F4"/>
                </a:solidFill>
                <a:latin typeface="Roboto Slab"/>
              </a:rPr>
              <a:t>Вы ответили верно</a:t>
            </a:r>
          </a:p>
        </p:txBody>
      </p:sp>
      <p:sp>
        <p:nvSpPr>
          <p:cNvPr id="17" name="Скругленный прямоугольник 16">
            <a:hlinkClick r:id="rId2" action="ppaction://hlinksldjump"/>
          </p:cNvPr>
          <p:cNvSpPr/>
          <p:nvPr/>
        </p:nvSpPr>
        <p:spPr>
          <a:xfrm>
            <a:off x="7124701" y="4350104"/>
            <a:ext cx="1660526" cy="405405"/>
          </a:xfrm>
          <a:prstGeom prst="roundRect">
            <a:avLst/>
          </a:prstGeom>
          <a:solidFill>
            <a:srgbClr val="0070C0"/>
          </a:solidFill>
          <a:ln>
            <a:noFill/>
          </a:ln>
          <a:effectLst>
            <a:outerShdw blurRad="127000" dist="63500" dir="5400000" sx="90000" sy="90000" algn="t" rotWithShape="0">
              <a:schemeClr val="tx1">
                <a:lumMod val="75000"/>
                <a:lumOff val="2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80000" tIns="90000" rIns="180000" bIns="90000" rtlCol="0" anchor="ctr">
            <a:spAutoFit/>
          </a:bodyPr>
          <a:lstStyle/>
          <a:p>
            <a:pPr algn="ctr"/>
            <a:r>
              <a:rPr lang="ru-RU" sz="1200" dirty="0">
                <a:solidFill>
                  <a:schemeClr val="bg1"/>
                </a:solidFill>
              </a:rPr>
              <a:t>Вернуться назад</a:t>
            </a:r>
          </a:p>
        </p:txBody>
      </p:sp>
      <p:grpSp>
        <p:nvGrpSpPr>
          <p:cNvPr id="16" name="Группа 15"/>
          <p:cNvGrpSpPr/>
          <p:nvPr/>
        </p:nvGrpSpPr>
        <p:grpSpPr>
          <a:xfrm>
            <a:off x="1072039" y="1335913"/>
            <a:ext cx="3218973" cy="835612"/>
            <a:chOff x="843439" y="2138967"/>
            <a:chExt cx="3218973" cy="835612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8" name="Прямоугольник 17"/>
                <p:cNvSpPr/>
                <p:nvPr/>
              </p:nvSpPr>
              <p:spPr>
                <a:xfrm>
                  <a:off x="843439" y="2474442"/>
                  <a:ext cx="3218973" cy="500137"/>
                </a:xfrm>
                <a:prstGeom prst="rect">
                  <a:avLst/>
                </a:prstGeom>
              </p:spPr>
              <p:txBody>
                <a:bodyPr wrap="square" lIns="0" tIns="0" rIns="0" bIns="0">
                  <a:spAutoFit/>
                </a:bodyPr>
                <a:lstStyle/>
                <a:p>
                  <a:pPr defTabSz="914377">
                    <a:lnSpc>
                      <a:spcPct val="125000"/>
                    </a:lnSpc>
                  </a:pPr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r>
                          <a:rPr lang="en-US" sz="26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𝟎</m:t>
                        </m:r>
                      </m:oMath>
                    </m:oMathPara>
                  </a14:m>
                  <a:endParaRPr lang="ru-RU" sz="2600" b="1" dirty="0">
                    <a:solidFill>
                      <a:prstClr val="black"/>
                    </a:solidFill>
                    <a:latin typeface="Roboto Slab"/>
                  </a:endParaRPr>
                </a:p>
              </p:txBody>
            </p:sp>
          </mc:Choice>
          <mc:Fallback xmlns="">
            <p:sp>
              <p:nvSpPr>
                <p:cNvPr id="18" name="Прямоугольник 17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43439" y="2474442"/>
                  <a:ext cx="3218973" cy="500137"/>
                </a:xfrm>
                <a:prstGeom prst="rect">
                  <a:avLst/>
                </a:prstGeom>
                <a:blipFill rotWithShape="0"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0" name="TextBox 19"/>
            <p:cNvSpPr txBox="1"/>
            <p:nvPr/>
          </p:nvSpPr>
          <p:spPr>
            <a:xfrm>
              <a:off x="843440" y="2138967"/>
              <a:ext cx="2305118" cy="276999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defTabSz="914377"/>
              <a:r>
                <a:rPr lang="ru-RU" sz="1800" dirty="0">
                  <a:solidFill>
                    <a:prstClr val="black"/>
                  </a:solidFill>
                  <a:latin typeface="Roboto Slab"/>
                </a:rPr>
                <a:t>Правильный ответ: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/>
              <p:cNvSpPr txBox="1"/>
              <p:nvPr/>
            </p:nvSpPr>
            <p:spPr>
              <a:xfrm>
                <a:off x="1072039" y="2230001"/>
                <a:ext cx="3406443" cy="486800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func>
                      <m:funcPr>
                        <m:ctrlPr>
                          <a:rPr lang="en-US" sz="1600" i="1" smtClean="0">
                            <a:latin typeface="Cambria Math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1600">
                            <a:latin typeface="Cambria Math" panose="02040503050406030204" pitchFamily="18" charset="0"/>
                          </a:rPr>
                          <m:t>cos</m:t>
                        </m:r>
                      </m:fName>
                      <m:e>
                        <m:r>
                          <a:rPr lang="ru-RU" sz="1600" i="1">
                            <a:latin typeface="Cambria Math" panose="02040503050406030204" pitchFamily="18" charset="0"/>
                          </a:rPr>
                          <m:t>107</m:t>
                        </m:r>
                        <m:r>
                          <a:rPr lang="ru-RU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°</m:t>
                        </m:r>
                      </m:e>
                    </m:func>
                    <m:r>
                      <a:rPr lang="ru-RU" sz="16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func>
                      <m:funcPr>
                        <m:ctrlPr>
                          <a:rPr lang="en-US" sz="1600" i="1">
                            <a:latin typeface="Cambria Math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1600">
                            <a:latin typeface="Cambria Math" panose="02040503050406030204" pitchFamily="18" charset="0"/>
                          </a:rPr>
                          <m:t>cos</m:t>
                        </m:r>
                      </m:fName>
                      <m:e>
                        <m:r>
                          <a:rPr lang="ru-RU" sz="1600" i="1">
                            <a:latin typeface="Cambria Math" panose="02040503050406030204" pitchFamily="18" charset="0"/>
                          </a:rPr>
                          <m:t>17</m:t>
                        </m:r>
                        <m:r>
                          <a:rPr lang="ru-RU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°</m:t>
                        </m:r>
                      </m:e>
                    </m:func>
                    <m:r>
                      <a:rPr lang="en-US" sz="16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func>
                      <m:funcPr>
                        <m:ctrlPr>
                          <a:rPr lang="en-US" sz="1600" i="1">
                            <a:latin typeface="Cambria Math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1600">
                            <a:latin typeface="Cambria Math" panose="02040503050406030204" pitchFamily="18" charset="0"/>
                          </a:rPr>
                          <m:t>sin</m:t>
                        </m:r>
                      </m:fName>
                      <m:e>
                        <m:r>
                          <a:rPr lang="ru-RU" sz="1600" i="1">
                            <a:latin typeface="Cambria Math" panose="02040503050406030204" pitchFamily="18" charset="0"/>
                          </a:rPr>
                          <m:t>107</m:t>
                        </m:r>
                        <m:r>
                          <a:rPr lang="ru-RU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°</m:t>
                        </m:r>
                      </m:e>
                    </m:func>
                    <m:r>
                      <a:rPr lang="ru-RU" sz="16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func>
                      <m:funcPr>
                        <m:ctrlPr>
                          <a:rPr lang="en-US" sz="1600" i="1">
                            <a:latin typeface="Cambria Math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1600">
                            <a:latin typeface="Cambria Math" panose="02040503050406030204" pitchFamily="18" charset="0"/>
                          </a:rPr>
                          <m:t>sin</m:t>
                        </m:r>
                      </m:fName>
                      <m:e>
                        <m:r>
                          <a:rPr lang="ru-RU" sz="1600" i="1">
                            <a:latin typeface="Cambria Math" panose="02040503050406030204" pitchFamily="18" charset="0"/>
                          </a:rPr>
                          <m:t>17</m:t>
                        </m:r>
                        <m:r>
                          <a:rPr lang="ru-RU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°</m:t>
                        </m:r>
                      </m:e>
                    </m:func>
                    <m:r>
                      <a:rPr lang="ru-RU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en-US" sz="1600" b="0" i="1" smtClean="0"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1600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cos</m:t>
                        </m:r>
                      </m:fName>
                      <m:e>
                        <m:d>
                          <m:dPr>
                            <m:ctrlPr>
                              <a:rPr lang="en-US" sz="1600" b="0" i="1" smtClean="0">
                                <a:latin typeface="Cambria Math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16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107°−17°</m:t>
                            </m:r>
                          </m:e>
                        </m:d>
                      </m:e>
                    </m:func>
                    <m:r>
                      <a:rPr lang="en-US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en-US" sz="1600" i="1">
                            <a:latin typeface="Cambria Math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1600">
                            <a:latin typeface="Cambria Math" panose="02040503050406030204" pitchFamily="18" charset="0"/>
                          </a:rPr>
                          <m:t>cos</m:t>
                        </m:r>
                      </m:fName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90</m:t>
                        </m:r>
                        <m:r>
                          <a:rPr lang="ru-RU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°</m:t>
                        </m:r>
                      </m:e>
                    </m:func>
                    <m:r>
                      <a:rPr lang="en-US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ru-RU" sz="1400" dirty="0">
                    <a:latin typeface="+mj-lt"/>
                  </a:rPr>
                  <a:t> </a:t>
                </a:r>
              </a:p>
            </p:txBody>
          </p:sp>
        </mc:Choice>
        <mc:Fallback xmlns=""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2039" y="2230001"/>
                <a:ext cx="3406443" cy="486800"/>
              </a:xfrm>
              <a:prstGeom prst="rect">
                <a:avLst/>
              </a:prstGeom>
              <a:blipFill rotWithShape="0">
                <a:blip r:embed="rId5"/>
                <a:stretch>
                  <a:fillRect l="-1610" r="-894" b="-250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729466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Прямоугольник с двумя скругленными соседними углами 14"/>
          <p:cNvSpPr/>
          <p:nvPr/>
        </p:nvSpPr>
        <p:spPr>
          <a:xfrm rot="10800000">
            <a:off x="2412000" y="-5892"/>
            <a:ext cx="4320000" cy="730513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C00000"/>
          </a:solidFill>
          <a:ln>
            <a:noFill/>
          </a:ln>
          <a:effectLst>
            <a:outerShdw blurRad="127000" dist="127000" dir="5400000" sx="90000" sy="90000" algn="t" rotWithShape="0">
              <a:schemeClr val="tx1">
                <a:lumMod val="65000"/>
                <a:lumOff val="3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910328" y="107151"/>
            <a:ext cx="3323346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914377"/>
            <a:r>
              <a:rPr lang="ru-RU" sz="2200" dirty="0">
                <a:solidFill>
                  <a:srgbClr val="F7F6F4"/>
                </a:solidFill>
                <a:latin typeface="Roboto Slab"/>
              </a:rPr>
              <a:t>Вы ответили неверно</a:t>
            </a:r>
          </a:p>
        </p:txBody>
      </p:sp>
      <p:sp>
        <p:nvSpPr>
          <p:cNvPr id="26" name="Скругленный прямоугольник 25">
            <a:hlinkClick r:id="rId2" action="ppaction://hlinksldjump"/>
          </p:cNvPr>
          <p:cNvSpPr/>
          <p:nvPr/>
        </p:nvSpPr>
        <p:spPr>
          <a:xfrm>
            <a:off x="7124701" y="4350104"/>
            <a:ext cx="1660526" cy="405405"/>
          </a:xfrm>
          <a:prstGeom prst="roundRect">
            <a:avLst/>
          </a:prstGeom>
          <a:solidFill>
            <a:srgbClr val="0070C0"/>
          </a:solidFill>
          <a:ln>
            <a:noFill/>
          </a:ln>
          <a:effectLst>
            <a:outerShdw blurRad="127000" dist="63500" dir="5400000" sx="90000" sy="90000" algn="t" rotWithShape="0">
              <a:schemeClr val="tx1">
                <a:lumMod val="75000"/>
                <a:lumOff val="2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80000" tIns="90000" rIns="180000" bIns="90000" rtlCol="0" anchor="ctr">
            <a:spAutoFit/>
          </a:bodyPr>
          <a:lstStyle/>
          <a:p>
            <a:pPr algn="ctr"/>
            <a:r>
              <a:rPr lang="ru-RU" sz="1200" dirty="0">
                <a:solidFill>
                  <a:schemeClr val="bg1"/>
                </a:solidFill>
              </a:rPr>
              <a:t>Вернуться назад</a:t>
            </a:r>
          </a:p>
        </p:txBody>
      </p:sp>
      <p:grpSp>
        <p:nvGrpSpPr>
          <p:cNvPr id="12" name="Группа 11"/>
          <p:cNvGrpSpPr/>
          <p:nvPr/>
        </p:nvGrpSpPr>
        <p:grpSpPr>
          <a:xfrm>
            <a:off x="1072039" y="1335913"/>
            <a:ext cx="3218973" cy="835612"/>
            <a:chOff x="843439" y="2138967"/>
            <a:chExt cx="3218973" cy="835612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" name="Прямоугольник 12"/>
                <p:cNvSpPr/>
                <p:nvPr/>
              </p:nvSpPr>
              <p:spPr>
                <a:xfrm>
                  <a:off x="843439" y="2474442"/>
                  <a:ext cx="3218973" cy="500137"/>
                </a:xfrm>
                <a:prstGeom prst="rect">
                  <a:avLst/>
                </a:prstGeom>
              </p:spPr>
              <p:txBody>
                <a:bodyPr wrap="square" lIns="0" tIns="0" rIns="0" bIns="0">
                  <a:spAutoFit/>
                </a:bodyPr>
                <a:lstStyle/>
                <a:p>
                  <a:pPr defTabSz="914377">
                    <a:lnSpc>
                      <a:spcPct val="125000"/>
                    </a:lnSpc>
                  </a:pPr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r>
                          <a:rPr lang="en-US" sz="26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𝟎</m:t>
                        </m:r>
                      </m:oMath>
                    </m:oMathPara>
                  </a14:m>
                  <a:endParaRPr lang="ru-RU" sz="2600" b="1" dirty="0">
                    <a:solidFill>
                      <a:prstClr val="black"/>
                    </a:solidFill>
                    <a:latin typeface="Roboto Slab"/>
                  </a:endParaRPr>
                </a:p>
              </p:txBody>
            </p:sp>
          </mc:Choice>
          <mc:Fallback xmlns="">
            <p:sp>
              <p:nvSpPr>
                <p:cNvPr id="13" name="Прямоугольник 12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43439" y="2474442"/>
                  <a:ext cx="3218973" cy="500137"/>
                </a:xfrm>
                <a:prstGeom prst="rect">
                  <a:avLst/>
                </a:prstGeom>
                <a:blipFill rotWithShape="0"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4" name="TextBox 13"/>
            <p:cNvSpPr txBox="1"/>
            <p:nvPr/>
          </p:nvSpPr>
          <p:spPr>
            <a:xfrm>
              <a:off x="843440" y="2138967"/>
              <a:ext cx="2305118" cy="276999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defTabSz="914377"/>
              <a:r>
                <a:rPr lang="ru-RU" sz="1800" dirty="0">
                  <a:solidFill>
                    <a:prstClr val="black"/>
                  </a:solidFill>
                  <a:latin typeface="Roboto Slab"/>
                </a:rPr>
                <a:t>Правильный ответ: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1072039" y="2230001"/>
                <a:ext cx="3406443" cy="486800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func>
                      <m:funcPr>
                        <m:ctrlPr>
                          <a:rPr lang="en-US" sz="1600" i="1" smtClean="0">
                            <a:latin typeface="Cambria Math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1600">
                            <a:latin typeface="Cambria Math" panose="02040503050406030204" pitchFamily="18" charset="0"/>
                          </a:rPr>
                          <m:t>cos</m:t>
                        </m:r>
                      </m:fName>
                      <m:e>
                        <m:r>
                          <a:rPr lang="ru-RU" sz="1600" i="1">
                            <a:latin typeface="Cambria Math" panose="02040503050406030204" pitchFamily="18" charset="0"/>
                          </a:rPr>
                          <m:t>107</m:t>
                        </m:r>
                        <m:r>
                          <a:rPr lang="ru-RU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°</m:t>
                        </m:r>
                      </m:e>
                    </m:func>
                    <m:r>
                      <a:rPr lang="ru-RU" sz="16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func>
                      <m:funcPr>
                        <m:ctrlPr>
                          <a:rPr lang="en-US" sz="1600" i="1">
                            <a:latin typeface="Cambria Math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1600">
                            <a:latin typeface="Cambria Math" panose="02040503050406030204" pitchFamily="18" charset="0"/>
                          </a:rPr>
                          <m:t>cos</m:t>
                        </m:r>
                      </m:fName>
                      <m:e>
                        <m:r>
                          <a:rPr lang="ru-RU" sz="1600" i="1">
                            <a:latin typeface="Cambria Math" panose="02040503050406030204" pitchFamily="18" charset="0"/>
                          </a:rPr>
                          <m:t>17</m:t>
                        </m:r>
                        <m:r>
                          <a:rPr lang="ru-RU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°</m:t>
                        </m:r>
                      </m:e>
                    </m:func>
                    <m:r>
                      <a:rPr lang="en-US" sz="16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func>
                      <m:funcPr>
                        <m:ctrlPr>
                          <a:rPr lang="en-US" sz="1600" i="1">
                            <a:latin typeface="Cambria Math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1600">
                            <a:latin typeface="Cambria Math" panose="02040503050406030204" pitchFamily="18" charset="0"/>
                          </a:rPr>
                          <m:t>sin</m:t>
                        </m:r>
                      </m:fName>
                      <m:e>
                        <m:r>
                          <a:rPr lang="ru-RU" sz="1600" i="1">
                            <a:latin typeface="Cambria Math" panose="02040503050406030204" pitchFamily="18" charset="0"/>
                          </a:rPr>
                          <m:t>107</m:t>
                        </m:r>
                        <m:r>
                          <a:rPr lang="ru-RU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°</m:t>
                        </m:r>
                      </m:e>
                    </m:func>
                    <m:r>
                      <a:rPr lang="ru-RU" sz="16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func>
                      <m:funcPr>
                        <m:ctrlPr>
                          <a:rPr lang="en-US" sz="1600" i="1">
                            <a:latin typeface="Cambria Math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1600">
                            <a:latin typeface="Cambria Math" panose="02040503050406030204" pitchFamily="18" charset="0"/>
                          </a:rPr>
                          <m:t>sin</m:t>
                        </m:r>
                      </m:fName>
                      <m:e>
                        <m:r>
                          <a:rPr lang="ru-RU" sz="1600" i="1">
                            <a:latin typeface="Cambria Math" panose="02040503050406030204" pitchFamily="18" charset="0"/>
                          </a:rPr>
                          <m:t>17</m:t>
                        </m:r>
                        <m:r>
                          <a:rPr lang="ru-RU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°</m:t>
                        </m:r>
                      </m:e>
                    </m:func>
                    <m:r>
                      <a:rPr lang="ru-RU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en-US" sz="1600" b="0" i="1" smtClean="0"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1600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cos</m:t>
                        </m:r>
                      </m:fName>
                      <m:e>
                        <m:d>
                          <m:dPr>
                            <m:ctrlPr>
                              <a:rPr lang="en-US" sz="1600" b="0" i="1" smtClean="0">
                                <a:latin typeface="Cambria Math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16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107°−17°</m:t>
                            </m:r>
                          </m:e>
                        </m:d>
                      </m:e>
                    </m:func>
                    <m:r>
                      <a:rPr lang="en-US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en-US" sz="1600" i="1">
                            <a:latin typeface="Cambria Math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1600">
                            <a:latin typeface="Cambria Math" panose="02040503050406030204" pitchFamily="18" charset="0"/>
                          </a:rPr>
                          <m:t>cos</m:t>
                        </m:r>
                      </m:fName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90</m:t>
                        </m:r>
                        <m:r>
                          <a:rPr lang="ru-RU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°</m:t>
                        </m:r>
                      </m:e>
                    </m:func>
                    <m:r>
                      <a:rPr lang="en-US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ru-RU" sz="1400" dirty="0">
                    <a:latin typeface="+mj-lt"/>
                  </a:rPr>
                  <a:t> </a:t>
                </a:r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2039" y="2230001"/>
                <a:ext cx="3406443" cy="486800"/>
              </a:xfrm>
              <a:prstGeom prst="rect">
                <a:avLst/>
              </a:prstGeom>
              <a:blipFill rotWithShape="0">
                <a:blip r:embed="rId5"/>
                <a:stretch>
                  <a:fillRect l="-1610" r="-894" b="-250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718801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Прямоугольник с двумя скругленными соседними углами 14"/>
          <p:cNvSpPr/>
          <p:nvPr/>
        </p:nvSpPr>
        <p:spPr>
          <a:xfrm rot="10800000">
            <a:off x="2412000" y="4499"/>
            <a:ext cx="4320000" cy="730513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accent3">
              <a:lumMod val="40000"/>
              <a:lumOff val="60000"/>
              <a:alpha val="85000"/>
            </a:schemeClr>
          </a:solidFill>
          <a:ln>
            <a:noFill/>
          </a:ln>
          <a:effectLst>
            <a:outerShdw blurRad="127000" dist="127000" dir="5400000" sx="90000" sy="90000" algn="t" rotWithShape="0">
              <a:schemeClr val="tx1">
                <a:lumMod val="65000"/>
                <a:lumOff val="3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A5A5A5">
                  <a:lumMod val="75000"/>
                </a:srgbClr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063414" y="107151"/>
            <a:ext cx="3017173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914377"/>
            <a:r>
              <a:rPr lang="ru-RU" sz="2200" dirty="0">
                <a:solidFill>
                  <a:srgbClr val="A5A5A5">
                    <a:lumMod val="75000"/>
                  </a:srgbClr>
                </a:solidFill>
                <a:latin typeface="Roboto Slab"/>
              </a:rPr>
              <a:t>Ответьте на вопрос</a:t>
            </a:r>
          </a:p>
        </p:txBody>
      </p:sp>
      <p:sp>
        <p:nvSpPr>
          <p:cNvPr id="13" name="Скругленный прямоугольник 12">
            <a:hlinkClick r:id="rId2" action="ppaction://hlinksldjump"/>
          </p:cNvPr>
          <p:cNvSpPr/>
          <p:nvPr/>
        </p:nvSpPr>
        <p:spPr>
          <a:xfrm>
            <a:off x="3312475" y="3958337"/>
            <a:ext cx="2520000" cy="774000"/>
          </a:xfrm>
          <a:prstGeom prst="roundRect">
            <a:avLst/>
          </a:prstGeom>
          <a:noFill/>
          <a:ln w="19050">
            <a:solidFill>
              <a:srgbClr val="00B0F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80000" tIns="90000" rIns="180000" bIns="90000" rtlCol="0" anchor="ctr">
            <a:noAutofit/>
          </a:bodyPr>
          <a:lstStyle/>
          <a:p>
            <a:pPr algn="ctr"/>
            <a:r>
              <a:rPr lang="ru-RU" sz="1400" dirty="0">
                <a:solidFill>
                  <a:prstClr val="black"/>
                </a:solidFill>
                <a:latin typeface="Roboto Slab"/>
              </a:rPr>
              <a:t>Неверно</a:t>
            </a:r>
          </a:p>
        </p:txBody>
      </p:sp>
      <p:sp>
        <p:nvSpPr>
          <p:cNvPr id="8" name="Скругленный прямоугольник 7">
            <a:hlinkClick r:id="rId3" action="ppaction://hlinksldjump"/>
          </p:cNvPr>
          <p:cNvSpPr/>
          <p:nvPr/>
        </p:nvSpPr>
        <p:spPr>
          <a:xfrm>
            <a:off x="359725" y="3958338"/>
            <a:ext cx="2520000" cy="774000"/>
          </a:xfrm>
          <a:prstGeom prst="roundRect">
            <a:avLst/>
          </a:prstGeom>
          <a:noFill/>
          <a:ln w="19050">
            <a:solidFill>
              <a:srgbClr val="00B0F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80000" tIns="90000" rIns="180000" bIns="90000" rtlCol="0" anchor="ctr">
            <a:noAutofit/>
          </a:bodyPr>
          <a:lstStyle/>
          <a:p>
            <a:pPr algn="ctr"/>
            <a:r>
              <a:rPr lang="ru-RU" sz="1400" dirty="0">
                <a:solidFill>
                  <a:prstClr val="black"/>
                </a:solidFill>
                <a:latin typeface="Roboto Slab"/>
              </a:rPr>
              <a:t>Верно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Прямоугольник 11"/>
              <p:cNvSpPr/>
              <p:nvPr/>
            </p:nvSpPr>
            <p:spPr>
              <a:xfrm flipH="1">
                <a:off x="358775" y="1166813"/>
                <a:ext cx="5473700" cy="559192"/>
              </a:xfrm>
              <a:prstGeom prst="rect">
                <a:avLst/>
              </a:prstGeom>
              <a:ln>
                <a:noFill/>
              </a:ln>
            </p:spPr>
            <p:txBody>
              <a:bodyPr wrap="square" lIns="0" tIns="0" rIns="0" bIns="0" anchor="t" anchorCtr="0">
                <a:spAutoFit/>
              </a:bodyPr>
              <a:lstStyle/>
              <a:p>
                <a:pPr>
                  <a:lnSpc>
                    <a:spcPct val="114000"/>
                  </a:lnSpc>
                </a:pPr>
                <a:r>
                  <a:rPr lang="ru-RU" sz="1800" dirty="0">
                    <a:solidFill>
                      <a:prstClr val="black"/>
                    </a:solidFill>
                    <a:latin typeface="Roboto Slab"/>
                  </a:rPr>
                  <a:t>Верно ли, что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2000" i="1">
                            <a:latin typeface="Cambria Math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000" b="0" i="0" smtClean="0">
                            <a:latin typeface="Cambria Math" panose="02040503050406030204" pitchFamily="18" charset="0"/>
                          </a:rPr>
                          <m:t>sin</m:t>
                        </m:r>
                      </m:fName>
                      <m:e>
                        <m:r>
                          <a:rPr lang="ru-RU" sz="2000" i="1">
                            <a:latin typeface="Cambria Math" panose="02040503050406030204" pitchFamily="18" charset="0"/>
                          </a:rPr>
                          <m:t>7</m:t>
                        </m:r>
                        <m:r>
                          <a:rPr lang="ru-RU" sz="2000" b="0" i="1" smtClean="0">
                            <a:latin typeface="Cambria Math" panose="02040503050406030204" pitchFamily="18" charset="0"/>
                          </a:rPr>
                          <m:t>5</m:t>
                        </m:r>
                        <m:r>
                          <a:rPr lang="ru-RU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°</m:t>
                        </m:r>
                      </m:e>
                    </m:func>
                    <m:r>
                      <a:rPr lang="ru-RU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ru-RU" sz="2000" b="0" i="1" smtClean="0"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ru-RU" sz="2000" b="0" i="1" smtClean="0">
                                <a:latin typeface="Cambria Math"/>
                                <a:ea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e>
                        </m:rad>
                        <m:r>
                          <a:rPr lang="ru-RU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+ </m:t>
                        </m:r>
                        <m:rad>
                          <m:radPr>
                            <m:degHide m:val="on"/>
                            <m:ctrlPr>
                              <a:rPr lang="ru-RU" sz="2000" b="0" i="1" smtClean="0">
                                <a:latin typeface="Cambria Math"/>
                                <a:ea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6</m:t>
                            </m:r>
                          </m:e>
                        </m:rad>
                      </m:num>
                      <m:den>
                        <m:r>
                          <a:rPr lang="ru-RU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lang="ru-RU" sz="1800" dirty="0">
                    <a:solidFill>
                      <a:prstClr val="black"/>
                    </a:solidFill>
                    <a:latin typeface="Roboto Slab"/>
                  </a:rPr>
                  <a:t>?</a:t>
                </a:r>
              </a:p>
            </p:txBody>
          </p:sp>
        </mc:Choice>
        <mc:Fallback xmlns="">
          <p:sp>
            <p:nvSpPr>
              <p:cNvPr id="12" name="Прямоугольник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358775" y="1166813"/>
                <a:ext cx="5473700" cy="559192"/>
              </a:xfrm>
              <a:prstGeom prst="rect">
                <a:avLst/>
              </a:prstGeom>
              <a:blipFill rotWithShape="0">
                <a:blip r:embed="rId5"/>
                <a:stretch>
                  <a:fillRect l="-2673" b="-8696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971243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Прямоугольник с двумя скругленными соседними углами 14"/>
          <p:cNvSpPr/>
          <p:nvPr/>
        </p:nvSpPr>
        <p:spPr>
          <a:xfrm rot="10800000">
            <a:off x="2412000" y="-5892"/>
            <a:ext cx="4320000" cy="730513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00B050"/>
          </a:solidFill>
          <a:ln>
            <a:noFill/>
          </a:ln>
          <a:effectLst>
            <a:outerShdw blurRad="127000" dist="127000" dir="5400000" sx="90000" sy="90000" algn="t" rotWithShape="0">
              <a:schemeClr val="tx1">
                <a:lumMod val="65000"/>
                <a:lumOff val="3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063414" y="107151"/>
            <a:ext cx="3017173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914377"/>
            <a:r>
              <a:rPr lang="ru-RU" sz="2200" dirty="0">
                <a:solidFill>
                  <a:srgbClr val="F7F6F4"/>
                </a:solidFill>
                <a:latin typeface="Roboto Slab"/>
              </a:rPr>
              <a:t>Вы ответили верно</a:t>
            </a:r>
          </a:p>
        </p:txBody>
      </p:sp>
      <p:sp>
        <p:nvSpPr>
          <p:cNvPr id="17" name="Скругленный прямоугольник 16">
            <a:hlinkClick r:id="rId2" action="ppaction://hlinksldjump"/>
          </p:cNvPr>
          <p:cNvSpPr/>
          <p:nvPr/>
        </p:nvSpPr>
        <p:spPr>
          <a:xfrm>
            <a:off x="7124701" y="4350104"/>
            <a:ext cx="1660526" cy="405405"/>
          </a:xfrm>
          <a:prstGeom prst="roundRect">
            <a:avLst/>
          </a:prstGeom>
          <a:solidFill>
            <a:srgbClr val="0070C0"/>
          </a:solidFill>
          <a:ln>
            <a:noFill/>
          </a:ln>
          <a:effectLst>
            <a:outerShdw blurRad="127000" dist="63500" dir="5400000" sx="90000" sy="90000" algn="t" rotWithShape="0">
              <a:schemeClr val="tx1">
                <a:lumMod val="75000"/>
                <a:lumOff val="2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80000" tIns="90000" rIns="180000" bIns="90000" rtlCol="0" anchor="ctr">
            <a:spAutoFit/>
          </a:bodyPr>
          <a:lstStyle/>
          <a:p>
            <a:pPr algn="ctr"/>
            <a:r>
              <a:rPr lang="ru-RU" sz="1200" dirty="0">
                <a:solidFill>
                  <a:schemeClr val="bg1"/>
                </a:solidFill>
              </a:rPr>
              <a:t>Вернуться назад</a:t>
            </a:r>
          </a:p>
        </p:txBody>
      </p:sp>
      <p:grpSp>
        <p:nvGrpSpPr>
          <p:cNvPr id="11" name="Группа 10"/>
          <p:cNvGrpSpPr/>
          <p:nvPr/>
        </p:nvGrpSpPr>
        <p:grpSpPr>
          <a:xfrm>
            <a:off x="1072039" y="1335913"/>
            <a:ext cx="3218973" cy="792780"/>
            <a:chOff x="843439" y="2138967"/>
            <a:chExt cx="3218973" cy="792780"/>
          </a:xfrm>
        </p:grpSpPr>
        <p:sp>
          <p:nvSpPr>
            <p:cNvPr id="16" name="Прямоугольник 15"/>
            <p:cNvSpPr/>
            <p:nvPr/>
          </p:nvSpPr>
          <p:spPr>
            <a:xfrm>
              <a:off x="843439" y="2474442"/>
              <a:ext cx="3218973" cy="457305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pPr defTabSz="914377">
                <a:lnSpc>
                  <a:spcPct val="125000"/>
                </a:lnSpc>
              </a:pPr>
              <a:r>
                <a:rPr lang="ru-RU" sz="2600" b="1" dirty="0">
                  <a:solidFill>
                    <a:prstClr val="black"/>
                  </a:solidFill>
                  <a:latin typeface="Roboto Slab"/>
                </a:rPr>
                <a:t>Верно</a:t>
              </a: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843440" y="2138967"/>
              <a:ext cx="2305118" cy="276999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defTabSz="914377"/>
              <a:r>
                <a:rPr lang="ru-RU" sz="1800" dirty="0">
                  <a:solidFill>
                    <a:prstClr val="black"/>
                  </a:solidFill>
                  <a:latin typeface="Roboto Slab"/>
                </a:rPr>
                <a:t>Правильный ответ: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1072039" y="2319099"/>
                <a:ext cx="4788434" cy="884666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1600" b="0" i="1" smtClean="0"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1600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sin</m:t>
                          </m:r>
                        </m:fName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75°</m:t>
                          </m:r>
                        </m:e>
                      </m:func>
                      <m:r>
                        <a:rPr lang="en-US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US" sz="1600" b="0" i="1" smtClean="0"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1600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sin</m:t>
                          </m:r>
                        </m:fName>
                        <m:e>
                          <m:d>
                            <m:dPr>
                              <m:ctrlPr>
                                <a:rPr lang="en-US" sz="1600" b="0" i="1" smtClean="0">
                                  <a:latin typeface="Cambria Math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600" b="0" i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30°+45°</m:t>
                              </m:r>
                            </m:e>
                          </m:d>
                        </m:e>
                      </m:func>
                      <m:r>
                        <a:rPr lang="en-US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</m:oMath>
                    <m:oMath xmlns:m="http://schemas.openxmlformats.org/officeDocument/2006/math"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US" sz="1600" i="1">
                              <a:latin typeface="Cambria Math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1600" b="0" i="0" smtClean="0">
                              <a:latin typeface="Cambria Math" panose="02040503050406030204" pitchFamily="18" charset="0"/>
                            </a:rPr>
                            <m:t>sin</m:t>
                          </m:r>
                        </m:fName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30</m:t>
                          </m:r>
                          <m:r>
                            <a:rPr lang="ru-RU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°</m:t>
                          </m:r>
                        </m:e>
                      </m:func>
                      <m:r>
                        <a:rPr lang="ru-RU" sz="16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func>
                        <m:funcPr>
                          <m:ctrlPr>
                            <a:rPr lang="en-US" sz="1600" i="1">
                              <a:latin typeface="Cambria Math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1600">
                              <a:latin typeface="Cambria Math" panose="02040503050406030204" pitchFamily="18" charset="0"/>
                            </a:rPr>
                            <m:t>cos</m:t>
                          </m:r>
                        </m:fName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45</m:t>
                          </m:r>
                          <m:r>
                            <a:rPr lang="ru-RU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°</m:t>
                          </m:r>
                        </m:e>
                      </m:func>
                      <m:r>
                        <a:rPr lang="en-US" sz="16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func>
                        <m:funcPr>
                          <m:ctrlPr>
                            <a:rPr lang="en-US" sz="1600" i="1">
                              <a:latin typeface="Cambria Math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1600" b="0" i="0" smtClean="0">
                              <a:latin typeface="Cambria Math" panose="02040503050406030204" pitchFamily="18" charset="0"/>
                            </a:rPr>
                            <m:t>cos</m:t>
                          </m:r>
                        </m:fName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30</m:t>
                          </m:r>
                          <m:r>
                            <a:rPr lang="ru-RU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°</m:t>
                          </m:r>
                        </m:e>
                      </m:func>
                      <m:r>
                        <a:rPr lang="ru-RU" sz="16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func>
                        <m:funcPr>
                          <m:ctrlPr>
                            <a:rPr lang="en-US" sz="1600" i="1">
                              <a:latin typeface="Cambria Math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1600">
                              <a:latin typeface="Cambria Math" panose="02040503050406030204" pitchFamily="18" charset="0"/>
                            </a:rPr>
                            <m:t>sin</m:t>
                          </m:r>
                        </m:fName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45</m:t>
                          </m:r>
                          <m:r>
                            <a:rPr lang="ru-RU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°</m:t>
                          </m:r>
                        </m:e>
                      </m:func>
                      <m:r>
                        <a:rPr lang="en-US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r>
                  <a:rPr lang="en-US" sz="1600" b="0" i="1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/>
                </a:r>
                <a:br>
                  <a:rPr lang="en-US" sz="1600" b="0" i="1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</a:br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1600" b="0" i="1" smtClean="0"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US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f>
                      <m:fPr>
                        <m:ctrlPr>
                          <a:rPr lang="en-US" sz="1600" b="0" i="1" smtClean="0"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en-US" sz="1600" b="0" i="1" smtClean="0">
                                <a:latin typeface="Cambria Math"/>
                                <a:ea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16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e>
                        </m:rad>
                      </m:num>
                      <m:den>
                        <m:r>
                          <a:rPr lang="en-US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US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sz="1600" b="0" i="1" smtClean="0"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en-US" sz="1600" b="0" i="1" smtClean="0">
                                <a:latin typeface="Cambria Math"/>
                                <a:ea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16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3</m:t>
                            </m:r>
                          </m:e>
                        </m:rad>
                      </m:num>
                      <m:den>
                        <m:r>
                          <a:rPr lang="en-US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US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f>
                      <m:fPr>
                        <m:ctrlPr>
                          <a:rPr lang="en-US" sz="1600" b="0" i="1" smtClean="0"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en-US" sz="1600" b="0" i="1" smtClean="0">
                                <a:latin typeface="Cambria Math"/>
                                <a:ea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16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e>
                        </m:rad>
                      </m:num>
                      <m:den>
                        <m:r>
                          <a:rPr lang="en-US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US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1600" b="0" i="1" smtClean="0"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en-US" sz="1600" b="0" i="1" smtClean="0">
                                <a:latin typeface="Cambria Math"/>
                                <a:ea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16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e>
                        </m:rad>
                        <m:r>
                          <a:rPr lang="en-US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+ </m:t>
                        </m:r>
                        <m:rad>
                          <m:radPr>
                            <m:degHide m:val="on"/>
                            <m:ctrlPr>
                              <a:rPr lang="en-US" sz="1600" b="0" i="1" smtClean="0">
                                <a:latin typeface="Cambria Math"/>
                                <a:ea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16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6</m:t>
                            </m:r>
                          </m:e>
                        </m:rad>
                      </m:num>
                      <m:den>
                        <m:r>
                          <a:rPr lang="en-US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lang="ru-RU" sz="1400" dirty="0">
                    <a:latin typeface="+mj-lt"/>
                  </a:rPr>
                  <a:t> </a:t>
                </a:r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2039" y="2319099"/>
                <a:ext cx="4788434" cy="884666"/>
              </a:xfrm>
              <a:prstGeom prst="rect">
                <a:avLst/>
              </a:prstGeom>
              <a:blipFill rotWithShape="0">
                <a:blip r:embed="rId4"/>
                <a:stretch>
                  <a:fillRect l="-1529" b="-411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149424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Прямоугольник с двумя скругленными соседними углами 14"/>
          <p:cNvSpPr/>
          <p:nvPr/>
        </p:nvSpPr>
        <p:spPr>
          <a:xfrm rot="10800000">
            <a:off x="2412000" y="-5892"/>
            <a:ext cx="4320000" cy="730513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C00000"/>
          </a:solidFill>
          <a:ln>
            <a:noFill/>
          </a:ln>
          <a:effectLst>
            <a:outerShdw blurRad="127000" dist="127000" dir="5400000" sx="90000" sy="90000" algn="t" rotWithShape="0">
              <a:schemeClr val="tx1">
                <a:lumMod val="65000"/>
                <a:lumOff val="3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910328" y="107151"/>
            <a:ext cx="3323346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914377"/>
            <a:r>
              <a:rPr lang="ru-RU" sz="2200" dirty="0">
                <a:solidFill>
                  <a:srgbClr val="F7F6F4"/>
                </a:solidFill>
                <a:latin typeface="Roboto Slab"/>
              </a:rPr>
              <a:t>Вы ответили неверно</a:t>
            </a:r>
          </a:p>
        </p:txBody>
      </p:sp>
      <p:sp>
        <p:nvSpPr>
          <p:cNvPr id="24" name="Скругленный прямоугольник 23">
            <a:hlinkClick r:id="rId2" action="ppaction://hlinksldjump"/>
          </p:cNvPr>
          <p:cNvSpPr/>
          <p:nvPr/>
        </p:nvSpPr>
        <p:spPr>
          <a:xfrm>
            <a:off x="7124701" y="4350104"/>
            <a:ext cx="1660526" cy="405405"/>
          </a:xfrm>
          <a:prstGeom prst="roundRect">
            <a:avLst/>
          </a:prstGeom>
          <a:solidFill>
            <a:srgbClr val="0070C0"/>
          </a:solidFill>
          <a:ln>
            <a:noFill/>
          </a:ln>
          <a:effectLst>
            <a:outerShdw blurRad="127000" dist="63500" dir="5400000" sx="90000" sy="90000" algn="t" rotWithShape="0">
              <a:schemeClr val="tx1">
                <a:lumMod val="75000"/>
                <a:lumOff val="2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80000" tIns="90000" rIns="180000" bIns="90000" rtlCol="0" anchor="ctr">
            <a:spAutoFit/>
          </a:bodyPr>
          <a:lstStyle/>
          <a:p>
            <a:pPr algn="ctr"/>
            <a:r>
              <a:rPr lang="ru-RU" sz="1200" dirty="0">
                <a:solidFill>
                  <a:schemeClr val="bg1"/>
                </a:solidFill>
              </a:rPr>
              <a:t>Вернуться назад</a:t>
            </a:r>
          </a:p>
        </p:txBody>
      </p:sp>
      <p:grpSp>
        <p:nvGrpSpPr>
          <p:cNvPr id="11" name="Группа 10"/>
          <p:cNvGrpSpPr/>
          <p:nvPr/>
        </p:nvGrpSpPr>
        <p:grpSpPr>
          <a:xfrm>
            <a:off x="1072039" y="1335913"/>
            <a:ext cx="3218973" cy="792780"/>
            <a:chOff x="843439" y="2138967"/>
            <a:chExt cx="3218973" cy="792780"/>
          </a:xfrm>
        </p:grpSpPr>
        <p:sp>
          <p:nvSpPr>
            <p:cNvPr id="14" name="Прямоугольник 13"/>
            <p:cNvSpPr/>
            <p:nvPr/>
          </p:nvSpPr>
          <p:spPr>
            <a:xfrm>
              <a:off x="843439" y="2474442"/>
              <a:ext cx="3218973" cy="457305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pPr defTabSz="914377">
                <a:lnSpc>
                  <a:spcPct val="125000"/>
                </a:lnSpc>
              </a:pPr>
              <a:r>
                <a:rPr lang="ru-RU" sz="2600" b="1" dirty="0">
                  <a:solidFill>
                    <a:prstClr val="black"/>
                  </a:solidFill>
                  <a:latin typeface="Roboto Slab"/>
                </a:rPr>
                <a:t>Верно</a:t>
              </a: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843440" y="2138967"/>
              <a:ext cx="2305118" cy="276999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defTabSz="914377"/>
              <a:r>
                <a:rPr lang="ru-RU" sz="1800" dirty="0">
                  <a:solidFill>
                    <a:prstClr val="black"/>
                  </a:solidFill>
                  <a:latin typeface="Roboto Slab"/>
                </a:rPr>
                <a:t>Правильный ответ: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1072039" y="2319099"/>
                <a:ext cx="4788434" cy="884666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1600" b="0" i="1" smtClean="0"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1600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sin</m:t>
                          </m:r>
                        </m:fName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75°</m:t>
                          </m:r>
                        </m:e>
                      </m:func>
                      <m:r>
                        <a:rPr lang="en-US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US" sz="1600" b="0" i="1" smtClean="0"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1600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sin</m:t>
                          </m:r>
                        </m:fName>
                        <m:e>
                          <m:d>
                            <m:dPr>
                              <m:ctrlPr>
                                <a:rPr lang="en-US" sz="1600" b="0" i="1" smtClean="0">
                                  <a:latin typeface="Cambria Math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600" b="0" i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30°+45°</m:t>
                              </m:r>
                            </m:e>
                          </m:d>
                        </m:e>
                      </m:func>
                      <m:r>
                        <a:rPr lang="en-US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</m:oMath>
                    <m:oMath xmlns:m="http://schemas.openxmlformats.org/officeDocument/2006/math"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US" sz="1600" i="1">
                              <a:latin typeface="Cambria Math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1600" b="0" i="0" smtClean="0">
                              <a:latin typeface="Cambria Math" panose="02040503050406030204" pitchFamily="18" charset="0"/>
                            </a:rPr>
                            <m:t>sin</m:t>
                          </m:r>
                        </m:fName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30</m:t>
                          </m:r>
                          <m:r>
                            <a:rPr lang="ru-RU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°</m:t>
                          </m:r>
                        </m:e>
                      </m:func>
                      <m:r>
                        <a:rPr lang="ru-RU" sz="16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func>
                        <m:funcPr>
                          <m:ctrlPr>
                            <a:rPr lang="en-US" sz="1600" i="1">
                              <a:latin typeface="Cambria Math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1600">
                              <a:latin typeface="Cambria Math" panose="02040503050406030204" pitchFamily="18" charset="0"/>
                            </a:rPr>
                            <m:t>cos</m:t>
                          </m:r>
                        </m:fName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45</m:t>
                          </m:r>
                          <m:r>
                            <a:rPr lang="ru-RU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°</m:t>
                          </m:r>
                        </m:e>
                      </m:func>
                      <m:r>
                        <a:rPr lang="en-US" sz="16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func>
                        <m:funcPr>
                          <m:ctrlPr>
                            <a:rPr lang="en-US" sz="1600" i="1">
                              <a:latin typeface="Cambria Math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1600" b="0" i="0" smtClean="0">
                              <a:latin typeface="Cambria Math" panose="02040503050406030204" pitchFamily="18" charset="0"/>
                            </a:rPr>
                            <m:t>cos</m:t>
                          </m:r>
                        </m:fName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30</m:t>
                          </m:r>
                          <m:r>
                            <a:rPr lang="ru-RU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°</m:t>
                          </m:r>
                        </m:e>
                      </m:func>
                      <m:r>
                        <a:rPr lang="ru-RU" sz="16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func>
                        <m:funcPr>
                          <m:ctrlPr>
                            <a:rPr lang="en-US" sz="1600" i="1">
                              <a:latin typeface="Cambria Math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1600">
                              <a:latin typeface="Cambria Math" panose="02040503050406030204" pitchFamily="18" charset="0"/>
                            </a:rPr>
                            <m:t>sin</m:t>
                          </m:r>
                        </m:fName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45</m:t>
                          </m:r>
                          <m:r>
                            <a:rPr lang="ru-RU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°</m:t>
                          </m:r>
                        </m:e>
                      </m:func>
                      <m:r>
                        <a:rPr lang="en-US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r>
                  <a:rPr lang="en-US" sz="1600" b="0" i="1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/>
                </a:r>
                <a:br>
                  <a:rPr lang="en-US" sz="1600" b="0" i="1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</a:br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1600" b="0" i="1" smtClean="0"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US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f>
                      <m:fPr>
                        <m:ctrlPr>
                          <a:rPr lang="en-US" sz="1600" b="0" i="1" smtClean="0"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en-US" sz="1600" b="0" i="1" smtClean="0">
                                <a:latin typeface="Cambria Math"/>
                                <a:ea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16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e>
                        </m:rad>
                      </m:num>
                      <m:den>
                        <m:r>
                          <a:rPr lang="en-US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US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sz="1600" b="0" i="1" smtClean="0"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en-US" sz="1600" b="0" i="1" smtClean="0">
                                <a:latin typeface="Cambria Math"/>
                                <a:ea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16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3</m:t>
                            </m:r>
                          </m:e>
                        </m:rad>
                      </m:num>
                      <m:den>
                        <m:r>
                          <a:rPr lang="en-US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US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f>
                      <m:fPr>
                        <m:ctrlPr>
                          <a:rPr lang="en-US" sz="1600" b="0" i="1" smtClean="0"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en-US" sz="1600" b="0" i="1" smtClean="0">
                                <a:latin typeface="Cambria Math"/>
                                <a:ea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16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e>
                        </m:rad>
                      </m:num>
                      <m:den>
                        <m:r>
                          <a:rPr lang="en-US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US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1600" b="0" i="1" smtClean="0"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en-US" sz="1600" b="0" i="1" smtClean="0">
                                <a:latin typeface="Cambria Math"/>
                                <a:ea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16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e>
                        </m:rad>
                        <m:r>
                          <a:rPr lang="en-US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+ </m:t>
                        </m:r>
                        <m:rad>
                          <m:radPr>
                            <m:degHide m:val="on"/>
                            <m:ctrlPr>
                              <a:rPr lang="en-US" sz="1600" b="0" i="1" smtClean="0">
                                <a:latin typeface="Cambria Math"/>
                                <a:ea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16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6</m:t>
                            </m:r>
                          </m:e>
                        </m:rad>
                      </m:num>
                      <m:den>
                        <m:r>
                          <a:rPr lang="en-US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lang="ru-RU" sz="1400" dirty="0">
                    <a:latin typeface="+mj-lt"/>
                  </a:rPr>
                  <a:t> </a:t>
                </a:r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2039" y="2319099"/>
                <a:ext cx="4788434" cy="884666"/>
              </a:xfrm>
              <a:prstGeom prst="rect">
                <a:avLst/>
              </a:prstGeom>
              <a:blipFill rotWithShape="0">
                <a:blip r:embed="rId4"/>
                <a:stretch>
                  <a:fillRect l="-1529" b="-411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536441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Прямоугольник с двумя скругленными соседними углами 14"/>
          <p:cNvSpPr/>
          <p:nvPr/>
        </p:nvSpPr>
        <p:spPr>
          <a:xfrm rot="10800000">
            <a:off x="2412000" y="4499"/>
            <a:ext cx="4320000" cy="730513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accent3">
              <a:lumMod val="40000"/>
              <a:lumOff val="60000"/>
              <a:alpha val="85000"/>
            </a:schemeClr>
          </a:solidFill>
          <a:ln>
            <a:noFill/>
          </a:ln>
          <a:effectLst>
            <a:outerShdw blurRad="127000" dist="127000" dir="5400000" sx="90000" sy="90000" algn="t" rotWithShape="0">
              <a:schemeClr val="tx1">
                <a:lumMod val="65000"/>
                <a:lumOff val="3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A5A5A5">
                  <a:lumMod val="75000"/>
                </a:srgbClr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063414" y="107151"/>
            <a:ext cx="3017173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914377"/>
            <a:r>
              <a:rPr lang="ru-RU" sz="2200" dirty="0">
                <a:solidFill>
                  <a:srgbClr val="A5A5A5">
                    <a:lumMod val="75000"/>
                  </a:srgbClr>
                </a:solidFill>
                <a:latin typeface="Roboto Slab"/>
              </a:rPr>
              <a:t>Ответьте на вопрос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Скругленный прямоугольник 12">
                <a:hlinkClick r:id="rId2" action="ppaction://hlinksldjump"/>
              </p:cNvPr>
              <p:cNvSpPr/>
              <p:nvPr/>
            </p:nvSpPr>
            <p:spPr>
              <a:xfrm>
                <a:off x="358775" y="2762549"/>
                <a:ext cx="2520000" cy="772456"/>
              </a:xfrm>
              <a:prstGeom prst="roundRect">
                <a:avLst/>
              </a:prstGeom>
              <a:noFill/>
              <a:ln w="19050">
                <a:solidFill>
                  <a:srgbClr val="00B0F0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lIns="180000" tIns="90000" rIns="180000" bIns="90000" rtlCol="0" anchor="ctr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ru-RU" sz="16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ad>
                            <m:radPr>
                              <m:degHide m:val="on"/>
                              <m:ctrlPr>
                                <a:rPr lang="ru-RU" sz="1600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16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e>
                          </m:rad>
                        </m:num>
                        <m:den>
                          <m:r>
                            <a:rPr lang="en-US" sz="16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ru-RU" sz="1600" dirty="0">
                  <a:solidFill>
                    <a:prstClr val="black"/>
                  </a:solidFill>
                  <a:latin typeface="Roboto Slab"/>
                </a:endParaRPr>
              </a:p>
            </p:txBody>
          </p:sp>
        </mc:Choice>
        <mc:Fallback xmlns="">
          <p:sp>
            <p:nvSpPr>
              <p:cNvPr id="13" name="Скругленный прямоугольник 12">
                <a:hlinkClick r:id="rId4" action="ppaction://hlinksldjump"/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8775" y="2762549"/>
                <a:ext cx="2520000" cy="772456"/>
              </a:xfrm>
              <a:prstGeom prst="roundRect">
                <a:avLst/>
              </a:prstGeom>
              <a:blipFill rotWithShape="0">
                <a:blip r:embed="rId5"/>
                <a:stretch>
                  <a:fillRect/>
                </a:stretch>
              </a:blipFill>
              <a:ln w="19050">
                <a:solidFill>
                  <a:srgbClr val="00B0F0"/>
                </a:solidFill>
              </a:ln>
              <a:effectLst/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Скругленный прямоугольник 7">
                <a:hlinkClick r:id="rId2" action="ppaction://hlinksldjump"/>
              </p:cNvPr>
              <p:cNvSpPr/>
              <p:nvPr/>
            </p:nvSpPr>
            <p:spPr>
              <a:xfrm>
                <a:off x="3312475" y="3958338"/>
                <a:ext cx="2520000" cy="774000"/>
              </a:xfrm>
              <a:prstGeom prst="roundRect">
                <a:avLst/>
              </a:prstGeom>
              <a:noFill/>
              <a:ln w="19050">
                <a:solidFill>
                  <a:srgbClr val="00B0F0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lIns="180000" tIns="90000" rIns="180000" bIns="90000" rtlCol="0" anchor="ctr">
                <a:no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ru-RU" sz="16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16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16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ru-RU" sz="1600" dirty="0">
                  <a:solidFill>
                    <a:prstClr val="black"/>
                  </a:solidFill>
                  <a:latin typeface="Roboto Slab"/>
                </a:endParaRPr>
              </a:p>
            </p:txBody>
          </p:sp>
        </mc:Choice>
        <mc:Fallback xmlns="">
          <p:sp>
            <p:nvSpPr>
              <p:cNvPr id="8" name="Скругленный прямоугольник 7">
                <a:hlinkClick r:id="rId4" action="ppaction://hlinksldjump"/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12475" y="3958338"/>
                <a:ext cx="2520000" cy="774000"/>
              </a:xfrm>
              <a:prstGeom prst="roundRect">
                <a:avLst/>
              </a:prstGeom>
              <a:blipFill rotWithShape="0">
                <a:blip r:embed="rId6"/>
                <a:stretch>
                  <a:fillRect/>
                </a:stretch>
              </a:blipFill>
              <a:ln w="19050">
                <a:solidFill>
                  <a:srgbClr val="00B0F0"/>
                </a:solidFill>
              </a:ln>
              <a:effectLst/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Скругленный прямоугольник 8">
                <a:hlinkClick r:id="rId7" action="ppaction://hlinksldjump"/>
              </p:cNvPr>
              <p:cNvSpPr/>
              <p:nvPr/>
            </p:nvSpPr>
            <p:spPr>
              <a:xfrm>
                <a:off x="3312475" y="2762549"/>
                <a:ext cx="2520000" cy="772456"/>
              </a:xfrm>
              <a:prstGeom prst="roundRect">
                <a:avLst/>
              </a:prstGeom>
              <a:noFill/>
              <a:ln w="19050">
                <a:solidFill>
                  <a:srgbClr val="00B0F0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lIns="180000" tIns="90000" rIns="180000" bIns="90000" rtlCol="0" anchor="ctr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ru-RU" sz="16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ad>
                            <m:radPr>
                              <m:degHide m:val="on"/>
                              <m:ctrlPr>
                                <a:rPr lang="ru-RU" sz="1600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16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e>
                          </m:rad>
                        </m:num>
                        <m:den>
                          <m:r>
                            <a:rPr lang="en-US" sz="16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ru-RU" sz="1600" dirty="0">
                  <a:solidFill>
                    <a:prstClr val="black"/>
                  </a:solidFill>
                  <a:latin typeface="Roboto Slab"/>
                </a:endParaRPr>
              </a:p>
            </p:txBody>
          </p:sp>
        </mc:Choice>
        <mc:Fallback xmlns="">
          <p:sp>
            <p:nvSpPr>
              <p:cNvPr id="9" name="Скругленный прямоугольник 8">
                <a:hlinkClick r:id="rId8" action="ppaction://hlinksldjump"/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12475" y="2762549"/>
                <a:ext cx="2520000" cy="772456"/>
              </a:xfrm>
              <a:prstGeom prst="roundRect">
                <a:avLst/>
              </a:prstGeom>
              <a:blipFill rotWithShape="0">
                <a:blip r:embed="rId9"/>
                <a:stretch>
                  <a:fillRect/>
                </a:stretch>
              </a:blipFill>
              <a:ln w="19050">
                <a:solidFill>
                  <a:srgbClr val="00B0F0"/>
                </a:solidFill>
              </a:ln>
              <a:effectLst/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Скругленный прямоугольник 10">
                <a:hlinkClick r:id="rId2" action="ppaction://hlinksldjump"/>
              </p:cNvPr>
              <p:cNvSpPr/>
              <p:nvPr/>
            </p:nvSpPr>
            <p:spPr>
              <a:xfrm>
                <a:off x="358775" y="3958338"/>
                <a:ext cx="2520000" cy="774000"/>
              </a:xfrm>
              <a:prstGeom prst="roundRect">
                <a:avLst/>
              </a:prstGeom>
              <a:noFill/>
              <a:ln w="19050">
                <a:solidFill>
                  <a:srgbClr val="00B0F0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lIns="180000" tIns="90000" rIns="180000" bIns="90000" rtlCol="0" anchor="ctr">
                <a:no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ru-RU" sz="16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16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16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ru-RU" sz="1600" dirty="0">
                  <a:solidFill>
                    <a:prstClr val="black"/>
                  </a:solidFill>
                  <a:latin typeface="Roboto Slab"/>
                </a:endParaRPr>
              </a:p>
            </p:txBody>
          </p:sp>
        </mc:Choice>
        <mc:Fallback xmlns="">
          <p:sp>
            <p:nvSpPr>
              <p:cNvPr id="11" name="Скругленный прямоугольник 10">
                <a:hlinkClick r:id="rId4" action="ppaction://hlinksldjump"/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8775" y="3958338"/>
                <a:ext cx="2520000" cy="774000"/>
              </a:xfrm>
              <a:prstGeom prst="roundRect">
                <a:avLst/>
              </a:prstGeom>
              <a:blipFill rotWithShape="0">
                <a:blip r:embed="rId10"/>
                <a:stretch>
                  <a:fillRect/>
                </a:stretch>
              </a:blipFill>
              <a:ln w="19050">
                <a:solidFill>
                  <a:srgbClr val="00B0F0"/>
                </a:solidFill>
              </a:ln>
              <a:effectLst/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Прямоугольник 11"/>
              <p:cNvSpPr/>
              <p:nvPr/>
            </p:nvSpPr>
            <p:spPr>
              <a:xfrm flipH="1">
                <a:off x="358775" y="1166813"/>
                <a:ext cx="5473700" cy="629852"/>
              </a:xfrm>
              <a:prstGeom prst="rect">
                <a:avLst/>
              </a:prstGeom>
              <a:ln>
                <a:noFill/>
              </a:ln>
            </p:spPr>
            <p:txBody>
              <a:bodyPr wrap="square" lIns="0" tIns="0" rIns="0" bIns="0" anchor="t" anchorCtr="0">
                <a:spAutoFit/>
              </a:bodyPr>
              <a:lstStyle/>
              <a:p>
                <a:pPr>
                  <a:lnSpc>
                    <a:spcPct val="114000"/>
                  </a:lnSpc>
                </a:pPr>
                <a:r>
                  <a:rPr lang="ru-RU" sz="1800" dirty="0">
                    <a:solidFill>
                      <a:prstClr val="black"/>
                    </a:solidFill>
                    <a:latin typeface="Roboto Slab"/>
                  </a:rPr>
                  <a:t>Чему равно значение выражения</a:t>
                </a:r>
                <a:r>
                  <a:rPr lang="en-US" sz="1800" dirty="0">
                    <a:solidFill>
                      <a:prstClr val="black"/>
                    </a:solidFill>
                    <a:latin typeface="Roboto Slab"/>
                  </a:rPr>
                  <a:t/>
                </a:r>
                <a:br>
                  <a:rPr lang="en-US" sz="1800" dirty="0">
                    <a:solidFill>
                      <a:prstClr val="black"/>
                    </a:solidFill>
                    <a:latin typeface="Roboto Slab"/>
                  </a:rPr>
                </a:br>
                <a14:m>
                  <m:oMath xmlns:m="http://schemas.openxmlformats.org/officeDocument/2006/math">
                    <m:func>
                      <m:funcPr>
                        <m:ctrlPr>
                          <a:rPr lang="en-US" sz="2000" i="1">
                            <a:latin typeface="Cambria Math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000" b="0" i="0" smtClean="0">
                            <a:latin typeface="Cambria Math" panose="02040503050406030204" pitchFamily="18" charset="0"/>
                          </a:rPr>
                          <m:t>sin</m:t>
                        </m:r>
                      </m:fName>
                      <m:e>
                        <m:r>
                          <a:rPr lang="en-US" sz="2000" i="1" smtClean="0">
                            <a:latin typeface="Cambria Math" panose="02040503050406030204" pitchFamily="18" charset="0"/>
                          </a:rPr>
                          <m:t>5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3</m:t>
                        </m:r>
                        <m:r>
                          <a:rPr lang="ru-RU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°</m:t>
                        </m:r>
                      </m:e>
                    </m:func>
                    <m:r>
                      <a:rPr lang="ru-RU" sz="20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func>
                      <m:funcPr>
                        <m:ctrlPr>
                          <a:rPr lang="en-US" sz="2000" i="1">
                            <a:latin typeface="Cambria Math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000">
                            <a:latin typeface="Cambria Math" panose="02040503050406030204" pitchFamily="18" charset="0"/>
                          </a:rPr>
                          <m:t>cos</m:t>
                        </m:r>
                      </m:fName>
                      <m:e>
                        <m:r>
                          <a:rPr lang="ru-RU" sz="2000" i="1">
                            <a:latin typeface="Cambria Math" panose="02040503050406030204" pitchFamily="18" charset="0"/>
                          </a:rPr>
                          <m:t>7</m:t>
                        </m:r>
                        <m:r>
                          <a:rPr lang="ru-RU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°</m:t>
                        </m:r>
                      </m:e>
                    </m:func>
                    <m:r>
                      <a:rPr lang="en-US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  <m:func>
                      <m:funcPr>
                        <m:ctrlPr>
                          <a:rPr lang="en-US" sz="2000" i="1">
                            <a:latin typeface="Cambria Math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000" b="0" i="0" smtClean="0">
                            <a:latin typeface="Cambria Math" panose="02040503050406030204" pitchFamily="18" charset="0"/>
                          </a:rPr>
                          <m:t>cos</m:t>
                        </m:r>
                      </m:fName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53</m:t>
                        </m:r>
                        <m:r>
                          <a:rPr lang="ru-RU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°</m:t>
                        </m:r>
                      </m:e>
                    </m:func>
                    <m:r>
                      <a:rPr lang="ru-RU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func>
                      <m:funcPr>
                        <m:ctrlPr>
                          <a:rPr lang="en-US" sz="2000" i="1">
                            <a:latin typeface="Cambria Math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000" b="0" i="0" smtClean="0">
                            <a:latin typeface="Cambria Math" panose="02040503050406030204" pitchFamily="18" charset="0"/>
                          </a:rPr>
                          <m:t>sin</m:t>
                        </m:r>
                      </m:fName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(−</m:t>
                        </m:r>
                        <m:r>
                          <a:rPr lang="ru-RU" sz="2000" i="1">
                            <a:latin typeface="Cambria Math" panose="02040503050406030204" pitchFamily="18" charset="0"/>
                          </a:rPr>
                          <m:t>7</m:t>
                        </m:r>
                        <m:r>
                          <a:rPr lang="ru-RU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°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)</m:t>
                        </m:r>
                      </m:e>
                    </m:func>
                  </m:oMath>
                </a14:m>
                <a:r>
                  <a:rPr lang="ru-RU" sz="1800" dirty="0">
                    <a:solidFill>
                      <a:prstClr val="black"/>
                    </a:solidFill>
                    <a:latin typeface="Roboto Slab"/>
                  </a:rPr>
                  <a:t>?</a:t>
                </a:r>
              </a:p>
            </p:txBody>
          </p:sp>
        </mc:Choice>
        <mc:Fallback xmlns="">
          <p:sp>
            <p:nvSpPr>
              <p:cNvPr id="12" name="Прямоугольник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358775" y="1166813"/>
                <a:ext cx="5473700" cy="629852"/>
              </a:xfrm>
              <a:prstGeom prst="rect">
                <a:avLst/>
              </a:prstGeom>
              <a:blipFill rotWithShape="0">
                <a:blip r:embed="rId11"/>
                <a:stretch>
                  <a:fillRect l="-2673" t="-10577" b="-21154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853419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Прямоугольник с двумя скругленными соседними углами 14"/>
          <p:cNvSpPr/>
          <p:nvPr/>
        </p:nvSpPr>
        <p:spPr>
          <a:xfrm rot="10800000">
            <a:off x="2412000" y="-5892"/>
            <a:ext cx="4320000" cy="730513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00B050"/>
          </a:solidFill>
          <a:ln>
            <a:noFill/>
          </a:ln>
          <a:effectLst>
            <a:outerShdw blurRad="127000" dist="127000" dir="5400000" sx="90000" sy="90000" algn="t" rotWithShape="0">
              <a:schemeClr val="tx1">
                <a:lumMod val="65000"/>
                <a:lumOff val="3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063414" y="107151"/>
            <a:ext cx="3017173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914377"/>
            <a:r>
              <a:rPr lang="ru-RU" sz="2200" dirty="0">
                <a:solidFill>
                  <a:srgbClr val="F7F6F4"/>
                </a:solidFill>
                <a:latin typeface="Roboto Slab"/>
              </a:rPr>
              <a:t>Вы ответили верно</a:t>
            </a:r>
          </a:p>
        </p:txBody>
      </p:sp>
      <p:sp>
        <p:nvSpPr>
          <p:cNvPr id="17" name="Скругленный прямоугольник 16">
            <a:hlinkClick r:id="rId2" action="ppaction://hlinksldjump"/>
          </p:cNvPr>
          <p:cNvSpPr/>
          <p:nvPr/>
        </p:nvSpPr>
        <p:spPr>
          <a:xfrm>
            <a:off x="7124701" y="4350104"/>
            <a:ext cx="1660526" cy="405405"/>
          </a:xfrm>
          <a:prstGeom prst="roundRect">
            <a:avLst/>
          </a:prstGeom>
          <a:solidFill>
            <a:srgbClr val="0070C0"/>
          </a:solidFill>
          <a:ln>
            <a:noFill/>
          </a:ln>
          <a:effectLst>
            <a:outerShdw blurRad="127000" dist="63500" dir="5400000" sx="90000" sy="90000" algn="t" rotWithShape="0">
              <a:schemeClr val="tx1">
                <a:lumMod val="75000"/>
                <a:lumOff val="2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80000" tIns="90000" rIns="180000" bIns="90000" rtlCol="0" anchor="ctr">
            <a:spAutoFit/>
          </a:bodyPr>
          <a:lstStyle/>
          <a:p>
            <a:pPr algn="ctr"/>
            <a:r>
              <a:rPr lang="ru-RU" sz="1200" dirty="0">
                <a:solidFill>
                  <a:schemeClr val="bg1"/>
                </a:solidFill>
              </a:rPr>
              <a:t>Вернуться назад</a:t>
            </a:r>
          </a:p>
        </p:txBody>
      </p:sp>
      <p:grpSp>
        <p:nvGrpSpPr>
          <p:cNvPr id="16" name="Группа 15"/>
          <p:cNvGrpSpPr/>
          <p:nvPr/>
        </p:nvGrpSpPr>
        <p:grpSpPr>
          <a:xfrm>
            <a:off x="1072039" y="1335913"/>
            <a:ext cx="3218973" cy="1384417"/>
            <a:chOff x="843439" y="2138967"/>
            <a:chExt cx="3218973" cy="1384417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8" name="Прямоугольник 17"/>
                <p:cNvSpPr/>
                <p:nvPr/>
              </p:nvSpPr>
              <p:spPr>
                <a:xfrm>
                  <a:off x="843439" y="2474442"/>
                  <a:ext cx="3218973" cy="1048942"/>
                </a:xfrm>
                <a:prstGeom prst="rect">
                  <a:avLst/>
                </a:prstGeom>
              </p:spPr>
              <p:txBody>
                <a:bodyPr wrap="square" lIns="0" tIns="0" rIns="0" bIns="0">
                  <a:spAutoFit/>
                </a:bodyPr>
                <a:lstStyle/>
                <a:p>
                  <a:pPr defTabSz="914377">
                    <a:lnSpc>
                      <a:spcPct val="125000"/>
                    </a:lnSpc>
                  </a:pPr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ru-RU" sz="2600" b="1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</m:ctrlPr>
                          </m:fPr>
                          <m:num>
                            <m:rad>
                              <m:radPr>
                                <m:degHide m:val="on"/>
                                <m:ctrlPr>
                                  <a:rPr lang="ru-RU" sz="2600" b="1" i="1">
                                    <a:solidFill>
                                      <a:prstClr val="black"/>
                                    </a:solidFill>
                                    <a:latin typeface="Cambria Math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en-US" sz="2600" b="1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  <m:t>𝟑</m:t>
                                </m:r>
                              </m:e>
                            </m:rad>
                          </m:num>
                          <m:den>
                            <m:r>
                              <a:rPr lang="en-US" sz="2600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𝟐</m:t>
                            </m:r>
                          </m:den>
                        </m:f>
                      </m:oMath>
                    </m:oMathPara>
                  </a14:m>
                  <a:endParaRPr lang="ru-RU" sz="2600" b="1" dirty="0">
                    <a:solidFill>
                      <a:prstClr val="black"/>
                    </a:solidFill>
                    <a:latin typeface="Roboto Slab"/>
                  </a:endParaRPr>
                </a:p>
              </p:txBody>
            </p:sp>
          </mc:Choice>
          <mc:Fallback xmlns="">
            <p:sp>
              <p:nvSpPr>
                <p:cNvPr id="18" name="Прямоугольник 17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43439" y="2474442"/>
                  <a:ext cx="3218973" cy="1048942"/>
                </a:xfrm>
                <a:prstGeom prst="rect">
                  <a:avLst/>
                </a:prstGeom>
                <a:blipFill rotWithShape="0">
                  <a:blip r:embed="rId4"/>
                  <a:stretch>
                    <a:fillRect l="-189"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0" name="TextBox 19"/>
            <p:cNvSpPr txBox="1"/>
            <p:nvPr/>
          </p:nvSpPr>
          <p:spPr>
            <a:xfrm>
              <a:off x="843440" y="2138967"/>
              <a:ext cx="2305118" cy="276999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defTabSz="914377"/>
              <a:r>
                <a:rPr lang="ru-RU" sz="1800" dirty="0">
                  <a:solidFill>
                    <a:prstClr val="black"/>
                  </a:solidFill>
                  <a:latin typeface="Roboto Slab"/>
                </a:rPr>
                <a:t>Правильный ответ: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/>
              <p:cNvSpPr txBox="1"/>
              <p:nvPr/>
            </p:nvSpPr>
            <p:spPr>
              <a:xfrm>
                <a:off x="1072039" y="2964924"/>
                <a:ext cx="3551916" cy="87838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1600" i="1" smtClean="0">
                              <a:latin typeface="Cambria Math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1600">
                              <a:latin typeface="Cambria Math" panose="02040503050406030204" pitchFamily="18" charset="0"/>
                            </a:rPr>
                            <m:t>sin</m:t>
                          </m:r>
                        </m:fName>
                        <m:e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53</m:t>
                          </m:r>
                          <m:r>
                            <a:rPr lang="ru-RU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°</m:t>
                          </m:r>
                        </m:e>
                      </m:func>
                      <m:r>
                        <a:rPr lang="ru-RU" sz="16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func>
                        <m:funcPr>
                          <m:ctrlPr>
                            <a:rPr lang="en-US" sz="1600" i="1">
                              <a:latin typeface="Cambria Math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1600">
                              <a:latin typeface="Cambria Math" panose="02040503050406030204" pitchFamily="18" charset="0"/>
                            </a:rPr>
                            <m:t>cos</m:t>
                          </m:r>
                        </m:fName>
                        <m:e>
                          <m:r>
                            <a:rPr lang="ru-RU" sz="1600" i="1">
                              <a:latin typeface="Cambria Math" panose="02040503050406030204" pitchFamily="18" charset="0"/>
                            </a:rPr>
                            <m:t>7</m:t>
                          </m:r>
                          <m:r>
                            <a:rPr lang="ru-RU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°</m:t>
                          </m:r>
                        </m:e>
                      </m:func>
                      <m:r>
                        <a:rPr lang="en-US" sz="16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func>
                        <m:funcPr>
                          <m:ctrlPr>
                            <a:rPr lang="en-US" sz="1600" i="1">
                              <a:latin typeface="Cambria Math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1600">
                              <a:latin typeface="Cambria Math" panose="02040503050406030204" pitchFamily="18" charset="0"/>
                            </a:rPr>
                            <m:t>cos</m:t>
                          </m:r>
                        </m:fName>
                        <m:e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53</m:t>
                          </m:r>
                          <m:r>
                            <a:rPr lang="ru-RU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°</m:t>
                          </m:r>
                        </m:e>
                      </m:func>
                      <m:r>
                        <a:rPr lang="ru-RU" sz="16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func>
                        <m:funcPr>
                          <m:ctrlPr>
                            <a:rPr lang="en-US" sz="1600" i="1">
                              <a:latin typeface="Cambria Math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1600">
                              <a:latin typeface="Cambria Math" panose="02040503050406030204" pitchFamily="18" charset="0"/>
                            </a:rPr>
                            <m:t>sin</m:t>
                          </m:r>
                        </m:fName>
                        <m:e>
                          <m:d>
                            <m:dPr>
                              <m:ctrlPr>
                                <a:rPr lang="en-US" sz="1600" i="1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ru-RU" sz="1600" i="1">
                                  <a:latin typeface="Cambria Math" panose="02040503050406030204" pitchFamily="18" charset="0"/>
                                </a:rPr>
                                <m:t>7</m:t>
                              </m:r>
                              <m:r>
                                <a:rPr lang="ru-RU" sz="16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°</m:t>
                              </m:r>
                            </m:e>
                          </m:d>
                        </m:e>
                      </m:func>
                      <m:r>
                        <a:rPr lang="en-US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ru-RU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US" sz="1600" i="1">
                              <a:latin typeface="Cambria Math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1600">
                              <a:latin typeface="Cambria Math" panose="02040503050406030204" pitchFamily="18" charset="0"/>
                            </a:rPr>
                            <m:t>sin</m:t>
                          </m:r>
                        </m:fName>
                        <m:e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53</m:t>
                          </m:r>
                          <m:r>
                            <a:rPr lang="ru-RU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°</m:t>
                          </m:r>
                        </m:e>
                      </m:func>
                      <m:r>
                        <a:rPr lang="ru-RU" sz="16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func>
                        <m:funcPr>
                          <m:ctrlPr>
                            <a:rPr lang="en-US" sz="1600" i="1">
                              <a:latin typeface="Cambria Math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1600">
                              <a:latin typeface="Cambria Math" panose="02040503050406030204" pitchFamily="18" charset="0"/>
                            </a:rPr>
                            <m:t>cos</m:t>
                          </m:r>
                        </m:fName>
                        <m:e>
                          <m:r>
                            <a:rPr lang="ru-RU" sz="1600" i="1">
                              <a:latin typeface="Cambria Math" panose="02040503050406030204" pitchFamily="18" charset="0"/>
                            </a:rPr>
                            <m:t>7</m:t>
                          </m:r>
                          <m:r>
                            <a:rPr lang="ru-RU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°</m:t>
                          </m:r>
                        </m:e>
                      </m:func>
                      <m:r>
                        <a:rPr lang="en-US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func>
                        <m:funcPr>
                          <m:ctrlPr>
                            <a:rPr lang="en-US" sz="1600" i="1">
                              <a:latin typeface="Cambria Math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1600">
                              <a:latin typeface="Cambria Math" panose="02040503050406030204" pitchFamily="18" charset="0"/>
                            </a:rPr>
                            <m:t>cos</m:t>
                          </m:r>
                        </m:fName>
                        <m:e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53</m:t>
                          </m:r>
                          <m:r>
                            <a:rPr lang="ru-RU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°</m:t>
                          </m:r>
                        </m:e>
                      </m:func>
                      <m:r>
                        <a:rPr lang="ru-RU" sz="16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func>
                        <m:funcPr>
                          <m:ctrlPr>
                            <a:rPr lang="en-US" sz="1600" i="1">
                              <a:latin typeface="Cambria Math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1600">
                              <a:latin typeface="Cambria Math" panose="02040503050406030204" pitchFamily="18" charset="0"/>
                            </a:rPr>
                            <m:t>sin</m:t>
                          </m:r>
                        </m:fName>
                        <m:e>
                          <m:r>
                            <a:rPr lang="ru-RU" sz="1600" i="1">
                              <a:latin typeface="Cambria Math" panose="02040503050406030204" pitchFamily="18" charset="0"/>
                            </a:rPr>
                            <m:t>7</m:t>
                          </m:r>
                          <m:r>
                            <a:rPr lang="ru-RU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°</m:t>
                          </m:r>
                        </m:e>
                      </m:func>
                      <m:r>
                        <a:rPr lang="en-US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r>
                  <a:rPr lang="en-US" sz="1600" b="0" i="1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/>
                </a:r>
                <a:br>
                  <a:rPr lang="en-US" sz="1600" b="0" i="1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</a:br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en-US" sz="1600" b="0" i="1" smtClean="0"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1600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sin</m:t>
                        </m:r>
                      </m:fName>
                      <m:e>
                        <m:d>
                          <m:dPr>
                            <m:ctrlPr>
                              <a:rPr lang="en-US" sz="1600" b="0" i="1" smtClean="0">
                                <a:latin typeface="Cambria Math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16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53°+7°</m:t>
                            </m:r>
                          </m:e>
                        </m:d>
                      </m:e>
                    </m:func>
                    <m:r>
                      <a:rPr lang="en-US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en-US" sz="1600" i="1">
                            <a:latin typeface="Cambria Math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1600" b="0" i="0" smtClean="0">
                            <a:latin typeface="Cambria Math" panose="02040503050406030204" pitchFamily="18" charset="0"/>
                          </a:rPr>
                          <m:t>sin</m:t>
                        </m:r>
                      </m:fName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60</m:t>
                        </m:r>
                        <m:r>
                          <a:rPr lang="ru-RU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°</m:t>
                        </m:r>
                      </m:e>
                    </m:func>
                    <m:r>
                      <a:rPr lang="en-US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1600" b="0" i="1" smtClean="0"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en-US" sz="1600" b="0" i="1" smtClean="0">
                                <a:latin typeface="Cambria Math"/>
                                <a:ea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16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3</m:t>
                            </m:r>
                          </m:e>
                        </m:rad>
                      </m:num>
                      <m:den>
                        <m:r>
                          <a:rPr lang="en-US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ru-RU" sz="1600" dirty="0">
                    <a:latin typeface="+mj-lt"/>
                  </a:rPr>
                  <a:t> </a:t>
                </a:r>
              </a:p>
            </p:txBody>
          </p:sp>
        </mc:Choice>
        <mc:Fallback xmlns=""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2039" y="2964924"/>
                <a:ext cx="3551916" cy="878382"/>
              </a:xfrm>
              <a:prstGeom prst="rect">
                <a:avLst/>
              </a:prstGeom>
              <a:blipFill rotWithShape="0">
                <a:blip r:embed="rId5"/>
                <a:stretch>
                  <a:fillRect l="-2058" b="-4861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075866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Прямоугольник с двумя скругленными соседними углами 14"/>
          <p:cNvSpPr/>
          <p:nvPr/>
        </p:nvSpPr>
        <p:spPr>
          <a:xfrm rot="10800000">
            <a:off x="2412000" y="-5892"/>
            <a:ext cx="4320000" cy="730513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C00000"/>
          </a:solidFill>
          <a:ln>
            <a:noFill/>
          </a:ln>
          <a:effectLst>
            <a:outerShdw blurRad="127000" dist="127000" dir="5400000" sx="90000" sy="90000" algn="t" rotWithShape="0">
              <a:schemeClr val="tx1">
                <a:lumMod val="65000"/>
                <a:lumOff val="3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910328" y="107151"/>
            <a:ext cx="3323346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914377"/>
            <a:r>
              <a:rPr lang="ru-RU" sz="2200" dirty="0">
                <a:solidFill>
                  <a:srgbClr val="F7F6F4"/>
                </a:solidFill>
                <a:latin typeface="Roboto Slab"/>
              </a:rPr>
              <a:t>Вы ответили неверно</a:t>
            </a:r>
          </a:p>
        </p:txBody>
      </p:sp>
      <p:sp>
        <p:nvSpPr>
          <p:cNvPr id="14" name="Скругленный прямоугольник 13">
            <a:hlinkClick r:id="rId2" action="ppaction://hlinksldjump"/>
          </p:cNvPr>
          <p:cNvSpPr/>
          <p:nvPr/>
        </p:nvSpPr>
        <p:spPr>
          <a:xfrm>
            <a:off x="7124701" y="4350104"/>
            <a:ext cx="1660526" cy="405405"/>
          </a:xfrm>
          <a:prstGeom prst="roundRect">
            <a:avLst/>
          </a:prstGeom>
          <a:solidFill>
            <a:srgbClr val="0070C0"/>
          </a:solidFill>
          <a:ln>
            <a:noFill/>
          </a:ln>
          <a:effectLst>
            <a:outerShdw blurRad="127000" dist="63500" dir="5400000" sx="90000" sy="90000" algn="t" rotWithShape="0">
              <a:schemeClr val="tx1">
                <a:lumMod val="75000"/>
                <a:lumOff val="2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80000" tIns="90000" rIns="180000" bIns="90000" rtlCol="0" anchor="ctr">
            <a:spAutoFit/>
          </a:bodyPr>
          <a:lstStyle/>
          <a:p>
            <a:pPr algn="ctr"/>
            <a:r>
              <a:rPr lang="ru-RU" sz="1200" dirty="0">
                <a:solidFill>
                  <a:prstClr val="white"/>
                </a:solidFill>
              </a:rPr>
              <a:t>Вернуться назад</a:t>
            </a:r>
          </a:p>
        </p:txBody>
      </p:sp>
      <p:grpSp>
        <p:nvGrpSpPr>
          <p:cNvPr id="18" name="Группа 17"/>
          <p:cNvGrpSpPr/>
          <p:nvPr/>
        </p:nvGrpSpPr>
        <p:grpSpPr>
          <a:xfrm>
            <a:off x="1072039" y="1335913"/>
            <a:ext cx="3218973" cy="1384417"/>
            <a:chOff x="843439" y="2138967"/>
            <a:chExt cx="3218973" cy="1384417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9" name="Прямоугольник 18"/>
                <p:cNvSpPr/>
                <p:nvPr/>
              </p:nvSpPr>
              <p:spPr>
                <a:xfrm>
                  <a:off x="843439" y="2474442"/>
                  <a:ext cx="3218973" cy="1048942"/>
                </a:xfrm>
                <a:prstGeom prst="rect">
                  <a:avLst/>
                </a:prstGeom>
              </p:spPr>
              <p:txBody>
                <a:bodyPr wrap="square" lIns="0" tIns="0" rIns="0" bIns="0">
                  <a:spAutoFit/>
                </a:bodyPr>
                <a:lstStyle/>
                <a:p>
                  <a:pPr defTabSz="914377">
                    <a:lnSpc>
                      <a:spcPct val="125000"/>
                    </a:lnSpc>
                  </a:pPr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ru-RU" sz="2600" b="1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</m:ctrlPr>
                          </m:fPr>
                          <m:num>
                            <m:rad>
                              <m:radPr>
                                <m:degHide m:val="on"/>
                                <m:ctrlPr>
                                  <a:rPr lang="ru-RU" sz="2600" b="1" i="1">
                                    <a:solidFill>
                                      <a:prstClr val="black"/>
                                    </a:solidFill>
                                    <a:latin typeface="Cambria Math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en-US" sz="2600" b="1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  <m:t>𝟑</m:t>
                                </m:r>
                              </m:e>
                            </m:rad>
                          </m:num>
                          <m:den>
                            <m:r>
                              <a:rPr lang="en-US" sz="2600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𝟐</m:t>
                            </m:r>
                          </m:den>
                        </m:f>
                      </m:oMath>
                    </m:oMathPara>
                  </a14:m>
                  <a:endParaRPr lang="ru-RU" sz="2600" b="1" dirty="0">
                    <a:solidFill>
                      <a:prstClr val="black"/>
                    </a:solidFill>
                    <a:latin typeface="Roboto Slab"/>
                  </a:endParaRPr>
                </a:p>
              </p:txBody>
            </p:sp>
          </mc:Choice>
          <mc:Fallback xmlns="">
            <p:sp>
              <p:nvSpPr>
                <p:cNvPr id="19" name="Прямоугольник 18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43439" y="2474442"/>
                  <a:ext cx="3218973" cy="1048942"/>
                </a:xfrm>
                <a:prstGeom prst="rect">
                  <a:avLst/>
                </a:prstGeom>
                <a:blipFill rotWithShape="0">
                  <a:blip r:embed="rId4"/>
                  <a:stretch>
                    <a:fillRect l="-189"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0" name="TextBox 19"/>
            <p:cNvSpPr txBox="1"/>
            <p:nvPr/>
          </p:nvSpPr>
          <p:spPr>
            <a:xfrm>
              <a:off x="843440" y="2138967"/>
              <a:ext cx="2305118" cy="276999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defTabSz="914377"/>
              <a:r>
                <a:rPr lang="ru-RU" sz="1800" dirty="0">
                  <a:solidFill>
                    <a:prstClr val="black"/>
                  </a:solidFill>
                  <a:latin typeface="Roboto Slab"/>
                </a:rPr>
                <a:t>Правильный ответ: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/>
              <p:cNvSpPr txBox="1"/>
              <p:nvPr/>
            </p:nvSpPr>
            <p:spPr>
              <a:xfrm>
                <a:off x="1072039" y="2964924"/>
                <a:ext cx="3551916" cy="87838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1600" i="1" smtClean="0">
                              <a:latin typeface="Cambria Math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1600">
                              <a:latin typeface="Cambria Math" panose="02040503050406030204" pitchFamily="18" charset="0"/>
                            </a:rPr>
                            <m:t>sin</m:t>
                          </m:r>
                        </m:fName>
                        <m:e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53</m:t>
                          </m:r>
                          <m:r>
                            <a:rPr lang="ru-RU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°</m:t>
                          </m:r>
                        </m:e>
                      </m:func>
                      <m:r>
                        <a:rPr lang="ru-RU" sz="16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func>
                        <m:funcPr>
                          <m:ctrlPr>
                            <a:rPr lang="en-US" sz="1600" i="1">
                              <a:latin typeface="Cambria Math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1600">
                              <a:latin typeface="Cambria Math" panose="02040503050406030204" pitchFamily="18" charset="0"/>
                            </a:rPr>
                            <m:t>cos</m:t>
                          </m:r>
                        </m:fName>
                        <m:e>
                          <m:r>
                            <a:rPr lang="ru-RU" sz="1600" i="1">
                              <a:latin typeface="Cambria Math" panose="02040503050406030204" pitchFamily="18" charset="0"/>
                            </a:rPr>
                            <m:t>7</m:t>
                          </m:r>
                          <m:r>
                            <a:rPr lang="ru-RU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°</m:t>
                          </m:r>
                        </m:e>
                      </m:func>
                      <m:r>
                        <a:rPr lang="en-US" sz="16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func>
                        <m:funcPr>
                          <m:ctrlPr>
                            <a:rPr lang="en-US" sz="1600" i="1">
                              <a:latin typeface="Cambria Math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1600">
                              <a:latin typeface="Cambria Math" panose="02040503050406030204" pitchFamily="18" charset="0"/>
                            </a:rPr>
                            <m:t>cos</m:t>
                          </m:r>
                        </m:fName>
                        <m:e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53</m:t>
                          </m:r>
                          <m:r>
                            <a:rPr lang="ru-RU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°</m:t>
                          </m:r>
                        </m:e>
                      </m:func>
                      <m:r>
                        <a:rPr lang="ru-RU" sz="16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func>
                        <m:funcPr>
                          <m:ctrlPr>
                            <a:rPr lang="en-US" sz="1600" i="1">
                              <a:latin typeface="Cambria Math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1600">
                              <a:latin typeface="Cambria Math" panose="02040503050406030204" pitchFamily="18" charset="0"/>
                            </a:rPr>
                            <m:t>sin</m:t>
                          </m:r>
                        </m:fName>
                        <m:e>
                          <m:d>
                            <m:dPr>
                              <m:ctrlPr>
                                <a:rPr lang="en-US" sz="1600" i="1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ru-RU" sz="1600" i="1">
                                  <a:latin typeface="Cambria Math" panose="02040503050406030204" pitchFamily="18" charset="0"/>
                                </a:rPr>
                                <m:t>7</m:t>
                              </m:r>
                              <m:r>
                                <a:rPr lang="ru-RU" sz="16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°</m:t>
                              </m:r>
                            </m:e>
                          </m:d>
                        </m:e>
                      </m:func>
                      <m:r>
                        <a:rPr lang="en-US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ru-RU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US" sz="1600" i="1">
                              <a:latin typeface="Cambria Math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1600">
                              <a:latin typeface="Cambria Math" panose="02040503050406030204" pitchFamily="18" charset="0"/>
                            </a:rPr>
                            <m:t>sin</m:t>
                          </m:r>
                        </m:fName>
                        <m:e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53</m:t>
                          </m:r>
                          <m:r>
                            <a:rPr lang="ru-RU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°</m:t>
                          </m:r>
                        </m:e>
                      </m:func>
                      <m:r>
                        <a:rPr lang="ru-RU" sz="16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func>
                        <m:funcPr>
                          <m:ctrlPr>
                            <a:rPr lang="en-US" sz="1600" i="1">
                              <a:latin typeface="Cambria Math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1600">
                              <a:latin typeface="Cambria Math" panose="02040503050406030204" pitchFamily="18" charset="0"/>
                            </a:rPr>
                            <m:t>cos</m:t>
                          </m:r>
                        </m:fName>
                        <m:e>
                          <m:r>
                            <a:rPr lang="ru-RU" sz="1600" i="1">
                              <a:latin typeface="Cambria Math" panose="02040503050406030204" pitchFamily="18" charset="0"/>
                            </a:rPr>
                            <m:t>7</m:t>
                          </m:r>
                          <m:r>
                            <a:rPr lang="ru-RU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°</m:t>
                          </m:r>
                        </m:e>
                      </m:func>
                      <m:r>
                        <a:rPr lang="en-US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func>
                        <m:funcPr>
                          <m:ctrlPr>
                            <a:rPr lang="en-US" sz="1600" i="1">
                              <a:latin typeface="Cambria Math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1600">
                              <a:latin typeface="Cambria Math" panose="02040503050406030204" pitchFamily="18" charset="0"/>
                            </a:rPr>
                            <m:t>cos</m:t>
                          </m:r>
                        </m:fName>
                        <m:e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53</m:t>
                          </m:r>
                          <m:r>
                            <a:rPr lang="ru-RU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°</m:t>
                          </m:r>
                        </m:e>
                      </m:func>
                      <m:r>
                        <a:rPr lang="ru-RU" sz="16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func>
                        <m:funcPr>
                          <m:ctrlPr>
                            <a:rPr lang="en-US" sz="1600" i="1">
                              <a:latin typeface="Cambria Math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1600">
                              <a:latin typeface="Cambria Math" panose="02040503050406030204" pitchFamily="18" charset="0"/>
                            </a:rPr>
                            <m:t>sin</m:t>
                          </m:r>
                        </m:fName>
                        <m:e>
                          <m:r>
                            <a:rPr lang="ru-RU" sz="1600" i="1">
                              <a:latin typeface="Cambria Math" panose="02040503050406030204" pitchFamily="18" charset="0"/>
                            </a:rPr>
                            <m:t>7</m:t>
                          </m:r>
                          <m:r>
                            <a:rPr lang="ru-RU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°</m:t>
                          </m:r>
                        </m:e>
                      </m:func>
                      <m:r>
                        <a:rPr lang="en-US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r>
                  <a:rPr lang="en-US" sz="1600" b="0" i="1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/>
                </a:r>
                <a:br>
                  <a:rPr lang="en-US" sz="1600" b="0" i="1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</a:br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en-US" sz="1600" b="0" i="1" smtClean="0"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1600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sin</m:t>
                        </m:r>
                      </m:fName>
                      <m:e>
                        <m:d>
                          <m:dPr>
                            <m:ctrlPr>
                              <a:rPr lang="en-US" sz="1600" b="0" i="1" smtClean="0">
                                <a:latin typeface="Cambria Math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16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53°+7°</m:t>
                            </m:r>
                          </m:e>
                        </m:d>
                      </m:e>
                    </m:func>
                    <m:r>
                      <a:rPr lang="en-US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en-US" sz="1600" i="1">
                            <a:latin typeface="Cambria Math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1600" b="0" i="0" smtClean="0">
                            <a:latin typeface="Cambria Math" panose="02040503050406030204" pitchFamily="18" charset="0"/>
                          </a:rPr>
                          <m:t>sin</m:t>
                        </m:r>
                      </m:fName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60</m:t>
                        </m:r>
                        <m:r>
                          <a:rPr lang="ru-RU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°</m:t>
                        </m:r>
                      </m:e>
                    </m:func>
                    <m:r>
                      <a:rPr lang="en-US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1600" b="0" i="1" smtClean="0"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en-US" sz="1600" b="0" i="1" smtClean="0">
                                <a:latin typeface="Cambria Math"/>
                                <a:ea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16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3</m:t>
                            </m:r>
                          </m:e>
                        </m:rad>
                      </m:num>
                      <m:den>
                        <m:r>
                          <a:rPr lang="en-US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ru-RU" sz="1600" dirty="0">
                    <a:latin typeface="+mj-lt"/>
                  </a:rPr>
                  <a:t> </a:t>
                </a:r>
              </a:p>
            </p:txBody>
          </p:sp>
        </mc:Choice>
        <mc:Fallback xmlns=""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2039" y="2964924"/>
                <a:ext cx="3551916" cy="878382"/>
              </a:xfrm>
              <a:prstGeom prst="rect">
                <a:avLst/>
              </a:prstGeom>
              <a:blipFill rotWithShape="0">
                <a:blip r:embed="rId5"/>
                <a:stretch>
                  <a:fillRect l="-2058" b="-4861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166476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Прямоугольник с двумя скругленными соседними углами 14"/>
          <p:cNvSpPr/>
          <p:nvPr/>
        </p:nvSpPr>
        <p:spPr>
          <a:xfrm rot="10800000">
            <a:off x="2412000" y="4499"/>
            <a:ext cx="4320000" cy="730513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accent3">
              <a:lumMod val="40000"/>
              <a:lumOff val="60000"/>
              <a:alpha val="85000"/>
            </a:schemeClr>
          </a:solidFill>
          <a:ln>
            <a:noFill/>
          </a:ln>
          <a:effectLst>
            <a:outerShdw blurRad="127000" dist="127000" dir="5400000" sx="90000" sy="90000" algn="t" rotWithShape="0">
              <a:schemeClr val="tx1">
                <a:lumMod val="65000"/>
                <a:lumOff val="3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126234" y="109882"/>
            <a:ext cx="3017173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914377"/>
            <a:r>
              <a:rPr lang="ru-RU" sz="2200" dirty="0">
                <a:solidFill>
                  <a:srgbClr val="A5A5A5">
                    <a:lumMod val="75000"/>
                  </a:srgbClr>
                </a:solidFill>
                <a:latin typeface="Roboto Slab"/>
              </a:rPr>
              <a:t>Ответьте на вопрос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Скругленный прямоугольник 12">
                <a:hlinkClick r:id="rId2" action="ppaction://hlinksldjump"/>
              </p:cNvPr>
              <p:cNvSpPr/>
              <p:nvPr/>
            </p:nvSpPr>
            <p:spPr>
              <a:xfrm>
                <a:off x="358774" y="3376136"/>
                <a:ext cx="2568575" cy="473509"/>
              </a:xfrm>
              <a:prstGeom prst="roundRect">
                <a:avLst/>
              </a:prstGeom>
              <a:noFill/>
              <a:ln w="19050">
                <a:solidFill>
                  <a:srgbClr val="00B0F0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lIns="180000" tIns="90000" rIns="180000" bIns="90000" rtlCol="0" anchor="ctr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1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</m:oMath>
                  </m:oMathPara>
                </a14:m>
                <a:endParaRPr lang="ru-RU" sz="1600" dirty="0">
                  <a:solidFill>
                    <a:schemeClr val="tx1"/>
                  </a:solidFill>
                  <a:latin typeface="+mj-lt"/>
                </a:endParaRPr>
              </a:p>
            </p:txBody>
          </p:sp>
        </mc:Choice>
        <mc:Fallback xmlns="">
          <p:sp>
            <p:nvSpPr>
              <p:cNvPr id="13" name="Скругленный прямоугольник 12">
                <a:hlinkClick r:id="rId4" action="ppaction://hlinksldjump"/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8774" y="3376136"/>
                <a:ext cx="2568575" cy="473509"/>
              </a:xfrm>
              <a:prstGeom prst="roundRect">
                <a:avLst/>
              </a:prstGeom>
              <a:blipFill rotWithShape="0">
                <a:blip r:embed="rId5"/>
                <a:stretch>
                  <a:fillRect/>
                </a:stretch>
              </a:blipFill>
              <a:ln w="19050">
                <a:solidFill>
                  <a:srgbClr val="00B0F0"/>
                </a:solidFill>
              </a:ln>
              <a:effectLst/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Скругленный прямоугольник 7">
                <a:hlinkClick r:id="rId6" action="ppaction://hlinksldjump"/>
              </p:cNvPr>
              <p:cNvSpPr/>
              <p:nvPr/>
            </p:nvSpPr>
            <p:spPr>
              <a:xfrm>
                <a:off x="3286125" y="4258829"/>
                <a:ext cx="2568575" cy="473509"/>
              </a:xfrm>
              <a:prstGeom prst="roundRect">
                <a:avLst/>
              </a:prstGeom>
              <a:noFill/>
              <a:ln w="19050">
                <a:solidFill>
                  <a:srgbClr val="00B0F0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lIns="180000" tIns="90000" rIns="180000" bIns="90000" rtlCol="0" anchor="ctr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ru-RU" sz="1600" dirty="0">
                  <a:solidFill>
                    <a:schemeClr val="tx1"/>
                  </a:solidFill>
                  <a:latin typeface="+mj-lt"/>
                </a:endParaRPr>
              </a:p>
            </p:txBody>
          </p:sp>
        </mc:Choice>
        <mc:Fallback xmlns="">
          <p:sp>
            <p:nvSpPr>
              <p:cNvPr id="8" name="Скругленный прямоугольник 7">
                <a:hlinkClick r:id="rId7" action="ppaction://hlinksldjump"/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86125" y="4258829"/>
                <a:ext cx="2568575" cy="473509"/>
              </a:xfrm>
              <a:prstGeom prst="roundRect">
                <a:avLst/>
              </a:prstGeom>
              <a:blipFill rotWithShape="0">
                <a:blip r:embed="rId8"/>
                <a:stretch>
                  <a:fillRect/>
                </a:stretch>
              </a:blipFill>
              <a:ln w="19050">
                <a:solidFill>
                  <a:srgbClr val="00B0F0"/>
                </a:solidFill>
              </a:ln>
              <a:effectLst/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Скругленный прямоугольник 8">
                <a:hlinkClick r:id="rId7" action="ppaction://hlinksldjump"/>
              </p:cNvPr>
              <p:cNvSpPr/>
              <p:nvPr/>
            </p:nvSpPr>
            <p:spPr>
              <a:xfrm>
                <a:off x="3286125" y="3376135"/>
                <a:ext cx="2568575" cy="473509"/>
              </a:xfrm>
              <a:prstGeom prst="roundRect">
                <a:avLst/>
              </a:prstGeom>
              <a:noFill/>
              <a:ln w="19050">
                <a:solidFill>
                  <a:srgbClr val="00B0F0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lIns="180000" tIns="90000" rIns="180000" bIns="90000" rtlCol="0" anchor="ctr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ru-RU" sz="1600" dirty="0">
                  <a:solidFill>
                    <a:schemeClr val="tx1"/>
                  </a:solidFill>
                  <a:latin typeface="+mj-lt"/>
                </a:endParaRPr>
              </a:p>
            </p:txBody>
          </p:sp>
        </mc:Choice>
        <mc:Fallback xmlns="">
          <p:sp>
            <p:nvSpPr>
              <p:cNvPr id="9" name="Скругленный прямоугольник 8">
                <a:hlinkClick r:id="rId7" action="ppaction://hlinksldjump"/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86125" y="3376135"/>
                <a:ext cx="2568575" cy="473509"/>
              </a:xfrm>
              <a:prstGeom prst="roundRect">
                <a:avLst/>
              </a:prstGeom>
              <a:blipFill rotWithShape="0">
                <a:blip r:embed="rId9"/>
                <a:stretch>
                  <a:fillRect/>
                </a:stretch>
              </a:blipFill>
              <a:ln w="19050">
                <a:solidFill>
                  <a:srgbClr val="00B0F0"/>
                </a:solidFill>
              </a:ln>
              <a:effectLst/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Скругленный прямоугольник 10">
                <a:hlinkClick r:id="rId7" action="ppaction://hlinksldjump"/>
              </p:cNvPr>
              <p:cNvSpPr/>
              <p:nvPr/>
            </p:nvSpPr>
            <p:spPr>
              <a:xfrm>
                <a:off x="358774" y="4258829"/>
                <a:ext cx="2568575" cy="473509"/>
              </a:xfrm>
              <a:prstGeom prst="roundRect">
                <a:avLst/>
              </a:prstGeom>
              <a:noFill/>
              <a:ln w="19050">
                <a:solidFill>
                  <a:srgbClr val="00B0F0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lIns="180000" tIns="90000" rIns="180000" bIns="90000" rtlCol="0" anchor="ctr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r>
                        <a:rPr lang="en-US" sz="16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ru-RU" sz="16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1" name="Скругленный прямоугольник 10">
                <a:hlinkClick r:id="rId7" action="ppaction://hlinksldjump"/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8774" y="4258829"/>
                <a:ext cx="2568575" cy="473509"/>
              </a:xfrm>
              <a:prstGeom prst="roundRect">
                <a:avLst/>
              </a:prstGeom>
              <a:blipFill rotWithShape="0">
                <a:blip r:embed="rId10"/>
                <a:stretch>
                  <a:fillRect/>
                </a:stretch>
              </a:blipFill>
              <a:ln w="19050">
                <a:solidFill>
                  <a:srgbClr val="00B0F0"/>
                </a:solidFill>
              </a:ln>
              <a:effectLst/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Прямоугольник 13"/>
              <p:cNvSpPr/>
              <p:nvPr/>
            </p:nvSpPr>
            <p:spPr>
              <a:xfrm flipH="1">
                <a:off x="358773" y="1166812"/>
                <a:ext cx="7101899" cy="1191801"/>
              </a:xfrm>
              <a:prstGeom prst="rect">
                <a:avLst/>
              </a:prstGeom>
              <a:ln>
                <a:noFill/>
              </a:ln>
            </p:spPr>
            <p:txBody>
              <a:bodyPr wrap="square" lIns="0" tIns="0" rIns="0" bIns="0" anchor="t" anchorCtr="0">
                <a:spAutoFit/>
              </a:bodyPr>
              <a:lstStyle/>
              <a:p>
                <a:pPr>
                  <a:lnSpc>
                    <a:spcPct val="114000"/>
                  </a:lnSpc>
                </a:pPr>
                <a:r>
                  <a:rPr lang="ru-RU" sz="1800" dirty="0">
                    <a:solidFill>
                      <a:prstClr val="black"/>
                    </a:solidFill>
                    <a:latin typeface="Roboto Slab"/>
                  </a:rPr>
                  <a:t>Чему равно значение выражения</a:t>
                </a:r>
              </a:p>
              <a:p>
                <a:pPr>
                  <a:lnSpc>
                    <a:spcPct val="114000"/>
                  </a:lnSpc>
                </a:pPr>
                <a:endParaRPr lang="ru-RU" sz="2000" b="0" i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>
                  <a:lnSpc>
                    <a:spcPct val="114000"/>
                  </a:lnSpc>
                </a:pPr>
                <a14:m>
                  <m:oMath xmlns:m="http://schemas.openxmlformats.org/officeDocument/2006/math">
                    <m:func>
                      <m:funcPr>
                        <m:ctrlPr>
                          <a:rPr lang="en-US" sz="2000" b="0" i="1" smtClean="0"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000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sin</m:t>
                        </m:r>
                      </m:fName>
                      <m:e>
                        <m:d>
                          <m:dPr>
                            <m:ctrlPr>
                              <a:rPr lang="ru-RU" sz="2000" b="0" i="1" smtClean="0">
                                <a:latin typeface="Cambria Math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−</m:t>
                            </m:r>
                            <m:f>
                              <m:fPr>
                                <m:ctrlPr>
                                  <a:rPr lang="en-US" sz="2000" b="0" i="1" smtClean="0">
                                    <a:latin typeface="Cambria Math"/>
                                    <a:ea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𝜋</m:t>
                                </m:r>
                              </m:num>
                              <m:den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3</m:t>
                                </m:r>
                              </m:den>
                            </m:f>
                          </m:e>
                        </m:d>
                        <m:r>
                          <a:rPr lang="ru-RU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∙</m:t>
                        </m:r>
                        <m:func>
                          <m:funcPr>
                            <m:ctrlPr>
                              <a:rPr lang="en-US" sz="2000" b="0" i="1" smtClean="0">
                                <a:latin typeface="Cambria Math"/>
                                <a:ea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sz="2000" b="0" i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tg</m:t>
                            </m:r>
                          </m:fName>
                          <m:e>
                            <m:d>
                              <m:dPr>
                                <m:ctrlPr>
                                  <a:rPr lang="en-US" sz="2000" b="0" i="1" smtClean="0">
                                    <a:latin typeface="Cambria Math"/>
                                    <a:ea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ru-RU" sz="20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−</m:t>
                                </m:r>
                                <m:f>
                                  <m:fPr>
                                    <m:ctrlPr>
                                      <a:rPr lang="ru-RU" sz="2000" b="0" i="1" smtClean="0">
                                        <a:latin typeface="Cambria Math"/>
                                        <a:ea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ru-RU" sz="20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𝜋</m:t>
                                    </m:r>
                                  </m:num>
                                  <m:den>
                                    <m:r>
                                      <a:rPr lang="en-US" sz="20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6</m:t>
                                    </m:r>
                                  </m:den>
                                </m:f>
                              </m:e>
                            </m:d>
                          </m:e>
                        </m:func>
                        <m:r>
                          <a:rPr lang="ru-RU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3</m:t>
                        </m:r>
                        <m:func>
                          <m:funcPr>
                            <m:ctrlPr>
                              <a:rPr lang="en-US" sz="2000" b="0" i="1" smtClean="0">
                                <a:latin typeface="Cambria Math"/>
                                <a:ea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sz="2000" b="0" i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cos</m:t>
                            </m:r>
                          </m:fName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𝜋</m:t>
                            </m:r>
                          </m:e>
                        </m:func>
                        <m:r>
                          <a:rPr lang="en-US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</m:t>
                        </m:r>
                        <m:func>
                          <m:funcPr>
                            <m:ctrlPr>
                              <a:rPr lang="en-US" sz="2000" b="0" i="1" smtClean="0">
                                <a:latin typeface="Cambria Math"/>
                                <a:ea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sz="2000" b="0" i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cos</m:t>
                            </m:r>
                          </m:fName>
                          <m:e>
                            <m:d>
                              <m:dPr>
                                <m:ctrlPr>
                                  <a:rPr lang="en-US" sz="2000" b="0" i="1" smtClean="0">
                                    <a:latin typeface="Cambria Math"/>
                                    <a:ea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−</m:t>
                                </m:r>
                                <m:f>
                                  <m:fPr>
                                    <m:ctrlPr>
                                      <a:rPr lang="en-US" sz="2000" b="0" i="1" smtClean="0">
                                        <a:latin typeface="Cambria Math"/>
                                        <a:ea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20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𝜋</m:t>
                                    </m:r>
                                  </m:num>
                                  <m:den>
                                    <m:r>
                                      <a:rPr lang="en-US" sz="20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3</m:t>
                                    </m:r>
                                  </m:den>
                                </m:f>
                              </m:e>
                            </m:d>
                          </m:e>
                        </m:func>
                      </m:e>
                    </m:func>
                  </m:oMath>
                </a14:m>
                <a:r>
                  <a:rPr lang="ru-RU" sz="1800" dirty="0">
                    <a:solidFill>
                      <a:prstClr val="black"/>
                    </a:solidFill>
                    <a:latin typeface="Roboto Slab"/>
                  </a:rPr>
                  <a:t>?</a:t>
                </a:r>
              </a:p>
            </p:txBody>
          </p:sp>
        </mc:Choice>
        <mc:Fallback xmlns="">
          <p:sp>
            <p:nvSpPr>
              <p:cNvPr id="14" name="Прямоугольник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358773" y="1166812"/>
                <a:ext cx="7101899" cy="1191801"/>
              </a:xfrm>
              <a:prstGeom prst="rect">
                <a:avLst/>
              </a:prstGeom>
              <a:blipFill rotWithShape="0">
                <a:blip r:embed="rId11"/>
                <a:stretch>
                  <a:fillRect l="-2060" t="-5612" b="-4082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335133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Прямоугольник с двумя скругленными соседними углами 14"/>
          <p:cNvSpPr/>
          <p:nvPr/>
        </p:nvSpPr>
        <p:spPr>
          <a:xfrm rot="10800000">
            <a:off x="2412000" y="4499"/>
            <a:ext cx="4320000" cy="730513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accent3">
              <a:lumMod val="40000"/>
              <a:lumOff val="60000"/>
              <a:alpha val="85000"/>
            </a:schemeClr>
          </a:solidFill>
          <a:ln>
            <a:noFill/>
          </a:ln>
          <a:effectLst>
            <a:outerShdw blurRad="127000" dist="127000" dir="5400000" sx="90000" sy="90000" algn="t" rotWithShape="0">
              <a:schemeClr val="tx1">
                <a:lumMod val="65000"/>
                <a:lumOff val="3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A5A5A5">
                  <a:lumMod val="75000"/>
                </a:srgbClr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063414" y="107151"/>
            <a:ext cx="3017173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914377"/>
            <a:r>
              <a:rPr lang="ru-RU" sz="2200" dirty="0">
                <a:solidFill>
                  <a:srgbClr val="A5A5A5">
                    <a:lumMod val="75000"/>
                  </a:srgbClr>
                </a:solidFill>
                <a:latin typeface="Roboto Slab"/>
              </a:rPr>
              <a:t>Ответьте на вопрос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Скругленный прямоугольник 12">
                <a:hlinkClick r:id="rId2" action="ppaction://hlinksldjump"/>
              </p:cNvPr>
              <p:cNvSpPr/>
              <p:nvPr/>
            </p:nvSpPr>
            <p:spPr>
              <a:xfrm>
                <a:off x="358775" y="2831386"/>
                <a:ext cx="2520000" cy="774000"/>
              </a:xfrm>
              <a:prstGeom prst="roundRect">
                <a:avLst/>
              </a:prstGeom>
              <a:noFill/>
              <a:ln w="19050">
                <a:solidFill>
                  <a:srgbClr val="00B0F0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lIns="180000" tIns="90000" rIns="180000" bIns="90000" rtlCol="0" anchor="ctr">
                <a:no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−0,</m:t>
                      </m:r>
                      <m:r>
                        <a:rPr lang="en-US" sz="1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96</m:t>
                      </m:r>
                    </m:oMath>
                  </m:oMathPara>
                </a14:m>
                <a:endParaRPr lang="ru-RU" sz="1600" dirty="0">
                  <a:solidFill>
                    <a:schemeClr val="tx1"/>
                  </a:solidFill>
                  <a:latin typeface="Roboto Slab"/>
                </a:endParaRPr>
              </a:p>
            </p:txBody>
          </p:sp>
        </mc:Choice>
        <mc:Fallback xmlns="">
          <p:sp>
            <p:nvSpPr>
              <p:cNvPr id="13" name="Скругленный прямоугольник 12">
                <a:hlinkClick r:id="rId4" action="ppaction://hlinksldjump"/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8775" y="2831386"/>
                <a:ext cx="2520000" cy="774000"/>
              </a:xfrm>
              <a:prstGeom prst="roundRect">
                <a:avLst/>
              </a:prstGeom>
              <a:blipFill rotWithShape="0">
                <a:blip r:embed="rId5"/>
                <a:stretch>
                  <a:fillRect/>
                </a:stretch>
              </a:blipFill>
              <a:ln w="19050">
                <a:solidFill>
                  <a:srgbClr val="00B0F0"/>
                </a:solidFill>
              </a:ln>
              <a:effectLst/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Скругленный прямоугольник 7">
                <a:hlinkClick r:id="rId6" action="ppaction://hlinksldjump"/>
              </p:cNvPr>
              <p:cNvSpPr/>
              <p:nvPr/>
            </p:nvSpPr>
            <p:spPr>
              <a:xfrm>
                <a:off x="3312475" y="3958338"/>
                <a:ext cx="2520000" cy="774000"/>
              </a:xfrm>
              <a:prstGeom prst="roundRect">
                <a:avLst/>
              </a:prstGeom>
              <a:noFill/>
              <a:ln w="19050">
                <a:solidFill>
                  <a:srgbClr val="00B0F0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lIns="180000" tIns="90000" rIns="180000" bIns="90000" rtlCol="0" anchor="ctr">
                <a:no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1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−1</m:t>
                      </m:r>
                    </m:oMath>
                  </m:oMathPara>
                </a14:m>
                <a:endParaRPr lang="ru-RU" sz="1600" dirty="0">
                  <a:solidFill>
                    <a:schemeClr val="tx1"/>
                  </a:solidFill>
                  <a:latin typeface="Roboto Slab"/>
                </a:endParaRPr>
              </a:p>
            </p:txBody>
          </p:sp>
        </mc:Choice>
        <mc:Fallback xmlns="">
          <p:sp>
            <p:nvSpPr>
              <p:cNvPr id="8" name="Скругленный прямоугольник 7">
                <a:hlinkClick r:id="rId7" action="ppaction://hlinksldjump"/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12475" y="3958338"/>
                <a:ext cx="2520000" cy="774000"/>
              </a:xfrm>
              <a:prstGeom prst="roundRect">
                <a:avLst/>
              </a:prstGeom>
              <a:blipFill rotWithShape="0">
                <a:blip r:embed="rId8"/>
                <a:stretch>
                  <a:fillRect/>
                </a:stretch>
              </a:blipFill>
              <a:ln w="19050">
                <a:solidFill>
                  <a:srgbClr val="00B0F0"/>
                </a:solidFill>
              </a:ln>
              <a:effectLst/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Скругленный прямоугольник 8">
                <a:hlinkClick r:id="rId7" action="ppaction://hlinksldjump"/>
              </p:cNvPr>
              <p:cNvSpPr/>
              <p:nvPr/>
            </p:nvSpPr>
            <p:spPr>
              <a:xfrm>
                <a:off x="3312475" y="2831385"/>
                <a:ext cx="2520000" cy="774000"/>
              </a:xfrm>
              <a:prstGeom prst="roundRect">
                <a:avLst/>
              </a:prstGeom>
              <a:noFill/>
              <a:ln w="19050">
                <a:solidFill>
                  <a:srgbClr val="00B0F0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lIns="180000" tIns="90000" rIns="180000" bIns="90000" rtlCol="0" anchor="ctr">
                <a:no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0,96</m:t>
                      </m:r>
                    </m:oMath>
                  </m:oMathPara>
                </a14:m>
                <a:endParaRPr lang="ru-RU" sz="1600" dirty="0">
                  <a:solidFill>
                    <a:schemeClr val="tx1"/>
                  </a:solidFill>
                  <a:latin typeface="Roboto Slab"/>
                </a:endParaRPr>
              </a:p>
            </p:txBody>
          </p:sp>
        </mc:Choice>
        <mc:Fallback xmlns="">
          <p:sp>
            <p:nvSpPr>
              <p:cNvPr id="9" name="Скругленный прямоугольник 8">
                <a:hlinkClick r:id="rId7" action="ppaction://hlinksldjump"/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12475" y="2831385"/>
                <a:ext cx="2520000" cy="774000"/>
              </a:xfrm>
              <a:prstGeom prst="roundRect">
                <a:avLst/>
              </a:prstGeom>
              <a:blipFill rotWithShape="0">
                <a:blip r:embed="rId9"/>
                <a:stretch>
                  <a:fillRect/>
                </a:stretch>
              </a:blipFill>
              <a:ln w="19050">
                <a:solidFill>
                  <a:srgbClr val="00B0F0"/>
                </a:solidFill>
              </a:ln>
              <a:effectLst/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Скругленный прямоугольник 10">
                <a:hlinkClick r:id="rId7" action="ppaction://hlinksldjump"/>
              </p:cNvPr>
              <p:cNvSpPr/>
              <p:nvPr/>
            </p:nvSpPr>
            <p:spPr>
              <a:xfrm>
                <a:off x="358775" y="3958338"/>
                <a:ext cx="2520000" cy="774000"/>
              </a:xfrm>
              <a:prstGeom prst="roundRect">
                <a:avLst/>
              </a:prstGeom>
              <a:noFill/>
              <a:ln w="19050">
                <a:solidFill>
                  <a:srgbClr val="00B0F0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lIns="180000" tIns="90000" rIns="180000" bIns="90000" rtlCol="0" anchor="ctr">
                <a:no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0,6</m:t>
                      </m:r>
                    </m:oMath>
                  </m:oMathPara>
                </a14:m>
                <a:endParaRPr lang="ru-RU" sz="1600" dirty="0">
                  <a:solidFill>
                    <a:schemeClr val="tx1"/>
                  </a:solidFill>
                  <a:latin typeface="Roboto Slab"/>
                </a:endParaRPr>
              </a:p>
            </p:txBody>
          </p:sp>
        </mc:Choice>
        <mc:Fallback xmlns="">
          <p:sp>
            <p:nvSpPr>
              <p:cNvPr id="11" name="Скругленный прямоугольник 10">
                <a:hlinkClick r:id="rId7" action="ppaction://hlinksldjump"/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8775" y="3958338"/>
                <a:ext cx="2520000" cy="774000"/>
              </a:xfrm>
              <a:prstGeom prst="roundRect">
                <a:avLst/>
              </a:prstGeom>
              <a:blipFill rotWithShape="0">
                <a:blip r:embed="rId10"/>
                <a:stretch>
                  <a:fillRect/>
                </a:stretch>
              </a:blipFill>
              <a:ln w="19050">
                <a:solidFill>
                  <a:srgbClr val="00B0F0"/>
                </a:solidFill>
              </a:ln>
              <a:effectLst/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Прямоугольник 11"/>
              <p:cNvSpPr/>
              <p:nvPr/>
            </p:nvSpPr>
            <p:spPr>
              <a:xfrm flipH="1">
                <a:off x="358775" y="1166813"/>
                <a:ext cx="5975350" cy="418833"/>
              </a:xfrm>
              <a:prstGeom prst="rect">
                <a:avLst/>
              </a:prstGeom>
              <a:ln>
                <a:noFill/>
              </a:ln>
            </p:spPr>
            <p:txBody>
              <a:bodyPr wrap="square" lIns="0" tIns="0" rIns="0" bIns="0" anchor="t" anchorCtr="0">
                <a:spAutoFit/>
              </a:bodyPr>
              <a:lstStyle/>
              <a:p>
                <a:pPr>
                  <a:lnSpc>
                    <a:spcPct val="114000"/>
                  </a:lnSpc>
                </a:pPr>
                <a:r>
                  <a:rPr lang="ru-RU" sz="1800" dirty="0">
                    <a:solidFill>
                      <a:prstClr val="black"/>
                    </a:solidFill>
                    <a:latin typeface="Roboto Slab"/>
                  </a:rPr>
                  <a:t>Чему равен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2000" i="1"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000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sin</m:t>
                        </m:r>
                      </m:fName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  <m: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𝛼</m:t>
                        </m:r>
                      </m:e>
                    </m:func>
                  </m:oMath>
                </a14:m>
                <a:r>
                  <a:rPr lang="ru-RU" sz="1800" dirty="0">
                    <a:solidFill>
                      <a:prstClr val="black"/>
                    </a:solidFill>
                    <a:latin typeface="Roboto Slab"/>
                  </a:rPr>
                  <a:t>, если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2000" i="1"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000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cos</m:t>
                        </m:r>
                      </m:fName>
                      <m:e>
                        <m: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𝛼</m:t>
                        </m:r>
                      </m:e>
                    </m:func>
                    <m:r>
                      <a:rPr lang="en-US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=−0,8</m:t>
                    </m:r>
                  </m:oMath>
                </a14:m>
                <a:r>
                  <a:rPr lang="en-US" sz="1800" dirty="0">
                    <a:solidFill>
                      <a:prstClr val="black"/>
                    </a:solidFill>
                    <a:latin typeface="Roboto Slab"/>
                  </a:rPr>
                  <a:t> </a:t>
                </a:r>
                <a:r>
                  <a:rPr lang="ru-RU" sz="1800" dirty="0">
                    <a:solidFill>
                      <a:prstClr val="black"/>
                    </a:solidFill>
                    <a:latin typeface="Roboto Slab"/>
                  </a:rPr>
                  <a:t>и</a:t>
                </a:r>
                <a:r>
                  <a:rPr lang="en-US" sz="1800" dirty="0">
                    <a:solidFill>
                      <a:prstClr val="black"/>
                    </a:solidFill>
                    <a:latin typeface="Roboto Slab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1800" i="1"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𝜋</m:t>
                        </m:r>
                      </m:num>
                      <m:den>
                        <m:r>
                          <a:rPr lang="en-US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US" sz="1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&lt;</m:t>
                    </m:r>
                    <m:r>
                      <a:rPr lang="en-US" sz="1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𝛼</m:t>
                    </m:r>
                    <m:r>
                      <a:rPr lang="en-US" sz="1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&lt;</m:t>
                    </m:r>
                    <m:r>
                      <a:rPr lang="en-US" sz="1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𝜋</m:t>
                    </m:r>
                  </m:oMath>
                </a14:m>
                <a:r>
                  <a:rPr lang="ru-RU" sz="1800" dirty="0">
                    <a:solidFill>
                      <a:prstClr val="black"/>
                    </a:solidFill>
                    <a:latin typeface="Roboto Slab"/>
                  </a:rPr>
                  <a:t>?</a:t>
                </a:r>
              </a:p>
            </p:txBody>
          </p:sp>
        </mc:Choice>
        <mc:Fallback xmlns="">
          <p:sp>
            <p:nvSpPr>
              <p:cNvPr id="12" name="Прямоугольник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358775" y="1166813"/>
                <a:ext cx="5975350" cy="418833"/>
              </a:xfrm>
              <a:prstGeom prst="rect">
                <a:avLst/>
              </a:prstGeom>
              <a:blipFill rotWithShape="0">
                <a:blip r:embed="rId11"/>
                <a:stretch>
                  <a:fillRect l="-2449" b="-18841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678203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Прямоугольник с двумя скругленными соседними углами 14"/>
          <p:cNvSpPr/>
          <p:nvPr/>
        </p:nvSpPr>
        <p:spPr>
          <a:xfrm rot="10800000">
            <a:off x="2412000" y="4499"/>
            <a:ext cx="4320000" cy="730513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00B050"/>
          </a:solidFill>
          <a:ln>
            <a:noFill/>
          </a:ln>
          <a:effectLst>
            <a:outerShdw blurRad="127000" dist="127000" dir="5400000" sx="90000" sy="90000" algn="t" rotWithShape="0">
              <a:schemeClr val="tx1">
                <a:lumMod val="65000"/>
                <a:lumOff val="3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063414" y="107151"/>
            <a:ext cx="3017173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914377"/>
            <a:r>
              <a:rPr lang="ru-RU" sz="2200" dirty="0">
                <a:solidFill>
                  <a:srgbClr val="F7F6F4"/>
                </a:solidFill>
                <a:latin typeface="Roboto Slab"/>
              </a:rPr>
              <a:t>Вы ответили верно</a:t>
            </a:r>
          </a:p>
        </p:txBody>
      </p:sp>
      <p:sp>
        <p:nvSpPr>
          <p:cNvPr id="17" name="Скругленный прямоугольник 16">
            <a:hlinkClick r:id="rId2" action="ppaction://hlinksldjump"/>
          </p:cNvPr>
          <p:cNvSpPr/>
          <p:nvPr/>
        </p:nvSpPr>
        <p:spPr>
          <a:xfrm>
            <a:off x="7124701" y="4350104"/>
            <a:ext cx="1660526" cy="405405"/>
          </a:xfrm>
          <a:prstGeom prst="roundRect">
            <a:avLst/>
          </a:prstGeom>
          <a:solidFill>
            <a:srgbClr val="0070C0"/>
          </a:solidFill>
          <a:ln>
            <a:noFill/>
          </a:ln>
          <a:effectLst>
            <a:outerShdw blurRad="127000" dist="63500" dir="5400000" sx="90000" sy="90000" algn="t" rotWithShape="0">
              <a:schemeClr val="tx1">
                <a:lumMod val="75000"/>
                <a:lumOff val="2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80000" tIns="90000" rIns="180000" bIns="90000" rtlCol="0" anchor="ctr">
            <a:spAutoFit/>
          </a:bodyPr>
          <a:lstStyle/>
          <a:p>
            <a:pPr algn="ctr"/>
            <a:r>
              <a:rPr lang="ru-RU" sz="1200" dirty="0">
                <a:solidFill>
                  <a:schemeClr val="bg1"/>
                </a:solidFill>
              </a:rPr>
              <a:t>Вернуться назад</a:t>
            </a:r>
          </a:p>
        </p:txBody>
      </p:sp>
      <p:grpSp>
        <p:nvGrpSpPr>
          <p:cNvPr id="16" name="Группа 15"/>
          <p:cNvGrpSpPr/>
          <p:nvPr/>
        </p:nvGrpSpPr>
        <p:grpSpPr>
          <a:xfrm>
            <a:off x="1072039" y="1216401"/>
            <a:ext cx="3218973" cy="835612"/>
            <a:chOff x="843439" y="2138967"/>
            <a:chExt cx="3218973" cy="835612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8" name="Прямоугольник 17"/>
                <p:cNvSpPr/>
                <p:nvPr/>
              </p:nvSpPr>
              <p:spPr>
                <a:xfrm>
                  <a:off x="843439" y="2474442"/>
                  <a:ext cx="3218973" cy="500137"/>
                </a:xfrm>
                <a:prstGeom prst="rect">
                  <a:avLst/>
                </a:prstGeom>
              </p:spPr>
              <p:txBody>
                <a:bodyPr wrap="square" lIns="0" tIns="0" rIns="0" bIns="0">
                  <a:spAutoFit/>
                </a:bodyPr>
                <a:lstStyle/>
                <a:p>
                  <a:pPr defTabSz="914377">
                    <a:lnSpc>
                      <a:spcPct val="125000"/>
                    </a:lnSpc>
                  </a:pPr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r>
                          <a:rPr lang="en-US" sz="26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  <m:r>
                          <a:rPr lang="en-US" sz="26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𝟎</m:t>
                        </m:r>
                        <m:r>
                          <a:rPr lang="en-US" sz="26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en-US" sz="26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𝟗𝟔</m:t>
                        </m:r>
                      </m:oMath>
                    </m:oMathPara>
                  </a14:m>
                  <a:endParaRPr lang="ru-RU" sz="2600" b="1" dirty="0">
                    <a:latin typeface="Roboto Slab"/>
                  </a:endParaRPr>
                </a:p>
              </p:txBody>
            </p:sp>
          </mc:Choice>
          <mc:Fallback xmlns="">
            <p:sp>
              <p:nvSpPr>
                <p:cNvPr id="18" name="Прямоугольник 17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43439" y="2474442"/>
                  <a:ext cx="3218973" cy="500137"/>
                </a:xfrm>
                <a:prstGeom prst="rect">
                  <a:avLst/>
                </a:prstGeom>
                <a:blipFill rotWithShape="0"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0" name="TextBox 19"/>
            <p:cNvSpPr txBox="1"/>
            <p:nvPr/>
          </p:nvSpPr>
          <p:spPr>
            <a:xfrm>
              <a:off x="843440" y="2138967"/>
              <a:ext cx="2305118" cy="276999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defTabSz="914377"/>
              <a:r>
                <a:rPr lang="ru-RU" sz="1800" dirty="0">
                  <a:solidFill>
                    <a:prstClr val="black"/>
                  </a:solidFill>
                  <a:latin typeface="Roboto Slab"/>
                </a:rPr>
                <a:t>Правильный ответ: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/>
              <p:cNvSpPr txBox="1"/>
              <p:nvPr/>
            </p:nvSpPr>
            <p:spPr>
              <a:xfrm>
                <a:off x="1072039" y="2310263"/>
                <a:ext cx="4424752" cy="865365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func>
                      <m:funcPr>
                        <m:ctrlPr>
                          <a:rPr lang="en-US" sz="1600" i="1" smtClean="0">
                            <a:latin typeface="Cambria Math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1600" i="0" smtClean="0">
                            <a:latin typeface="Cambria Math" panose="02040503050406030204" pitchFamily="18" charset="0"/>
                          </a:rPr>
                          <m:t>sin</m:t>
                        </m:r>
                      </m:fName>
                      <m:e>
                        <m:r>
                          <a:rPr lang="en-US" sz="16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𝛼</m:t>
                        </m:r>
                      </m:e>
                    </m:func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sz="1600" b="0" i="1" smtClean="0">
                            <a:latin typeface="Cambria Math"/>
                          </a:rPr>
                        </m:ctrlPr>
                      </m:radPr>
                      <m:deg/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1−</m:t>
                        </m:r>
                        <m:sSup>
                          <m:sSupPr>
                            <m:ctrlPr>
                              <a:rPr lang="en-US" sz="1600" b="0" i="1" smtClean="0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US" sz="1600" b="0" i="0" smtClean="0">
                                <a:latin typeface="Cambria Math" panose="02040503050406030204" pitchFamily="18" charset="0"/>
                              </a:rPr>
                              <m:t>cos</m:t>
                            </m:r>
                          </m:e>
                          <m:sup>
                            <m: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𝛼</m:t>
                        </m:r>
                      </m:e>
                    </m:rad>
                  </m:oMath>
                </a14:m>
                <a:r>
                  <a:rPr lang="en-US" sz="1400" dirty="0">
                    <a:latin typeface="+mj-lt"/>
                  </a:rPr>
                  <a:t>, </a:t>
                </a:r>
                <a:r>
                  <a:rPr lang="ru-RU" sz="1400" dirty="0">
                    <a:latin typeface="+mj-lt"/>
                  </a:rPr>
                  <a:t>так как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1600" i="1"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𝜋</m:t>
                        </m:r>
                      </m:num>
                      <m:den>
                        <m:r>
                          <a:rPr lang="en-US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US" sz="16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&lt;</m:t>
                    </m:r>
                    <m:r>
                      <a:rPr lang="en-US" sz="16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𝛼</m:t>
                    </m:r>
                    <m:r>
                      <a:rPr lang="en-US" sz="16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&lt;</m:t>
                    </m:r>
                    <m:r>
                      <a:rPr lang="en-US" sz="16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𝜋</m:t>
                    </m:r>
                  </m:oMath>
                </a14:m>
                <a:r>
                  <a:rPr lang="ru-RU" sz="1400" dirty="0">
                    <a:latin typeface="+mj-lt"/>
                  </a:rPr>
                  <a:t>.</a:t>
                </a:r>
                <a:endParaRPr lang="en-US" sz="1400" dirty="0">
                  <a:latin typeface="+mj-lt"/>
                </a:endParaRPr>
              </a:p>
              <a:p>
                <a14:m>
                  <m:oMath xmlns:m="http://schemas.openxmlformats.org/officeDocument/2006/math">
                    <m:func>
                      <m:funcPr>
                        <m:ctrlPr>
                          <a:rPr lang="en-US" sz="1600" i="1">
                            <a:latin typeface="Cambria Math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1600">
                            <a:latin typeface="Cambria Math" panose="02040503050406030204" pitchFamily="18" charset="0"/>
                          </a:rPr>
                          <m:t>sin</m:t>
                        </m:r>
                      </m:fName>
                      <m:e>
                        <m:r>
                          <a:rPr lang="en-US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𝛼</m:t>
                        </m:r>
                      </m:e>
                    </m:func>
                    <m:r>
                      <a:rPr lang="en-US" sz="1600" i="1">
                        <a:latin typeface="Cambria Math" panose="020405030504060302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sz="1600" i="1">
                            <a:latin typeface="Cambria Math"/>
                          </a:rPr>
                        </m:ctrlPr>
                      </m:radPr>
                      <m:deg/>
                      <m:e>
                        <m:r>
                          <a:rPr lang="en-US" sz="1600" i="1">
                            <a:latin typeface="Cambria Math" panose="02040503050406030204" pitchFamily="18" charset="0"/>
                          </a:rPr>
                          <m:t>1−</m:t>
                        </m:r>
                        <m:sSup>
                          <m:sSupPr>
                            <m:ctrlPr>
                              <a:rPr lang="en-US" sz="1600" i="1" smtClean="0">
                                <a:latin typeface="Cambria Math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ru-RU" sz="1600" b="0" i="1" smtClean="0">
                                    <a:latin typeface="Cambria Math"/>
                                  </a:rPr>
                                </m:ctrlPr>
                              </m:dPr>
                              <m:e>
                                <m:r>
                                  <a:rPr lang="ru-RU" sz="1600" b="0" i="1" smtClean="0">
                                    <a:latin typeface="Cambria Math" panose="02040503050406030204" pitchFamily="18" charset="0"/>
                                  </a:rPr>
                                  <m:t>−0,8</m:t>
                                </m:r>
                              </m:e>
                            </m:d>
                          </m:e>
                          <m:sup>
                            <m:r>
                              <a:rPr lang="ru-RU" sz="16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rad>
                    <m:r>
                      <a:rPr lang="ru-RU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ru-RU" sz="1600" b="0" i="1" smtClean="0"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ru-RU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1−0,64</m:t>
                        </m:r>
                      </m:e>
                    </m:rad>
                    <m:r>
                      <a:rPr lang="ru-RU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ru-RU" sz="1600" b="0" i="1" smtClean="0"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ru-RU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0,36</m:t>
                        </m:r>
                      </m:e>
                    </m:rad>
                    <m:r>
                      <a:rPr lang="ru-RU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=0,6</m:t>
                    </m:r>
                  </m:oMath>
                </a14:m>
                <a:r>
                  <a:rPr lang="ru-RU" sz="1400" dirty="0">
                    <a:latin typeface="+mj-lt"/>
                  </a:rPr>
                  <a:t> </a:t>
                </a:r>
                <a:endParaRPr lang="en-US" sz="1400" dirty="0">
                  <a:latin typeface="+mj-lt"/>
                </a:endParaRPr>
              </a:p>
              <a:p>
                <a14:m>
                  <m:oMath xmlns:m="http://schemas.openxmlformats.org/officeDocument/2006/math">
                    <m:func>
                      <m:funcPr>
                        <m:ctrlPr>
                          <a:rPr lang="en-US" sz="1600" i="1">
                            <a:latin typeface="Cambria Math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1600">
                            <a:latin typeface="Cambria Math" panose="02040503050406030204" pitchFamily="18" charset="0"/>
                          </a:rPr>
                          <m:t>sin</m:t>
                        </m:r>
                      </m:fName>
                      <m:e>
                        <m:r>
                          <a:rPr lang="ru-RU" sz="1600" b="0" i="1" smtClean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𝛼</m:t>
                        </m:r>
                      </m:e>
                    </m:func>
                    <m:r>
                      <a:rPr lang="ru-RU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=2</m:t>
                    </m:r>
                    <m:func>
                      <m:funcPr>
                        <m:ctrlPr>
                          <a:rPr lang="en-US" sz="1600" b="0" i="1" smtClean="0"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1600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sin</m:t>
                        </m:r>
                      </m:fName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𝛼</m:t>
                        </m:r>
                      </m:e>
                    </m:func>
                    <m:func>
                      <m:funcPr>
                        <m:ctrlPr>
                          <a:rPr lang="en-US" sz="1600" b="0" i="1" smtClean="0"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1600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cos</m:t>
                        </m:r>
                      </m:fName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𝛼</m:t>
                        </m:r>
                      </m:e>
                    </m:func>
                    <m:r>
                      <a:rPr lang="ru-RU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=2∙0,6∙</m:t>
                    </m:r>
                    <m:d>
                      <m:dPr>
                        <m:ctrlPr>
                          <a:rPr lang="ru-RU" sz="1600" b="0" i="1" smtClean="0"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ru-RU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−0,8</m:t>
                        </m:r>
                      </m:e>
                    </m:d>
                    <m:r>
                      <a:rPr lang="ru-RU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=−0,96</m:t>
                    </m:r>
                  </m:oMath>
                </a14:m>
                <a:r>
                  <a:rPr lang="ru-RU" sz="1400" dirty="0">
                    <a:latin typeface="+mj-lt"/>
                  </a:rPr>
                  <a:t> </a:t>
                </a:r>
                <a:endParaRPr lang="en-US" sz="1400" dirty="0">
                  <a:latin typeface="+mj-lt"/>
                </a:endParaRPr>
              </a:p>
            </p:txBody>
          </p:sp>
        </mc:Choice>
        <mc:Fallback xmlns=""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2039" y="2310263"/>
                <a:ext cx="4424752" cy="865365"/>
              </a:xfrm>
              <a:prstGeom prst="rect">
                <a:avLst/>
              </a:prstGeom>
              <a:blipFill rotWithShape="0">
                <a:blip r:embed="rId5"/>
                <a:stretch>
                  <a:fillRect l="-1653" b="-1408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238592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Прямоугольник с двумя скругленными соседними углами 14"/>
          <p:cNvSpPr/>
          <p:nvPr/>
        </p:nvSpPr>
        <p:spPr>
          <a:xfrm rot="10800000">
            <a:off x="2412000" y="-4737"/>
            <a:ext cx="4320000" cy="730513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C00000"/>
          </a:solidFill>
          <a:ln>
            <a:noFill/>
          </a:ln>
          <a:effectLst>
            <a:outerShdw blurRad="127000" dist="127000" dir="5400000" sx="90000" sy="90000" algn="t" rotWithShape="0">
              <a:schemeClr val="tx1">
                <a:lumMod val="65000"/>
                <a:lumOff val="3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910328" y="107151"/>
            <a:ext cx="3323346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914377"/>
            <a:r>
              <a:rPr lang="ru-RU" sz="2200" dirty="0">
                <a:solidFill>
                  <a:srgbClr val="F7F6F4"/>
                </a:solidFill>
                <a:latin typeface="Roboto Slab"/>
              </a:rPr>
              <a:t>Вы ответили неверно</a:t>
            </a:r>
          </a:p>
        </p:txBody>
      </p:sp>
      <p:sp>
        <p:nvSpPr>
          <p:cNvPr id="26" name="Скругленный прямоугольник 25">
            <a:hlinkClick r:id="rId2" action="ppaction://hlinksldjump"/>
          </p:cNvPr>
          <p:cNvSpPr/>
          <p:nvPr/>
        </p:nvSpPr>
        <p:spPr>
          <a:xfrm>
            <a:off x="7124701" y="4350104"/>
            <a:ext cx="1660526" cy="405405"/>
          </a:xfrm>
          <a:prstGeom prst="roundRect">
            <a:avLst/>
          </a:prstGeom>
          <a:solidFill>
            <a:srgbClr val="0070C0"/>
          </a:solidFill>
          <a:ln>
            <a:noFill/>
          </a:ln>
          <a:effectLst>
            <a:outerShdw blurRad="127000" dist="63500" dir="5400000" sx="90000" sy="90000" algn="t" rotWithShape="0">
              <a:schemeClr val="tx1">
                <a:lumMod val="75000"/>
                <a:lumOff val="2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80000" tIns="90000" rIns="180000" bIns="90000" rtlCol="0" anchor="ctr">
            <a:spAutoFit/>
          </a:bodyPr>
          <a:lstStyle/>
          <a:p>
            <a:pPr algn="ctr"/>
            <a:r>
              <a:rPr lang="ru-RU" sz="1200" dirty="0">
                <a:solidFill>
                  <a:schemeClr val="bg1"/>
                </a:solidFill>
              </a:rPr>
              <a:t>Вернуться назад</a:t>
            </a:r>
          </a:p>
        </p:txBody>
      </p:sp>
      <p:grpSp>
        <p:nvGrpSpPr>
          <p:cNvPr id="12" name="Группа 11"/>
          <p:cNvGrpSpPr/>
          <p:nvPr/>
        </p:nvGrpSpPr>
        <p:grpSpPr>
          <a:xfrm>
            <a:off x="1072039" y="1216401"/>
            <a:ext cx="3218973" cy="835612"/>
            <a:chOff x="843439" y="2138967"/>
            <a:chExt cx="3218973" cy="835612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" name="Прямоугольник 12"/>
                <p:cNvSpPr/>
                <p:nvPr/>
              </p:nvSpPr>
              <p:spPr>
                <a:xfrm>
                  <a:off x="843439" y="2474442"/>
                  <a:ext cx="3218973" cy="500137"/>
                </a:xfrm>
                <a:prstGeom prst="rect">
                  <a:avLst/>
                </a:prstGeom>
              </p:spPr>
              <p:txBody>
                <a:bodyPr wrap="square" lIns="0" tIns="0" rIns="0" bIns="0">
                  <a:spAutoFit/>
                </a:bodyPr>
                <a:lstStyle/>
                <a:p>
                  <a:pPr defTabSz="914377">
                    <a:lnSpc>
                      <a:spcPct val="125000"/>
                    </a:lnSpc>
                  </a:pPr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r>
                          <a:rPr lang="en-US" sz="26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  <m:r>
                          <a:rPr lang="en-US" sz="26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𝟎</m:t>
                        </m:r>
                        <m:r>
                          <a:rPr lang="en-US" sz="26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en-US" sz="26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𝟗𝟔</m:t>
                        </m:r>
                      </m:oMath>
                    </m:oMathPara>
                  </a14:m>
                  <a:endParaRPr lang="ru-RU" sz="2600" b="1" dirty="0">
                    <a:latin typeface="Roboto Slab"/>
                  </a:endParaRPr>
                </a:p>
              </p:txBody>
            </p:sp>
          </mc:Choice>
          <mc:Fallback xmlns="">
            <p:sp>
              <p:nvSpPr>
                <p:cNvPr id="13" name="Прямоугольник 12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43439" y="2474442"/>
                  <a:ext cx="3218973" cy="500137"/>
                </a:xfrm>
                <a:prstGeom prst="rect">
                  <a:avLst/>
                </a:prstGeom>
                <a:blipFill rotWithShape="0"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4" name="TextBox 13"/>
            <p:cNvSpPr txBox="1"/>
            <p:nvPr/>
          </p:nvSpPr>
          <p:spPr>
            <a:xfrm>
              <a:off x="843440" y="2138967"/>
              <a:ext cx="2305118" cy="276999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defTabSz="914377"/>
              <a:r>
                <a:rPr lang="ru-RU" sz="1800" dirty="0">
                  <a:solidFill>
                    <a:prstClr val="black"/>
                  </a:solidFill>
                  <a:latin typeface="Roboto Slab"/>
                </a:rPr>
                <a:t>Правильный ответ: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1072039" y="2310263"/>
                <a:ext cx="4424752" cy="865365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func>
                      <m:funcPr>
                        <m:ctrlPr>
                          <a:rPr lang="en-US" sz="1600" i="1" smtClean="0">
                            <a:latin typeface="Cambria Math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1600" i="0" smtClean="0">
                            <a:latin typeface="Cambria Math" panose="02040503050406030204" pitchFamily="18" charset="0"/>
                          </a:rPr>
                          <m:t>sin</m:t>
                        </m:r>
                      </m:fName>
                      <m:e>
                        <m:r>
                          <a:rPr lang="en-US" sz="16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𝛼</m:t>
                        </m:r>
                      </m:e>
                    </m:func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sz="1600" b="0" i="1" smtClean="0">
                            <a:latin typeface="Cambria Math"/>
                          </a:rPr>
                        </m:ctrlPr>
                      </m:radPr>
                      <m:deg/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1−</m:t>
                        </m:r>
                        <m:sSup>
                          <m:sSupPr>
                            <m:ctrlPr>
                              <a:rPr lang="en-US" sz="1600" b="0" i="1" smtClean="0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US" sz="1600" b="0" i="0" smtClean="0">
                                <a:latin typeface="Cambria Math" panose="02040503050406030204" pitchFamily="18" charset="0"/>
                              </a:rPr>
                              <m:t>cos</m:t>
                            </m:r>
                          </m:e>
                          <m:sup>
                            <m: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𝛼</m:t>
                        </m:r>
                      </m:e>
                    </m:rad>
                  </m:oMath>
                </a14:m>
                <a:r>
                  <a:rPr lang="en-US" sz="1400" dirty="0">
                    <a:latin typeface="+mj-lt"/>
                  </a:rPr>
                  <a:t>, </a:t>
                </a:r>
                <a:r>
                  <a:rPr lang="ru-RU" sz="1400" dirty="0">
                    <a:latin typeface="+mj-lt"/>
                  </a:rPr>
                  <a:t>так как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1600" i="1"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𝜋</m:t>
                        </m:r>
                      </m:num>
                      <m:den>
                        <m:r>
                          <a:rPr lang="en-US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US" sz="16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&lt;</m:t>
                    </m:r>
                    <m:r>
                      <a:rPr lang="en-US" sz="16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𝛼</m:t>
                    </m:r>
                    <m:r>
                      <a:rPr lang="en-US" sz="16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&lt;</m:t>
                    </m:r>
                    <m:r>
                      <a:rPr lang="en-US" sz="16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𝜋</m:t>
                    </m:r>
                  </m:oMath>
                </a14:m>
                <a:r>
                  <a:rPr lang="ru-RU" sz="1400" dirty="0">
                    <a:latin typeface="+mj-lt"/>
                  </a:rPr>
                  <a:t>.</a:t>
                </a:r>
                <a:endParaRPr lang="en-US" sz="1400" dirty="0">
                  <a:latin typeface="+mj-lt"/>
                </a:endParaRPr>
              </a:p>
              <a:p>
                <a14:m>
                  <m:oMath xmlns:m="http://schemas.openxmlformats.org/officeDocument/2006/math">
                    <m:func>
                      <m:funcPr>
                        <m:ctrlPr>
                          <a:rPr lang="en-US" sz="1600" i="1">
                            <a:latin typeface="Cambria Math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1600">
                            <a:latin typeface="Cambria Math" panose="02040503050406030204" pitchFamily="18" charset="0"/>
                          </a:rPr>
                          <m:t>sin</m:t>
                        </m:r>
                      </m:fName>
                      <m:e>
                        <m:r>
                          <a:rPr lang="en-US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𝛼</m:t>
                        </m:r>
                      </m:e>
                    </m:func>
                    <m:r>
                      <a:rPr lang="en-US" sz="1600" i="1">
                        <a:latin typeface="Cambria Math" panose="020405030504060302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sz="1600" i="1">
                            <a:latin typeface="Cambria Math"/>
                          </a:rPr>
                        </m:ctrlPr>
                      </m:radPr>
                      <m:deg/>
                      <m:e>
                        <m:r>
                          <a:rPr lang="en-US" sz="1600" i="1">
                            <a:latin typeface="Cambria Math" panose="02040503050406030204" pitchFamily="18" charset="0"/>
                          </a:rPr>
                          <m:t>1−</m:t>
                        </m:r>
                        <m:sSup>
                          <m:sSupPr>
                            <m:ctrlPr>
                              <a:rPr lang="en-US" sz="1600" i="1" smtClean="0">
                                <a:latin typeface="Cambria Math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ru-RU" sz="1600" b="0" i="1" smtClean="0">
                                    <a:latin typeface="Cambria Math"/>
                                  </a:rPr>
                                </m:ctrlPr>
                              </m:dPr>
                              <m:e>
                                <m:r>
                                  <a:rPr lang="ru-RU" sz="1600" b="0" i="1" smtClean="0">
                                    <a:latin typeface="Cambria Math" panose="02040503050406030204" pitchFamily="18" charset="0"/>
                                  </a:rPr>
                                  <m:t>−0,8</m:t>
                                </m:r>
                              </m:e>
                            </m:d>
                          </m:e>
                          <m:sup>
                            <m:r>
                              <a:rPr lang="ru-RU" sz="16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rad>
                    <m:r>
                      <a:rPr lang="ru-RU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ru-RU" sz="1600" b="0" i="1" smtClean="0"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ru-RU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1−0,64</m:t>
                        </m:r>
                      </m:e>
                    </m:rad>
                    <m:r>
                      <a:rPr lang="ru-RU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ru-RU" sz="1600" b="0" i="1" smtClean="0"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ru-RU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0,36</m:t>
                        </m:r>
                      </m:e>
                    </m:rad>
                    <m:r>
                      <a:rPr lang="ru-RU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=0,6</m:t>
                    </m:r>
                  </m:oMath>
                </a14:m>
                <a:r>
                  <a:rPr lang="ru-RU" sz="1400" dirty="0">
                    <a:latin typeface="+mj-lt"/>
                  </a:rPr>
                  <a:t> </a:t>
                </a:r>
                <a:endParaRPr lang="en-US" sz="1400" dirty="0">
                  <a:latin typeface="+mj-lt"/>
                </a:endParaRPr>
              </a:p>
              <a:p>
                <a14:m>
                  <m:oMath xmlns:m="http://schemas.openxmlformats.org/officeDocument/2006/math">
                    <m:func>
                      <m:funcPr>
                        <m:ctrlPr>
                          <a:rPr lang="en-US" sz="1600" i="1">
                            <a:latin typeface="Cambria Math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1600">
                            <a:latin typeface="Cambria Math" panose="02040503050406030204" pitchFamily="18" charset="0"/>
                          </a:rPr>
                          <m:t>sin</m:t>
                        </m:r>
                      </m:fName>
                      <m:e>
                        <m:r>
                          <a:rPr lang="ru-RU" sz="1600" b="0" i="1" smtClean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𝛼</m:t>
                        </m:r>
                      </m:e>
                    </m:func>
                    <m:r>
                      <a:rPr lang="ru-RU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=2</m:t>
                    </m:r>
                    <m:func>
                      <m:funcPr>
                        <m:ctrlPr>
                          <a:rPr lang="en-US" sz="1600" b="0" i="1" smtClean="0"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1600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sin</m:t>
                        </m:r>
                      </m:fName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𝛼</m:t>
                        </m:r>
                      </m:e>
                    </m:func>
                    <m:func>
                      <m:funcPr>
                        <m:ctrlPr>
                          <a:rPr lang="en-US" sz="1600" b="0" i="1" smtClean="0"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1600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cos</m:t>
                        </m:r>
                      </m:fName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𝛼</m:t>
                        </m:r>
                      </m:e>
                    </m:func>
                    <m:r>
                      <a:rPr lang="ru-RU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=2∙0,6∙</m:t>
                    </m:r>
                    <m:d>
                      <m:dPr>
                        <m:ctrlPr>
                          <a:rPr lang="ru-RU" sz="1600" b="0" i="1" smtClean="0"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ru-RU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−0,8</m:t>
                        </m:r>
                      </m:e>
                    </m:d>
                    <m:r>
                      <a:rPr lang="ru-RU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=−0,96</m:t>
                    </m:r>
                  </m:oMath>
                </a14:m>
                <a:r>
                  <a:rPr lang="ru-RU" sz="1400" dirty="0">
                    <a:latin typeface="+mj-lt"/>
                  </a:rPr>
                  <a:t> </a:t>
                </a:r>
                <a:endParaRPr lang="en-US" sz="1400" dirty="0">
                  <a:latin typeface="+mj-lt"/>
                </a:endParaRPr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2039" y="2310263"/>
                <a:ext cx="4424752" cy="865365"/>
              </a:xfrm>
              <a:prstGeom prst="rect">
                <a:avLst/>
              </a:prstGeom>
              <a:blipFill rotWithShape="0">
                <a:blip r:embed="rId5"/>
                <a:stretch>
                  <a:fillRect l="-1653" b="-1408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870250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Прямоугольник с двумя скругленными соседними углами 14"/>
          <p:cNvSpPr/>
          <p:nvPr/>
        </p:nvSpPr>
        <p:spPr>
          <a:xfrm rot="10800000">
            <a:off x="2412000" y="4499"/>
            <a:ext cx="4320000" cy="730513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accent3">
              <a:lumMod val="40000"/>
              <a:lumOff val="60000"/>
              <a:alpha val="85000"/>
            </a:schemeClr>
          </a:solidFill>
          <a:ln>
            <a:noFill/>
          </a:ln>
          <a:effectLst>
            <a:outerShdw blurRad="127000" dist="127000" dir="5400000" sx="90000" sy="90000" algn="t" rotWithShape="0">
              <a:schemeClr val="tx1">
                <a:lumMod val="65000"/>
                <a:lumOff val="3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A5A5A5">
                  <a:lumMod val="75000"/>
                </a:srgbClr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063414" y="107151"/>
            <a:ext cx="3017173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914377"/>
            <a:r>
              <a:rPr lang="ru-RU" sz="2200" dirty="0">
                <a:solidFill>
                  <a:srgbClr val="A5A5A5">
                    <a:lumMod val="75000"/>
                  </a:srgbClr>
                </a:solidFill>
                <a:latin typeface="Roboto Slab"/>
              </a:rPr>
              <a:t>Ответьте на вопрос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Скругленный прямоугольник 12">
                <a:hlinkClick r:id="rId2" action="ppaction://hlinksldjump"/>
              </p:cNvPr>
              <p:cNvSpPr/>
              <p:nvPr/>
            </p:nvSpPr>
            <p:spPr>
              <a:xfrm>
                <a:off x="358775" y="2883535"/>
                <a:ext cx="2520000" cy="774000"/>
              </a:xfrm>
              <a:prstGeom prst="roundRect">
                <a:avLst/>
              </a:prstGeom>
              <a:noFill/>
              <a:ln w="19050">
                <a:solidFill>
                  <a:srgbClr val="00B0F0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lIns="180000" tIns="90000" rIns="180000" bIns="90000" rtlCol="0" anchor="ctr">
                <a:no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−2,5</m:t>
                      </m:r>
                    </m:oMath>
                  </m:oMathPara>
                </a14:m>
                <a:endParaRPr lang="ru-RU" sz="1600" dirty="0">
                  <a:solidFill>
                    <a:prstClr val="black"/>
                  </a:solidFill>
                  <a:latin typeface="Roboto Slab"/>
                </a:endParaRPr>
              </a:p>
            </p:txBody>
          </p:sp>
        </mc:Choice>
        <mc:Fallback xmlns="">
          <p:sp>
            <p:nvSpPr>
              <p:cNvPr id="13" name="Скругленный прямоугольник 12">
                <a:hlinkClick r:id="rId4" action="ppaction://hlinksldjump"/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8775" y="2883535"/>
                <a:ext cx="2520000" cy="774000"/>
              </a:xfrm>
              <a:prstGeom prst="roundRect">
                <a:avLst/>
              </a:prstGeom>
              <a:blipFill rotWithShape="0">
                <a:blip r:embed="rId5"/>
                <a:stretch>
                  <a:fillRect/>
                </a:stretch>
              </a:blipFill>
              <a:ln w="19050">
                <a:solidFill>
                  <a:srgbClr val="00B0F0"/>
                </a:solidFill>
              </a:ln>
              <a:effectLst/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Скругленный прямоугольник 7">
                <a:hlinkClick r:id="rId2" action="ppaction://hlinksldjump"/>
              </p:cNvPr>
              <p:cNvSpPr/>
              <p:nvPr/>
            </p:nvSpPr>
            <p:spPr>
              <a:xfrm>
                <a:off x="3312475" y="3957449"/>
                <a:ext cx="2520000" cy="774000"/>
              </a:xfrm>
              <a:prstGeom prst="roundRect">
                <a:avLst/>
              </a:prstGeom>
              <a:noFill/>
              <a:ln w="19050">
                <a:solidFill>
                  <a:srgbClr val="00B0F0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lIns="180000" tIns="90000" rIns="180000" bIns="90000" rtlCol="0" anchor="ctr">
                <a:no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ru-RU" sz="16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16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14</m:t>
                          </m:r>
                        </m:num>
                        <m:den>
                          <m:r>
                            <a:rPr lang="en-US" sz="16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5</m:t>
                          </m:r>
                          <m:r>
                            <a:rPr lang="en-US" sz="16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den>
                      </m:f>
                    </m:oMath>
                  </m:oMathPara>
                </a14:m>
                <a:endParaRPr lang="ru-RU" sz="1600" dirty="0">
                  <a:solidFill>
                    <a:prstClr val="black"/>
                  </a:solidFill>
                  <a:latin typeface="Roboto Slab"/>
                </a:endParaRPr>
              </a:p>
            </p:txBody>
          </p:sp>
        </mc:Choice>
        <mc:Fallback xmlns="">
          <p:sp>
            <p:nvSpPr>
              <p:cNvPr id="8" name="Скругленный прямоугольник 7">
                <a:hlinkClick r:id="rId4" action="ppaction://hlinksldjump"/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12475" y="3957449"/>
                <a:ext cx="2520000" cy="774000"/>
              </a:xfrm>
              <a:prstGeom prst="roundRect">
                <a:avLst/>
              </a:prstGeom>
              <a:blipFill rotWithShape="0">
                <a:blip r:embed="rId6"/>
                <a:stretch>
                  <a:fillRect/>
                </a:stretch>
              </a:blipFill>
              <a:ln w="19050">
                <a:solidFill>
                  <a:srgbClr val="00B0F0"/>
                </a:solidFill>
              </a:ln>
              <a:effectLst/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Скругленный прямоугольник 8">
            <a:hlinkClick r:id="rId2" action="ppaction://hlinksldjump"/>
          </p:cNvPr>
          <p:cNvSpPr/>
          <p:nvPr/>
        </p:nvSpPr>
        <p:spPr>
          <a:xfrm>
            <a:off x="3312475" y="2883535"/>
            <a:ext cx="2520000" cy="774000"/>
          </a:xfrm>
          <a:prstGeom prst="roundRect">
            <a:avLst/>
          </a:prstGeom>
          <a:noFill/>
          <a:ln w="19050">
            <a:solidFill>
              <a:srgbClr val="00B0F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80000" tIns="90000" rIns="180000" bIns="90000" rtlCol="0" anchor="ctr">
            <a:noAutofit/>
          </a:bodyPr>
          <a:lstStyle/>
          <a:p>
            <a:pPr algn="ctr"/>
            <a:r>
              <a:rPr lang="en-US" sz="1600" dirty="0">
                <a:solidFill>
                  <a:prstClr val="black"/>
                </a:solidFill>
                <a:latin typeface="Roboto Slab"/>
              </a:rPr>
              <a:t>1</a:t>
            </a:r>
            <a:endParaRPr lang="ru-RU" sz="1600" dirty="0">
              <a:solidFill>
                <a:prstClr val="black"/>
              </a:solidFill>
              <a:latin typeface="Roboto Slab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Скругленный прямоугольник 10">
                <a:hlinkClick r:id="rId7" action="ppaction://hlinksldjump"/>
              </p:cNvPr>
              <p:cNvSpPr/>
              <p:nvPr/>
            </p:nvSpPr>
            <p:spPr>
              <a:xfrm>
                <a:off x="358775" y="3958338"/>
                <a:ext cx="2520000" cy="774000"/>
              </a:xfrm>
              <a:prstGeom prst="roundRect">
                <a:avLst/>
              </a:prstGeom>
              <a:noFill/>
              <a:ln w="19050">
                <a:solidFill>
                  <a:srgbClr val="00B0F0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lIns="180000" tIns="90000" rIns="180000" bIns="90000" rtlCol="0" anchor="ctr">
                <a:no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  <m:f>
                        <m:fPr>
                          <m:ctrlPr>
                            <a:rPr lang="ru-RU" sz="16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16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38</m:t>
                          </m:r>
                        </m:num>
                        <m:den>
                          <m:r>
                            <a:rPr lang="en-US" sz="16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51</m:t>
                          </m:r>
                        </m:den>
                      </m:f>
                    </m:oMath>
                  </m:oMathPara>
                </a14:m>
                <a:endParaRPr lang="ru-RU" sz="1600" dirty="0">
                  <a:solidFill>
                    <a:prstClr val="black"/>
                  </a:solidFill>
                  <a:latin typeface="Roboto Slab"/>
                </a:endParaRPr>
              </a:p>
            </p:txBody>
          </p:sp>
        </mc:Choice>
        <mc:Fallback xmlns="">
          <p:sp>
            <p:nvSpPr>
              <p:cNvPr id="11" name="Скругленный прямоугольник 10">
                <a:hlinkClick r:id="rId8" action="ppaction://hlinksldjump"/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8775" y="3958338"/>
                <a:ext cx="2520000" cy="774000"/>
              </a:xfrm>
              <a:prstGeom prst="roundRect">
                <a:avLst/>
              </a:prstGeom>
              <a:blipFill rotWithShape="0">
                <a:blip r:embed="rId9"/>
                <a:stretch>
                  <a:fillRect/>
                </a:stretch>
              </a:blipFill>
              <a:ln w="19050">
                <a:solidFill>
                  <a:srgbClr val="00B0F0"/>
                </a:solidFill>
              </a:ln>
              <a:effectLst/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Прямоугольник 11"/>
              <p:cNvSpPr/>
              <p:nvPr/>
            </p:nvSpPr>
            <p:spPr>
              <a:xfrm flipH="1">
                <a:off x="358775" y="1166813"/>
                <a:ext cx="5975350" cy="342723"/>
              </a:xfrm>
              <a:prstGeom prst="rect">
                <a:avLst/>
              </a:prstGeom>
              <a:ln>
                <a:noFill/>
              </a:ln>
            </p:spPr>
            <p:txBody>
              <a:bodyPr wrap="square" lIns="0" tIns="0" rIns="0" bIns="0" anchor="t" anchorCtr="0">
                <a:spAutoFit/>
              </a:bodyPr>
              <a:lstStyle/>
              <a:p>
                <a:pPr>
                  <a:lnSpc>
                    <a:spcPct val="114000"/>
                  </a:lnSpc>
                </a:pPr>
                <a:r>
                  <a:rPr lang="ru-RU" sz="1800" dirty="0">
                    <a:solidFill>
                      <a:prstClr val="black"/>
                    </a:solidFill>
                    <a:latin typeface="Roboto Slab"/>
                  </a:rPr>
                  <a:t>Чему равен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2000" i="1"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000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tg</m:t>
                        </m:r>
                      </m:fName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  <m: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𝛼</m:t>
                        </m:r>
                      </m:e>
                    </m:func>
                  </m:oMath>
                </a14:m>
                <a:r>
                  <a:rPr lang="ru-RU" sz="1800" dirty="0">
                    <a:solidFill>
                      <a:prstClr val="black"/>
                    </a:solidFill>
                    <a:latin typeface="Roboto Slab"/>
                  </a:rPr>
                  <a:t>, если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2000" i="1"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000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tg</m:t>
                        </m:r>
                      </m:fName>
                      <m:e>
                        <m: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𝛼</m:t>
                        </m:r>
                      </m:e>
                    </m:func>
                    <m:r>
                      <a:rPr lang="en-US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=0,7</m:t>
                    </m:r>
                  </m:oMath>
                </a14:m>
                <a:r>
                  <a:rPr lang="ru-RU" sz="1800" dirty="0">
                    <a:solidFill>
                      <a:prstClr val="black"/>
                    </a:solidFill>
                    <a:latin typeface="Roboto Slab"/>
                  </a:rPr>
                  <a:t>?</a:t>
                </a:r>
              </a:p>
            </p:txBody>
          </p:sp>
        </mc:Choice>
        <mc:Fallback xmlns="">
          <p:sp>
            <p:nvSpPr>
              <p:cNvPr id="12" name="Прямоугольник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358775" y="1166813"/>
                <a:ext cx="5975350" cy="342723"/>
              </a:xfrm>
              <a:prstGeom prst="rect">
                <a:avLst/>
              </a:prstGeom>
              <a:blipFill rotWithShape="0">
                <a:blip r:embed="rId10"/>
                <a:stretch>
                  <a:fillRect l="-2449" t="-12281" b="-31579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971330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Прямоугольник с двумя скругленными соседними углами 14"/>
          <p:cNvSpPr/>
          <p:nvPr/>
        </p:nvSpPr>
        <p:spPr>
          <a:xfrm rot="10800000">
            <a:off x="2412000" y="-5892"/>
            <a:ext cx="4320000" cy="730513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00B050"/>
          </a:solidFill>
          <a:ln>
            <a:noFill/>
          </a:ln>
          <a:effectLst>
            <a:outerShdw blurRad="127000" dist="127000" dir="5400000" sx="90000" sy="90000" algn="t" rotWithShape="0">
              <a:schemeClr val="tx1">
                <a:lumMod val="65000"/>
                <a:lumOff val="3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063414" y="107151"/>
            <a:ext cx="3017173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914377"/>
            <a:r>
              <a:rPr lang="ru-RU" sz="2200" dirty="0">
                <a:solidFill>
                  <a:srgbClr val="F7F6F4"/>
                </a:solidFill>
                <a:latin typeface="Roboto Slab"/>
              </a:rPr>
              <a:t>Вы ответили верно</a:t>
            </a:r>
          </a:p>
        </p:txBody>
      </p:sp>
      <p:sp>
        <p:nvSpPr>
          <p:cNvPr id="17" name="Скругленный прямоугольник 16">
            <a:hlinkClick r:id="rId2" action="ppaction://hlinksldjump"/>
          </p:cNvPr>
          <p:cNvSpPr/>
          <p:nvPr/>
        </p:nvSpPr>
        <p:spPr>
          <a:xfrm>
            <a:off x="7124701" y="4350104"/>
            <a:ext cx="1660526" cy="405405"/>
          </a:xfrm>
          <a:prstGeom prst="roundRect">
            <a:avLst/>
          </a:prstGeom>
          <a:solidFill>
            <a:srgbClr val="0070C0"/>
          </a:solidFill>
          <a:ln>
            <a:noFill/>
          </a:ln>
          <a:effectLst>
            <a:outerShdw blurRad="127000" dist="63500" dir="5400000" sx="90000" sy="90000" algn="t" rotWithShape="0">
              <a:schemeClr val="tx1">
                <a:lumMod val="75000"/>
                <a:lumOff val="2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80000" tIns="90000" rIns="180000" bIns="90000" rtlCol="0" anchor="ctr">
            <a:spAutoFit/>
          </a:bodyPr>
          <a:lstStyle/>
          <a:p>
            <a:pPr algn="ctr"/>
            <a:r>
              <a:rPr lang="ru-RU" sz="1200" dirty="0">
                <a:solidFill>
                  <a:schemeClr val="bg1"/>
                </a:solidFill>
              </a:rPr>
              <a:t>Вернуться назад</a:t>
            </a:r>
          </a:p>
        </p:txBody>
      </p:sp>
      <p:grpSp>
        <p:nvGrpSpPr>
          <p:cNvPr id="16" name="Группа 15"/>
          <p:cNvGrpSpPr/>
          <p:nvPr/>
        </p:nvGrpSpPr>
        <p:grpSpPr>
          <a:xfrm>
            <a:off x="1072039" y="1335913"/>
            <a:ext cx="3218973" cy="1271885"/>
            <a:chOff x="843439" y="2138967"/>
            <a:chExt cx="3218973" cy="1271885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8" name="Прямоугольник 17"/>
                <p:cNvSpPr/>
                <p:nvPr/>
              </p:nvSpPr>
              <p:spPr>
                <a:xfrm>
                  <a:off x="843439" y="2474442"/>
                  <a:ext cx="3218973" cy="936410"/>
                </a:xfrm>
                <a:prstGeom prst="rect">
                  <a:avLst/>
                </a:prstGeom>
              </p:spPr>
              <p:txBody>
                <a:bodyPr wrap="square" lIns="0" tIns="0" rIns="0" bIns="0">
                  <a:spAutoFit/>
                </a:bodyPr>
                <a:lstStyle/>
                <a:p>
                  <a:pPr defTabSz="914377">
                    <a:lnSpc>
                      <a:spcPct val="125000"/>
                    </a:lnSpc>
                  </a:pPr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r>
                          <a:rPr lang="en-US" sz="2600" b="1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  <m:f>
                          <m:fPr>
                            <m:ctrlPr>
                              <a:rPr lang="ru-RU" sz="2600" b="1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sz="2600" b="1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𝟑𝟖</m:t>
                            </m:r>
                          </m:num>
                          <m:den>
                            <m:r>
                              <a:rPr lang="en-US" sz="2600" b="1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𝟓𝟏</m:t>
                            </m:r>
                          </m:den>
                        </m:f>
                      </m:oMath>
                    </m:oMathPara>
                  </a14:m>
                  <a:endParaRPr lang="ru-RU" sz="2600" b="1" dirty="0">
                    <a:solidFill>
                      <a:prstClr val="black"/>
                    </a:solidFill>
                    <a:latin typeface="Roboto Slab"/>
                  </a:endParaRPr>
                </a:p>
              </p:txBody>
            </p:sp>
          </mc:Choice>
          <mc:Fallback xmlns="">
            <p:sp>
              <p:nvSpPr>
                <p:cNvPr id="18" name="Прямоугольник 17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43439" y="2474442"/>
                  <a:ext cx="3218973" cy="936410"/>
                </a:xfrm>
                <a:prstGeom prst="rect">
                  <a:avLst/>
                </a:prstGeom>
                <a:blipFill rotWithShape="0"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0" name="TextBox 19"/>
            <p:cNvSpPr txBox="1"/>
            <p:nvPr/>
          </p:nvSpPr>
          <p:spPr>
            <a:xfrm>
              <a:off x="843440" y="2138967"/>
              <a:ext cx="2305118" cy="276999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defTabSz="914377"/>
              <a:r>
                <a:rPr lang="ru-RU" sz="1800" dirty="0">
                  <a:solidFill>
                    <a:prstClr val="black"/>
                  </a:solidFill>
                  <a:latin typeface="Roboto Slab"/>
                </a:rPr>
                <a:t>Правильный ответ: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/>
              <p:cNvSpPr txBox="1"/>
              <p:nvPr/>
            </p:nvSpPr>
            <p:spPr>
              <a:xfrm>
                <a:off x="1072039" y="2896508"/>
                <a:ext cx="3957161" cy="380745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func>
                      <m:funcPr>
                        <m:ctrlPr>
                          <a:rPr lang="en-US" sz="1600" i="1" smtClean="0">
                            <a:latin typeface="Cambria Math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1600" b="0" i="0" smtClean="0">
                            <a:latin typeface="Cambria Math" panose="02040503050406030204" pitchFamily="18" charset="0"/>
                          </a:rPr>
                          <m:t>tg</m:t>
                        </m:r>
                      </m:fName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𝛼</m:t>
                        </m:r>
                      </m:e>
                    </m:func>
                    <m:r>
                      <a:rPr lang="en-US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1600" b="0" i="1" smtClean="0"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  <m:func>
                          <m:funcPr>
                            <m:ctrlPr>
                              <a:rPr lang="en-US" sz="1600" i="1">
                                <a:latin typeface="Cambria Math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sz="1600">
                                <a:latin typeface="Cambria Math" panose="02040503050406030204" pitchFamily="18" charset="0"/>
                              </a:rPr>
                              <m:t>tg</m:t>
                            </m:r>
                          </m:fName>
                          <m:e>
                            <m:r>
                              <a:rPr lang="en-US" sz="16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𝛼</m:t>
                            </m:r>
                          </m:e>
                        </m:func>
                      </m:num>
                      <m:den>
                        <m:r>
                          <a:rPr lang="en-US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  <m:r>
                          <a:rPr lang="ru-RU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r>
                          <a:rPr lang="en-US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  <m:r>
                          <a:rPr lang="ru-RU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sSup>
                          <m:sSupPr>
                            <m:ctrlPr>
                              <a:rPr lang="en-US" sz="1600" b="0" i="1" smtClean="0">
                                <a:latin typeface="Cambria Math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US" sz="1600" b="0" i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tg</m:t>
                            </m:r>
                          </m:e>
                          <m:sup>
                            <m:r>
                              <a:rPr lang="en-US" sz="16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𝛼</m:t>
                        </m:r>
                      </m:den>
                    </m:f>
                    <m:r>
                      <a:rPr lang="en-US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1600" b="0" i="1" smtClean="0"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2∙0,7</m:t>
                        </m:r>
                      </m:num>
                      <m:den>
                        <m:r>
                          <a:rPr lang="en-US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  <m:r>
                          <a:rPr lang="ru-RU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r>
                          <a:rPr lang="en-US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  <m:r>
                          <a:rPr lang="ru-RU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sSup>
                          <m:sSupPr>
                            <m:ctrlPr>
                              <a:rPr lang="en-US" sz="1600" b="0" i="1" smtClean="0">
                                <a:latin typeface="Cambria Math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16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0,7</m:t>
                            </m:r>
                          </m:e>
                          <m:sup>
                            <m:r>
                              <a:rPr lang="en-US" sz="16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  <m:r>
                      <a:rPr lang="en-US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1600" b="0" i="1" smtClean="0"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1,4</m:t>
                        </m:r>
                      </m:num>
                      <m:den>
                        <m:r>
                          <a:rPr lang="en-US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0,51</m:t>
                        </m:r>
                      </m:den>
                    </m:f>
                    <m:r>
                      <a:rPr lang="en-US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1600" b="0" i="1" smtClean="0"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140</m:t>
                        </m:r>
                      </m:num>
                      <m:den>
                        <m:r>
                          <a:rPr lang="en-US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51</m:t>
                        </m:r>
                      </m:den>
                    </m:f>
                    <m:r>
                      <a:rPr lang="en-US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=2</m:t>
                    </m:r>
                    <m:f>
                      <m:fPr>
                        <m:ctrlPr>
                          <a:rPr lang="en-US" sz="1600" b="0" i="1" smtClean="0"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38</m:t>
                        </m:r>
                      </m:num>
                      <m:den>
                        <m:r>
                          <a:rPr lang="en-US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51</m:t>
                        </m:r>
                      </m:den>
                    </m:f>
                  </m:oMath>
                </a14:m>
                <a:r>
                  <a:rPr lang="ru-RU" sz="1600" dirty="0">
                    <a:latin typeface="+mj-lt"/>
                  </a:rPr>
                  <a:t> </a:t>
                </a:r>
              </a:p>
            </p:txBody>
          </p:sp>
        </mc:Choice>
        <mc:Fallback xmlns=""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2039" y="2896508"/>
                <a:ext cx="3957161" cy="380745"/>
              </a:xfrm>
              <a:prstGeom prst="rect">
                <a:avLst/>
              </a:prstGeom>
              <a:blipFill rotWithShape="0">
                <a:blip r:embed="rId5"/>
                <a:stretch>
                  <a:fillRect l="-2157" b="-15873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144624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Прямоугольник с двумя скругленными соседними углами 14"/>
          <p:cNvSpPr/>
          <p:nvPr/>
        </p:nvSpPr>
        <p:spPr>
          <a:xfrm rot="10800000">
            <a:off x="2412000" y="-5892"/>
            <a:ext cx="4320000" cy="730513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C00000"/>
          </a:solidFill>
          <a:ln>
            <a:noFill/>
          </a:ln>
          <a:effectLst>
            <a:outerShdw blurRad="127000" dist="127000" dir="5400000" sx="90000" sy="90000" algn="t" rotWithShape="0">
              <a:schemeClr val="tx1">
                <a:lumMod val="65000"/>
                <a:lumOff val="3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910328" y="107151"/>
            <a:ext cx="3323346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914377"/>
            <a:r>
              <a:rPr lang="ru-RU" sz="2200" dirty="0">
                <a:solidFill>
                  <a:srgbClr val="F7F6F4"/>
                </a:solidFill>
                <a:latin typeface="Roboto Slab"/>
              </a:rPr>
              <a:t>Вы ответили неверно</a:t>
            </a:r>
          </a:p>
        </p:txBody>
      </p:sp>
      <p:sp>
        <p:nvSpPr>
          <p:cNvPr id="26" name="Скругленный прямоугольник 25">
            <a:hlinkClick r:id="rId2" action="ppaction://hlinksldjump"/>
          </p:cNvPr>
          <p:cNvSpPr/>
          <p:nvPr/>
        </p:nvSpPr>
        <p:spPr>
          <a:xfrm>
            <a:off x="7124701" y="4350104"/>
            <a:ext cx="1660526" cy="405405"/>
          </a:xfrm>
          <a:prstGeom prst="roundRect">
            <a:avLst/>
          </a:prstGeom>
          <a:solidFill>
            <a:srgbClr val="0070C0"/>
          </a:solidFill>
          <a:ln>
            <a:noFill/>
          </a:ln>
          <a:effectLst>
            <a:outerShdw blurRad="127000" dist="63500" dir="5400000" sx="90000" sy="90000" algn="t" rotWithShape="0">
              <a:schemeClr val="tx1">
                <a:lumMod val="75000"/>
                <a:lumOff val="2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80000" tIns="90000" rIns="180000" bIns="90000" rtlCol="0" anchor="ctr">
            <a:spAutoFit/>
          </a:bodyPr>
          <a:lstStyle/>
          <a:p>
            <a:pPr algn="ctr"/>
            <a:r>
              <a:rPr lang="ru-RU" sz="1200" dirty="0">
                <a:solidFill>
                  <a:schemeClr val="bg1"/>
                </a:solidFill>
              </a:rPr>
              <a:t>Вернуться назад</a:t>
            </a:r>
          </a:p>
        </p:txBody>
      </p:sp>
      <p:grpSp>
        <p:nvGrpSpPr>
          <p:cNvPr id="14" name="Группа 13"/>
          <p:cNvGrpSpPr/>
          <p:nvPr/>
        </p:nvGrpSpPr>
        <p:grpSpPr>
          <a:xfrm>
            <a:off x="1072039" y="1335913"/>
            <a:ext cx="3218973" cy="1271885"/>
            <a:chOff x="843439" y="2138967"/>
            <a:chExt cx="3218973" cy="1271885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8" name="Прямоугольник 17"/>
                <p:cNvSpPr/>
                <p:nvPr/>
              </p:nvSpPr>
              <p:spPr>
                <a:xfrm>
                  <a:off x="843439" y="2474442"/>
                  <a:ext cx="3218973" cy="936410"/>
                </a:xfrm>
                <a:prstGeom prst="rect">
                  <a:avLst/>
                </a:prstGeom>
              </p:spPr>
              <p:txBody>
                <a:bodyPr wrap="square" lIns="0" tIns="0" rIns="0" bIns="0">
                  <a:spAutoFit/>
                </a:bodyPr>
                <a:lstStyle/>
                <a:p>
                  <a:pPr defTabSz="914377">
                    <a:lnSpc>
                      <a:spcPct val="125000"/>
                    </a:lnSpc>
                  </a:pPr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r>
                          <a:rPr lang="en-US" sz="2600" b="1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  <m:f>
                          <m:fPr>
                            <m:ctrlPr>
                              <a:rPr lang="ru-RU" sz="2600" b="1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sz="2600" b="1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𝟑𝟖</m:t>
                            </m:r>
                          </m:num>
                          <m:den>
                            <m:r>
                              <a:rPr lang="en-US" sz="2600" b="1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𝟓𝟏</m:t>
                            </m:r>
                          </m:den>
                        </m:f>
                      </m:oMath>
                    </m:oMathPara>
                  </a14:m>
                  <a:endParaRPr lang="ru-RU" sz="2600" b="1" dirty="0">
                    <a:solidFill>
                      <a:prstClr val="black"/>
                    </a:solidFill>
                    <a:latin typeface="Roboto Slab"/>
                  </a:endParaRPr>
                </a:p>
              </p:txBody>
            </p:sp>
          </mc:Choice>
          <mc:Fallback xmlns="">
            <p:sp>
              <p:nvSpPr>
                <p:cNvPr id="18" name="Прямоугольник 17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43439" y="2474442"/>
                  <a:ext cx="3218973" cy="936410"/>
                </a:xfrm>
                <a:prstGeom prst="rect">
                  <a:avLst/>
                </a:prstGeom>
                <a:blipFill rotWithShape="0"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9" name="TextBox 18"/>
            <p:cNvSpPr txBox="1"/>
            <p:nvPr/>
          </p:nvSpPr>
          <p:spPr>
            <a:xfrm>
              <a:off x="843440" y="2138967"/>
              <a:ext cx="2305118" cy="276999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defTabSz="914377"/>
              <a:r>
                <a:rPr lang="ru-RU" sz="1800" dirty="0">
                  <a:solidFill>
                    <a:prstClr val="black"/>
                  </a:solidFill>
                  <a:latin typeface="Roboto Slab"/>
                </a:rPr>
                <a:t>Правильный ответ: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1072039" y="2896508"/>
                <a:ext cx="3957161" cy="380745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func>
                      <m:funcPr>
                        <m:ctrlPr>
                          <a:rPr lang="en-US" sz="1600" i="1" smtClean="0">
                            <a:latin typeface="Cambria Math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1600" b="0" i="0" smtClean="0">
                            <a:latin typeface="Cambria Math" panose="02040503050406030204" pitchFamily="18" charset="0"/>
                          </a:rPr>
                          <m:t>tg</m:t>
                        </m:r>
                      </m:fName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𝛼</m:t>
                        </m:r>
                      </m:e>
                    </m:func>
                    <m:r>
                      <a:rPr lang="en-US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1600" b="0" i="1" smtClean="0"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  <m:func>
                          <m:funcPr>
                            <m:ctrlPr>
                              <a:rPr lang="en-US" sz="1600" i="1">
                                <a:latin typeface="Cambria Math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sz="1600">
                                <a:latin typeface="Cambria Math" panose="02040503050406030204" pitchFamily="18" charset="0"/>
                              </a:rPr>
                              <m:t>tg</m:t>
                            </m:r>
                          </m:fName>
                          <m:e>
                            <m:r>
                              <a:rPr lang="en-US" sz="16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𝛼</m:t>
                            </m:r>
                          </m:e>
                        </m:func>
                      </m:num>
                      <m:den>
                        <m:r>
                          <a:rPr lang="en-US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  <m:r>
                          <a:rPr lang="ru-RU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r>
                          <a:rPr lang="en-US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  <m:r>
                          <a:rPr lang="ru-RU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sSup>
                          <m:sSupPr>
                            <m:ctrlPr>
                              <a:rPr lang="en-US" sz="1600" b="0" i="1" smtClean="0">
                                <a:latin typeface="Cambria Math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US" sz="1600" b="0" i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tg</m:t>
                            </m:r>
                          </m:e>
                          <m:sup>
                            <m:r>
                              <a:rPr lang="en-US" sz="16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𝛼</m:t>
                        </m:r>
                      </m:den>
                    </m:f>
                    <m:r>
                      <a:rPr lang="en-US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1600" b="0" i="1" smtClean="0"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2∙0,7</m:t>
                        </m:r>
                      </m:num>
                      <m:den>
                        <m:r>
                          <a:rPr lang="en-US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  <m:r>
                          <a:rPr lang="ru-RU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r>
                          <a:rPr lang="en-US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  <m:r>
                          <a:rPr lang="ru-RU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sSup>
                          <m:sSupPr>
                            <m:ctrlPr>
                              <a:rPr lang="en-US" sz="1600" b="0" i="1" smtClean="0">
                                <a:latin typeface="Cambria Math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16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0,7</m:t>
                            </m:r>
                          </m:e>
                          <m:sup>
                            <m:r>
                              <a:rPr lang="en-US" sz="16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  <m:r>
                      <a:rPr lang="en-US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1600" b="0" i="1" smtClean="0"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1,4</m:t>
                        </m:r>
                      </m:num>
                      <m:den>
                        <m:r>
                          <a:rPr lang="en-US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0,51</m:t>
                        </m:r>
                      </m:den>
                    </m:f>
                    <m:r>
                      <a:rPr lang="en-US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1600" b="0" i="1" smtClean="0"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140</m:t>
                        </m:r>
                      </m:num>
                      <m:den>
                        <m:r>
                          <a:rPr lang="en-US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51</m:t>
                        </m:r>
                      </m:den>
                    </m:f>
                    <m:r>
                      <a:rPr lang="en-US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=2</m:t>
                    </m:r>
                    <m:f>
                      <m:fPr>
                        <m:ctrlPr>
                          <a:rPr lang="en-US" sz="1600" b="0" i="1" smtClean="0"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38</m:t>
                        </m:r>
                      </m:num>
                      <m:den>
                        <m:r>
                          <a:rPr lang="en-US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51</m:t>
                        </m:r>
                      </m:den>
                    </m:f>
                  </m:oMath>
                </a14:m>
                <a:r>
                  <a:rPr lang="ru-RU" sz="1600" dirty="0">
                    <a:latin typeface="+mj-lt"/>
                  </a:rPr>
                  <a:t> </a:t>
                </a:r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2039" y="2896508"/>
                <a:ext cx="3957161" cy="380745"/>
              </a:xfrm>
              <a:prstGeom prst="rect">
                <a:avLst/>
              </a:prstGeom>
              <a:blipFill rotWithShape="0">
                <a:blip r:embed="rId5"/>
                <a:stretch>
                  <a:fillRect l="-2157" b="-15873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960029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Прямоугольник с двумя скругленными соседними углами 14"/>
          <p:cNvSpPr/>
          <p:nvPr/>
        </p:nvSpPr>
        <p:spPr>
          <a:xfrm rot="10800000">
            <a:off x="2412000" y="4499"/>
            <a:ext cx="4320000" cy="730513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accent3">
              <a:lumMod val="40000"/>
              <a:lumOff val="60000"/>
              <a:alpha val="85000"/>
            </a:schemeClr>
          </a:solidFill>
          <a:ln>
            <a:noFill/>
          </a:ln>
          <a:effectLst>
            <a:outerShdw blurRad="127000" dist="127000" dir="5400000" sx="90000" sy="90000" algn="t" rotWithShape="0">
              <a:schemeClr val="tx1">
                <a:lumMod val="65000"/>
                <a:lumOff val="3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A5A5A5">
                  <a:lumMod val="75000"/>
                </a:srgbClr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063414" y="107151"/>
            <a:ext cx="3017173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914377"/>
            <a:r>
              <a:rPr lang="ru-RU" sz="2200" dirty="0">
                <a:solidFill>
                  <a:srgbClr val="A5A5A5">
                    <a:lumMod val="75000"/>
                  </a:srgbClr>
                </a:solidFill>
                <a:latin typeface="Roboto Slab"/>
              </a:rPr>
              <a:t>Ответьте на вопрос</a:t>
            </a:r>
          </a:p>
        </p:txBody>
      </p:sp>
      <p:sp>
        <p:nvSpPr>
          <p:cNvPr id="13" name="Скругленный прямоугольник 12">
            <a:hlinkClick r:id="rId2" action="ppaction://hlinksldjump"/>
          </p:cNvPr>
          <p:cNvSpPr/>
          <p:nvPr/>
        </p:nvSpPr>
        <p:spPr>
          <a:xfrm>
            <a:off x="3312475" y="3958338"/>
            <a:ext cx="2520000" cy="774000"/>
          </a:xfrm>
          <a:prstGeom prst="roundRect">
            <a:avLst/>
          </a:prstGeom>
          <a:noFill/>
          <a:ln w="19050">
            <a:solidFill>
              <a:srgbClr val="00B0F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80000" tIns="90000" rIns="180000" bIns="90000" rtlCol="0" anchor="ctr">
            <a:noAutofit/>
          </a:bodyPr>
          <a:lstStyle/>
          <a:p>
            <a:pPr algn="ctr"/>
            <a:r>
              <a:rPr lang="ru-RU" sz="1600" dirty="0">
                <a:solidFill>
                  <a:prstClr val="black"/>
                </a:solidFill>
                <a:latin typeface="Roboto Slab"/>
              </a:rPr>
              <a:t>Неверно</a:t>
            </a:r>
          </a:p>
        </p:txBody>
      </p:sp>
      <p:sp>
        <p:nvSpPr>
          <p:cNvPr id="9" name="Скругленный прямоугольник 8">
            <a:hlinkClick r:id="rId3" action="ppaction://hlinksldjump"/>
          </p:cNvPr>
          <p:cNvSpPr/>
          <p:nvPr/>
        </p:nvSpPr>
        <p:spPr>
          <a:xfrm>
            <a:off x="370116" y="3958338"/>
            <a:ext cx="2520000" cy="774000"/>
          </a:xfrm>
          <a:prstGeom prst="roundRect">
            <a:avLst/>
          </a:prstGeom>
          <a:noFill/>
          <a:ln w="19050">
            <a:solidFill>
              <a:srgbClr val="00B0F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80000" tIns="90000" rIns="180000" bIns="90000" rtlCol="0" anchor="ctr">
            <a:noAutofit/>
          </a:bodyPr>
          <a:lstStyle/>
          <a:p>
            <a:pPr algn="ctr"/>
            <a:r>
              <a:rPr lang="ru-RU" sz="1600" dirty="0">
                <a:solidFill>
                  <a:prstClr val="black"/>
                </a:solidFill>
                <a:latin typeface="Roboto Slab"/>
              </a:rPr>
              <a:t>Верно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Прямоугольник 13"/>
              <p:cNvSpPr/>
              <p:nvPr/>
            </p:nvSpPr>
            <p:spPr>
              <a:xfrm flipH="1">
                <a:off x="358775" y="1166813"/>
                <a:ext cx="5473700" cy="348365"/>
              </a:xfrm>
              <a:prstGeom prst="rect">
                <a:avLst/>
              </a:prstGeom>
              <a:ln>
                <a:noFill/>
              </a:ln>
            </p:spPr>
            <p:txBody>
              <a:bodyPr wrap="square" lIns="0" tIns="0" rIns="0" bIns="0" anchor="t" anchorCtr="0">
                <a:spAutoFit/>
              </a:bodyPr>
              <a:lstStyle/>
              <a:p>
                <a:pPr>
                  <a:lnSpc>
                    <a:spcPct val="114000"/>
                  </a:lnSpc>
                </a:pPr>
                <a:r>
                  <a:rPr lang="ru-RU" sz="1800" dirty="0">
                    <a:solidFill>
                      <a:prstClr val="black"/>
                    </a:solidFill>
                    <a:latin typeface="Roboto Slab"/>
                  </a:rPr>
                  <a:t>Верно ли равенство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000" i="1" smtClean="0">
                            <a:latin typeface="Cambria Math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2000" b="0" i="0" smtClean="0">
                            <a:latin typeface="Cambria Math" panose="02040503050406030204" pitchFamily="18" charset="0"/>
                          </a:rPr>
                          <m:t>sin</m:t>
                        </m:r>
                      </m:e>
                      <m:sup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sup>
                    </m:sSup>
                    <m:r>
                      <a:rPr lang="en-US" sz="20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𝛼</m:t>
                    </m:r>
                    <m:r>
                      <a:rPr lang="en-US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  <m:sSup>
                      <m:sSupPr>
                        <m:ctrlPr>
                          <a:rPr lang="en-US" sz="2000" i="1">
                            <a:latin typeface="Cambria Math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2000" b="0" i="0" smtClean="0">
                            <a:latin typeface="Cambria Math" panose="02040503050406030204" pitchFamily="18" charset="0"/>
                          </a:rPr>
                          <m:t>cos</m:t>
                        </m:r>
                      </m:e>
                      <m:sup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4</m:t>
                        </m:r>
                      </m:sup>
                    </m:sSup>
                    <m:r>
                      <a:rPr lang="en-US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𝛼</m:t>
                    </m:r>
                    <m:r>
                      <a:rPr lang="en-US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en-US" sz="2000" b="0" i="1" smtClean="0"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000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cos</m:t>
                        </m:r>
                      </m:fName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𝛼</m:t>
                        </m:r>
                      </m:e>
                    </m:func>
                  </m:oMath>
                </a14:m>
                <a:r>
                  <a:rPr lang="ru-RU" sz="1800" dirty="0">
                    <a:solidFill>
                      <a:prstClr val="black"/>
                    </a:solidFill>
                    <a:latin typeface="Roboto Slab"/>
                  </a:rPr>
                  <a:t>?</a:t>
                </a:r>
              </a:p>
            </p:txBody>
          </p:sp>
        </mc:Choice>
        <mc:Fallback xmlns="">
          <p:sp>
            <p:nvSpPr>
              <p:cNvPr id="14" name="Прямоугольник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358775" y="1166813"/>
                <a:ext cx="5473700" cy="348365"/>
              </a:xfrm>
              <a:prstGeom prst="rect">
                <a:avLst/>
              </a:prstGeom>
              <a:blipFill rotWithShape="0">
                <a:blip r:embed="rId5"/>
                <a:stretch>
                  <a:fillRect l="-2673" t="-12069" b="-29310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712103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Прямоугольник с двумя скругленными соседними углами 14"/>
          <p:cNvSpPr/>
          <p:nvPr/>
        </p:nvSpPr>
        <p:spPr>
          <a:xfrm rot="10800000">
            <a:off x="2412000" y="-5892"/>
            <a:ext cx="4320000" cy="730513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00B050"/>
          </a:solidFill>
          <a:ln>
            <a:noFill/>
          </a:ln>
          <a:effectLst>
            <a:outerShdw blurRad="127000" dist="127000" dir="5400000" sx="90000" sy="90000" algn="t" rotWithShape="0">
              <a:schemeClr val="tx1">
                <a:lumMod val="65000"/>
                <a:lumOff val="3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063414" y="107151"/>
            <a:ext cx="3017173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914377"/>
            <a:r>
              <a:rPr lang="ru-RU" sz="2200" dirty="0">
                <a:solidFill>
                  <a:srgbClr val="F7F6F4"/>
                </a:solidFill>
                <a:latin typeface="Roboto Slab"/>
              </a:rPr>
              <a:t>Вы ответили верно</a:t>
            </a:r>
          </a:p>
        </p:txBody>
      </p:sp>
      <p:sp>
        <p:nvSpPr>
          <p:cNvPr id="24" name="Скругленный прямоугольник 23">
            <a:hlinkClick r:id="rId2" action="ppaction://hlinksldjump"/>
          </p:cNvPr>
          <p:cNvSpPr/>
          <p:nvPr/>
        </p:nvSpPr>
        <p:spPr>
          <a:xfrm>
            <a:off x="7124701" y="4350104"/>
            <a:ext cx="1660526" cy="405405"/>
          </a:xfrm>
          <a:prstGeom prst="roundRect">
            <a:avLst/>
          </a:prstGeom>
          <a:solidFill>
            <a:srgbClr val="0070C0"/>
          </a:solidFill>
          <a:ln>
            <a:noFill/>
          </a:ln>
          <a:effectLst>
            <a:outerShdw blurRad="127000" dist="63500" dir="5400000" sx="90000" sy="90000" algn="t" rotWithShape="0">
              <a:schemeClr val="tx1">
                <a:lumMod val="75000"/>
                <a:lumOff val="2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80000" tIns="90000" rIns="180000" bIns="90000" rtlCol="0" anchor="ctr">
            <a:spAutoFit/>
          </a:bodyPr>
          <a:lstStyle/>
          <a:p>
            <a:pPr algn="ctr"/>
            <a:r>
              <a:rPr lang="ru-RU" sz="1200" dirty="0">
                <a:solidFill>
                  <a:schemeClr val="bg1"/>
                </a:solidFill>
              </a:rPr>
              <a:t>Вернуться назад</a:t>
            </a:r>
          </a:p>
        </p:txBody>
      </p:sp>
      <p:grpSp>
        <p:nvGrpSpPr>
          <p:cNvPr id="12" name="Группа 11"/>
          <p:cNvGrpSpPr/>
          <p:nvPr/>
        </p:nvGrpSpPr>
        <p:grpSpPr>
          <a:xfrm>
            <a:off x="1072039" y="1335913"/>
            <a:ext cx="3218973" cy="792780"/>
            <a:chOff x="843439" y="2138967"/>
            <a:chExt cx="3218973" cy="792780"/>
          </a:xfrm>
        </p:grpSpPr>
        <p:sp>
          <p:nvSpPr>
            <p:cNvPr id="13" name="Прямоугольник 12"/>
            <p:cNvSpPr/>
            <p:nvPr/>
          </p:nvSpPr>
          <p:spPr>
            <a:xfrm>
              <a:off x="843439" y="2474442"/>
              <a:ext cx="3218973" cy="457305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pPr defTabSz="914377">
                <a:lnSpc>
                  <a:spcPct val="125000"/>
                </a:lnSpc>
              </a:pPr>
              <a:r>
                <a:rPr lang="ru-RU" sz="2600" b="1" dirty="0">
                  <a:solidFill>
                    <a:prstClr val="black"/>
                  </a:solidFill>
                  <a:latin typeface="Roboto Slab"/>
                </a:rPr>
                <a:t>Неверно</a:t>
              </a: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843440" y="2138967"/>
              <a:ext cx="2305118" cy="276999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defTabSz="914377"/>
              <a:r>
                <a:rPr lang="ru-RU" sz="1800" dirty="0">
                  <a:solidFill>
                    <a:prstClr val="black"/>
                  </a:solidFill>
                  <a:latin typeface="Roboto Slab"/>
                </a:rPr>
                <a:t>Правильный ответ: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1072038" y="2315185"/>
                <a:ext cx="4591007" cy="49103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sz="1600" i="1" smtClean="0">
                            <a:latin typeface="Cambria Math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1600">
                            <a:latin typeface="Cambria Math" panose="02040503050406030204" pitchFamily="18" charset="0"/>
                          </a:rPr>
                          <m:t>sin</m:t>
                        </m:r>
                      </m:e>
                      <m:sup>
                        <m:r>
                          <a:rPr lang="en-US" sz="1600" i="1">
                            <a:latin typeface="Cambria Math" panose="02040503050406030204" pitchFamily="18" charset="0"/>
                          </a:rPr>
                          <m:t>4</m:t>
                        </m:r>
                      </m:sup>
                    </m:sSup>
                    <m:r>
                      <a:rPr lang="en-US" sz="16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𝛼</m:t>
                    </m:r>
                    <m:r>
                      <a:rPr lang="en-US" sz="16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  <m:sSup>
                      <m:sSupPr>
                        <m:ctrlPr>
                          <a:rPr lang="en-US" sz="1600" i="1">
                            <a:latin typeface="Cambria Math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1600">
                            <a:latin typeface="Cambria Math" panose="02040503050406030204" pitchFamily="18" charset="0"/>
                          </a:rPr>
                          <m:t>cos</m:t>
                        </m:r>
                      </m:e>
                      <m:sup>
                        <m:r>
                          <a:rPr lang="en-US" sz="1600" i="1">
                            <a:latin typeface="Cambria Math" panose="02040503050406030204" pitchFamily="18" charset="0"/>
                          </a:rPr>
                          <m:t>4</m:t>
                        </m:r>
                      </m:sup>
                    </m:sSup>
                    <m:r>
                      <a:rPr lang="en-US" sz="16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𝛼</m:t>
                    </m:r>
                    <m:r>
                      <a:rPr lang="ru-RU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ru-RU" sz="1600" b="0" i="1" smtClean="0"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1600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US" sz="1600">
                                <a:latin typeface="Cambria Math" panose="02040503050406030204" pitchFamily="18" charset="0"/>
                              </a:rPr>
                              <m:t>sin</m:t>
                            </m:r>
                          </m:e>
                          <m:sup>
                            <m:r>
                              <a:rPr lang="ru-RU" sz="16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𝛼</m:t>
                        </m:r>
                        <m:r>
                          <a:rPr lang="en-US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  <m:sSup>
                          <m:sSupPr>
                            <m:ctrlPr>
                              <a:rPr lang="en-US" sz="1600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US" sz="1600">
                                <a:latin typeface="Cambria Math" panose="02040503050406030204" pitchFamily="18" charset="0"/>
                              </a:rPr>
                              <m:t>cos</m:t>
                            </m:r>
                          </m:e>
                          <m:sup>
                            <m:r>
                              <a:rPr lang="ru-RU" sz="16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𝛼</m:t>
                        </m:r>
                      </m:e>
                    </m:d>
                    <m:d>
                      <m:dPr>
                        <m:ctrlPr>
                          <a:rPr lang="ru-RU" sz="1600" b="0" i="1" smtClean="0"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1600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US" sz="1600">
                                <a:latin typeface="Cambria Math" panose="02040503050406030204" pitchFamily="18" charset="0"/>
                              </a:rPr>
                              <m:t>sin</m:t>
                            </m:r>
                          </m:e>
                          <m:sup>
                            <m:r>
                              <a:rPr lang="ru-RU" sz="16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𝛼</m:t>
                        </m:r>
                        <m:r>
                          <a:rPr lang="ru-RU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</m:t>
                        </m:r>
                        <m:sSup>
                          <m:sSupPr>
                            <m:ctrlPr>
                              <a:rPr lang="en-US" sz="1600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US" sz="1600">
                                <a:latin typeface="Cambria Math" panose="02040503050406030204" pitchFamily="18" charset="0"/>
                              </a:rPr>
                              <m:t>cos</m:t>
                            </m:r>
                          </m:e>
                          <m:sup>
                            <m:r>
                              <a:rPr lang="ru-RU" sz="16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𝛼</m:t>
                        </m:r>
                      </m:e>
                    </m:d>
                    <m:r>
                      <a:rPr lang="ru-RU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==</m:t>
                    </m:r>
                    <m:sSup>
                      <m:sSupPr>
                        <m:ctrlPr>
                          <a:rPr lang="en-US" sz="1600" i="1">
                            <a:latin typeface="Cambria Math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1600">
                            <a:latin typeface="Cambria Math" panose="02040503050406030204" pitchFamily="18" charset="0"/>
                          </a:rPr>
                          <m:t>sin</m:t>
                        </m:r>
                      </m:e>
                      <m:sup>
                        <m:r>
                          <a:rPr lang="ru-RU" sz="16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16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𝛼</m:t>
                    </m:r>
                    <m:r>
                      <a:rPr lang="en-US" sz="16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  <m:sSup>
                      <m:sSupPr>
                        <m:ctrlPr>
                          <a:rPr lang="en-US" sz="1600" i="1">
                            <a:latin typeface="Cambria Math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1600">
                            <a:latin typeface="Cambria Math" panose="02040503050406030204" pitchFamily="18" charset="0"/>
                          </a:rPr>
                          <m:t>cos</m:t>
                        </m:r>
                      </m:e>
                      <m:sup>
                        <m:r>
                          <a:rPr lang="ru-RU" sz="16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16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𝛼</m:t>
                    </m:r>
                    <m:r>
                      <a:rPr lang="ru-RU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=−</m:t>
                    </m:r>
                    <m:d>
                      <m:dPr>
                        <m:ctrlPr>
                          <a:rPr lang="ru-RU" sz="1600" b="0" i="1" smtClean="0"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1600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US" sz="1600">
                                <a:latin typeface="Cambria Math" panose="02040503050406030204" pitchFamily="18" charset="0"/>
                              </a:rPr>
                              <m:t>cos</m:t>
                            </m:r>
                          </m:e>
                          <m:sup>
                            <m:r>
                              <a:rPr lang="ru-RU" sz="16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𝛼</m:t>
                        </m:r>
                        <m:r>
                          <a:rPr lang="ru-RU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  <m:sSup>
                          <m:sSupPr>
                            <m:ctrlPr>
                              <a:rPr lang="en-US" sz="1600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US" sz="1600">
                                <a:latin typeface="Cambria Math" panose="02040503050406030204" pitchFamily="18" charset="0"/>
                              </a:rPr>
                              <m:t>sin</m:t>
                            </m:r>
                          </m:e>
                          <m:sup>
                            <m:r>
                              <a:rPr lang="ru-RU" sz="16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𝛼</m:t>
                        </m:r>
                      </m:e>
                    </m:d>
                    <m:r>
                      <a:rPr lang="ru-RU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=−</m:t>
                    </m:r>
                    <m:func>
                      <m:funcPr>
                        <m:ctrlPr>
                          <a:rPr lang="en-US" sz="1600" i="1"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160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cos</m:t>
                        </m:r>
                      </m:fName>
                      <m:e>
                        <m:r>
                          <a:rPr lang="en-US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  <m:r>
                          <a:rPr lang="en-US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𝛼</m:t>
                        </m:r>
                      </m:e>
                    </m:func>
                  </m:oMath>
                </a14:m>
                <a:r>
                  <a:rPr lang="ru-RU" sz="1400" dirty="0">
                    <a:latin typeface="+mj-lt"/>
                  </a:rPr>
                  <a:t> </a:t>
                </a:r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2038" y="2315185"/>
                <a:ext cx="4591007" cy="491032"/>
              </a:xfrm>
              <a:prstGeom prst="rect">
                <a:avLst/>
              </a:prstGeom>
              <a:blipFill rotWithShape="0">
                <a:blip r:embed="rId4"/>
                <a:stretch>
                  <a:fillRect l="-1594" b="-375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051758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Прямоугольник с двумя скругленными соседними углами 14"/>
          <p:cNvSpPr/>
          <p:nvPr/>
        </p:nvSpPr>
        <p:spPr>
          <a:xfrm rot="10800000">
            <a:off x="2412000" y="-4737"/>
            <a:ext cx="4320000" cy="730513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C00000"/>
          </a:solidFill>
          <a:ln>
            <a:noFill/>
          </a:ln>
          <a:effectLst>
            <a:outerShdw blurRad="127000" dist="127000" dir="5400000" sx="90000" sy="90000" algn="t" rotWithShape="0">
              <a:schemeClr val="tx1">
                <a:lumMod val="65000"/>
                <a:lumOff val="3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910328" y="107151"/>
            <a:ext cx="3323346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914377"/>
            <a:r>
              <a:rPr lang="ru-RU" sz="2200" dirty="0">
                <a:solidFill>
                  <a:srgbClr val="F7F6F4"/>
                </a:solidFill>
                <a:latin typeface="Roboto Slab"/>
              </a:rPr>
              <a:t>Вы ответили неверно</a:t>
            </a:r>
          </a:p>
        </p:txBody>
      </p:sp>
      <p:sp>
        <p:nvSpPr>
          <p:cNvPr id="26" name="Скругленный прямоугольник 25">
            <a:hlinkClick r:id="rId2" action="ppaction://hlinksldjump"/>
          </p:cNvPr>
          <p:cNvSpPr/>
          <p:nvPr/>
        </p:nvSpPr>
        <p:spPr>
          <a:xfrm>
            <a:off x="7124701" y="4350104"/>
            <a:ext cx="1660526" cy="405405"/>
          </a:xfrm>
          <a:prstGeom prst="roundRect">
            <a:avLst/>
          </a:prstGeom>
          <a:solidFill>
            <a:srgbClr val="0070C0"/>
          </a:solidFill>
          <a:ln>
            <a:noFill/>
          </a:ln>
          <a:effectLst>
            <a:outerShdw blurRad="127000" dist="63500" dir="5400000" sx="90000" sy="90000" algn="t" rotWithShape="0">
              <a:schemeClr val="tx1">
                <a:lumMod val="75000"/>
                <a:lumOff val="2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80000" tIns="90000" rIns="180000" bIns="90000" rtlCol="0" anchor="ctr">
            <a:spAutoFit/>
          </a:bodyPr>
          <a:lstStyle/>
          <a:p>
            <a:pPr algn="ctr"/>
            <a:r>
              <a:rPr lang="ru-RU" sz="1200" dirty="0">
                <a:solidFill>
                  <a:schemeClr val="bg1"/>
                </a:solidFill>
              </a:rPr>
              <a:t>Вернуться назад</a:t>
            </a:r>
          </a:p>
        </p:txBody>
      </p:sp>
      <p:grpSp>
        <p:nvGrpSpPr>
          <p:cNvPr id="12" name="Группа 11"/>
          <p:cNvGrpSpPr/>
          <p:nvPr/>
        </p:nvGrpSpPr>
        <p:grpSpPr>
          <a:xfrm>
            <a:off x="1072039" y="1335913"/>
            <a:ext cx="3218973" cy="792780"/>
            <a:chOff x="843439" y="2138967"/>
            <a:chExt cx="3218973" cy="792780"/>
          </a:xfrm>
        </p:grpSpPr>
        <p:sp>
          <p:nvSpPr>
            <p:cNvPr id="13" name="Прямоугольник 12"/>
            <p:cNvSpPr/>
            <p:nvPr/>
          </p:nvSpPr>
          <p:spPr>
            <a:xfrm>
              <a:off x="843439" y="2474442"/>
              <a:ext cx="3218973" cy="457305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pPr defTabSz="914377">
                <a:lnSpc>
                  <a:spcPct val="125000"/>
                </a:lnSpc>
              </a:pPr>
              <a:r>
                <a:rPr lang="ru-RU" sz="2600" b="1" dirty="0">
                  <a:solidFill>
                    <a:prstClr val="black"/>
                  </a:solidFill>
                  <a:latin typeface="Roboto Slab"/>
                </a:rPr>
                <a:t>Неверно</a:t>
              </a: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843440" y="2138967"/>
              <a:ext cx="2305118" cy="276999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defTabSz="914377"/>
              <a:r>
                <a:rPr lang="ru-RU" sz="1800" dirty="0">
                  <a:solidFill>
                    <a:prstClr val="black"/>
                  </a:solidFill>
                  <a:latin typeface="Roboto Slab"/>
                </a:rPr>
                <a:t>Правильный ответ: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1072038" y="2315185"/>
                <a:ext cx="4591007" cy="49103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sz="1600" i="1" smtClean="0">
                            <a:latin typeface="Cambria Math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1600">
                            <a:latin typeface="Cambria Math" panose="02040503050406030204" pitchFamily="18" charset="0"/>
                          </a:rPr>
                          <m:t>sin</m:t>
                        </m:r>
                      </m:e>
                      <m:sup>
                        <m:r>
                          <a:rPr lang="en-US" sz="1600" i="1">
                            <a:latin typeface="Cambria Math" panose="02040503050406030204" pitchFamily="18" charset="0"/>
                          </a:rPr>
                          <m:t>4</m:t>
                        </m:r>
                      </m:sup>
                    </m:sSup>
                    <m:r>
                      <a:rPr lang="en-US" sz="16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𝛼</m:t>
                    </m:r>
                    <m:r>
                      <a:rPr lang="en-US" sz="16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  <m:sSup>
                      <m:sSupPr>
                        <m:ctrlPr>
                          <a:rPr lang="en-US" sz="1600" i="1">
                            <a:latin typeface="Cambria Math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1600">
                            <a:latin typeface="Cambria Math" panose="02040503050406030204" pitchFamily="18" charset="0"/>
                          </a:rPr>
                          <m:t>cos</m:t>
                        </m:r>
                      </m:e>
                      <m:sup>
                        <m:r>
                          <a:rPr lang="en-US" sz="1600" i="1">
                            <a:latin typeface="Cambria Math" panose="02040503050406030204" pitchFamily="18" charset="0"/>
                          </a:rPr>
                          <m:t>4</m:t>
                        </m:r>
                      </m:sup>
                    </m:sSup>
                    <m:r>
                      <a:rPr lang="en-US" sz="16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𝛼</m:t>
                    </m:r>
                    <m:r>
                      <a:rPr lang="ru-RU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ru-RU" sz="1600" b="0" i="1" smtClean="0"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1600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US" sz="1600">
                                <a:latin typeface="Cambria Math" panose="02040503050406030204" pitchFamily="18" charset="0"/>
                              </a:rPr>
                              <m:t>sin</m:t>
                            </m:r>
                          </m:e>
                          <m:sup>
                            <m:r>
                              <a:rPr lang="ru-RU" sz="16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𝛼</m:t>
                        </m:r>
                        <m:r>
                          <a:rPr lang="en-US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  <m:sSup>
                          <m:sSupPr>
                            <m:ctrlPr>
                              <a:rPr lang="en-US" sz="1600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US" sz="1600">
                                <a:latin typeface="Cambria Math" panose="02040503050406030204" pitchFamily="18" charset="0"/>
                              </a:rPr>
                              <m:t>cos</m:t>
                            </m:r>
                          </m:e>
                          <m:sup>
                            <m:r>
                              <a:rPr lang="ru-RU" sz="16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𝛼</m:t>
                        </m:r>
                      </m:e>
                    </m:d>
                    <m:d>
                      <m:dPr>
                        <m:ctrlPr>
                          <a:rPr lang="ru-RU" sz="1600" b="0" i="1" smtClean="0"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1600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US" sz="1600">
                                <a:latin typeface="Cambria Math" panose="02040503050406030204" pitchFamily="18" charset="0"/>
                              </a:rPr>
                              <m:t>sin</m:t>
                            </m:r>
                          </m:e>
                          <m:sup>
                            <m:r>
                              <a:rPr lang="ru-RU" sz="16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𝛼</m:t>
                        </m:r>
                        <m:r>
                          <a:rPr lang="ru-RU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</m:t>
                        </m:r>
                        <m:sSup>
                          <m:sSupPr>
                            <m:ctrlPr>
                              <a:rPr lang="en-US" sz="1600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US" sz="1600">
                                <a:latin typeface="Cambria Math" panose="02040503050406030204" pitchFamily="18" charset="0"/>
                              </a:rPr>
                              <m:t>cos</m:t>
                            </m:r>
                          </m:e>
                          <m:sup>
                            <m:r>
                              <a:rPr lang="ru-RU" sz="16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𝛼</m:t>
                        </m:r>
                      </m:e>
                    </m:d>
                    <m:r>
                      <a:rPr lang="ru-RU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==</m:t>
                    </m:r>
                    <m:sSup>
                      <m:sSupPr>
                        <m:ctrlPr>
                          <a:rPr lang="en-US" sz="1600" i="1">
                            <a:latin typeface="Cambria Math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1600">
                            <a:latin typeface="Cambria Math" panose="02040503050406030204" pitchFamily="18" charset="0"/>
                          </a:rPr>
                          <m:t>sin</m:t>
                        </m:r>
                      </m:e>
                      <m:sup>
                        <m:r>
                          <a:rPr lang="ru-RU" sz="16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16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𝛼</m:t>
                    </m:r>
                    <m:r>
                      <a:rPr lang="en-US" sz="16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  <m:sSup>
                      <m:sSupPr>
                        <m:ctrlPr>
                          <a:rPr lang="en-US" sz="1600" i="1">
                            <a:latin typeface="Cambria Math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1600">
                            <a:latin typeface="Cambria Math" panose="02040503050406030204" pitchFamily="18" charset="0"/>
                          </a:rPr>
                          <m:t>cos</m:t>
                        </m:r>
                      </m:e>
                      <m:sup>
                        <m:r>
                          <a:rPr lang="ru-RU" sz="16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16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𝛼</m:t>
                    </m:r>
                    <m:r>
                      <a:rPr lang="ru-RU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=−</m:t>
                    </m:r>
                    <m:d>
                      <m:dPr>
                        <m:ctrlPr>
                          <a:rPr lang="ru-RU" sz="1600" b="0" i="1" smtClean="0"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1600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US" sz="1600">
                                <a:latin typeface="Cambria Math" panose="02040503050406030204" pitchFamily="18" charset="0"/>
                              </a:rPr>
                              <m:t>cos</m:t>
                            </m:r>
                          </m:e>
                          <m:sup>
                            <m:r>
                              <a:rPr lang="ru-RU" sz="16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𝛼</m:t>
                        </m:r>
                        <m:r>
                          <a:rPr lang="ru-RU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  <m:sSup>
                          <m:sSupPr>
                            <m:ctrlPr>
                              <a:rPr lang="en-US" sz="1600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US" sz="1600">
                                <a:latin typeface="Cambria Math" panose="02040503050406030204" pitchFamily="18" charset="0"/>
                              </a:rPr>
                              <m:t>sin</m:t>
                            </m:r>
                          </m:e>
                          <m:sup>
                            <m:r>
                              <a:rPr lang="ru-RU" sz="16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𝛼</m:t>
                        </m:r>
                      </m:e>
                    </m:d>
                    <m:r>
                      <a:rPr lang="ru-RU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=−</m:t>
                    </m:r>
                    <m:func>
                      <m:funcPr>
                        <m:ctrlPr>
                          <a:rPr lang="en-US" sz="1600" i="1"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160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cos</m:t>
                        </m:r>
                      </m:fName>
                      <m:e>
                        <m:r>
                          <a:rPr lang="en-US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  <m:r>
                          <a:rPr lang="en-US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𝛼</m:t>
                        </m:r>
                      </m:e>
                    </m:func>
                  </m:oMath>
                </a14:m>
                <a:r>
                  <a:rPr lang="ru-RU" sz="1400" dirty="0">
                    <a:latin typeface="+mj-lt"/>
                  </a:rPr>
                  <a:t> </a:t>
                </a:r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2038" y="2315185"/>
                <a:ext cx="4591007" cy="491032"/>
              </a:xfrm>
              <a:prstGeom prst="rect">
                <a:avLst/>
              </a:prstGeom>
              <a:blipFill rotWithShape="0">
                <a:blip r:embed="rId4"/>
                <a:stretch>
                  <a:fillRect l="-1594" b="-375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26113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Прямоугольник с двумя скругленными соседними углами 14"/>
          <p:cNvSpPr/>
          <p:nvPr/>
        </p:nvSpPr>
        <p:spPr>
          <a:xfrm rot="10800000">
            <a:off x="2412000" y="4499"/>
            <a:ext cx="4320000" cy="730513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accent3">
              <a:lumMod val="40000"/>
              <a:lumOff val="60000"/>
              <a:alpha val="85000"/>
            </a:schemeClr>
          </a:solidFill>
          <a:ln>
            <a:noFill/>
          </a:ln>
          <a:effectLst>
            <a:outerShdw blurRad="127000" dist="127000" dir="5400000" sx="90000" sy="90000" algn="t" rotWithShape="0">
              <a:schemeClr val="tx1">
                <a:lumMod val="65000"/>
                <a:lumOff val="3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A5A5A5">
                  <a:lumMod val="75000"/>
                </a:srgbClr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063414" y="107151"/>
            <a:ext cx="3017173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914377"/>
            <a:r>
              <a:rPr lang="ru-RU" sz="2200" dirty="0">
                <a:solidFill>
                  <a:srgbClr val="A5A5A5">
                    <a:lumMod val="75000"/>
                  </a:srgbClr>
                </a:solidFill>
                <a:latin typeface="Roboto Slab"/>
              </a:rPr>
              <a:t>Ответьте на вопрос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Скругленный прямоугольник 12">
                <a:hlinkClick r:id="rId2" action="ppaction://hlinksldjump"/>
              </p:cNvPr>
              <p:cNvSpPr/>
              <p:nvPr/>
            </p:nvSpPr>
            <p:spPr>
              <a:xfrm>
                <a:off x="358775" y="2803878"/>
                <a:ext cx="2520000" cy="788400"/>
              </a:xfrm>
              <a:prstGeom prst="roundRect">
                <a:avLst/>
              </a:prstGeom>
              <a:noFill/>
              <a:ln w="19050">
                <a:solidFill>
                  <a:srgbClr val="00B0F0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lIns="180000" tIns="90000" rIns="180000" bIns="90000" rtlCol="0" anchor="ctr">
                <a:no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ru-RU" sz="1600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ad>
                            <m:radPr>
                              <m:degHide m:val="on"/>
                              <m:ctrlPr>
                                <a:rPr lang="ru-RU" sz="1600" i="1" smtClean="0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1600" b="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6</m:t>
                              </m:r>
                            </m:e>
                          </m:rad>
                        </m:num>
                        <m:den>
                          <m:r>
                            <a:rPr lang="en-US" sz="16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ru-RU" sz="1600" dirty="0">
                  <a:solidFill>
                    <a:prstClr val="black"/>
                  </a:solidFill>
                  <a:latin typeface="Roboto Slab"/>
                </a:endParaRPr>
              </a:p>
            </p:txBody>
          </p:sp>
        </mc:Choice>
        <mc:Fallback xmlns="">
          <p:sp>
            <p:nvSpPr>
              <p:cNvPr id="13" name="Скругленный прямоугольник 12">
                <a:hlinkClick r:id="rId4" action="ppaction://hlinksldjump"/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8775" y="2803878"/>
                <a:ext cx="2520000" cy="788400"/>
              </a:xfrm>
              <a:prstGeom prst="roundRect">
                <a:avLst/>
              </a:prstGeom>
              <a:blipFill rotWithShape="0">
                <a:blip r:embed="rId5"/>
                <a:stretch>
                  <a:fillRect/>
                </a:stretch>
              </a:blipFill>
              <a:ln w="19050">
                <a:solidFill>
                  <a:srgbClr val="00B0F0"/>
                </a:solidFill>
              </a:ln>
              <a:effectLst/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Скругленный прямоугольник 7">
                <a:hlinkClick r:id="rId6" action="ppaction://hlinksldjump"/>
              </p:cNvPr>
              <p:cNvSpPr/>
              <p:nvPr/>
            </p:nvSpPr>
            <p:spPr>
              <a:xfrm>
                <a:off x="3312475" y="3943938"/>
                <a:ext cx="2520000" cy="788400"/>
              </a:xfrm>
              <a:prstGeom prst="roundRect">
                <a:avLst/>
              </a:prstGeom>
              <a:noFill/>
              <a:ln w="19050">
                <a:solidFill>
                  <a:srgbClr val="00B0F0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lIns="180000" tIns="90000" rIns="180000" bIns="90000" rtlCol="0" anchor="ctr">
                <a:no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ru-RU" sz="1600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16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en-US" sz="16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den>
                      </m:f>
                    </m:oMath>
                  </m:oMathPara>
                </a14:m>
                <a:endParaRPr lang="ru-RU" sz="1600" dirty="0">
                  <a:solidFill>
                    <a:prstClr val="black"/>
                  </a:solidFill>
                  <a:latin typeface="Roboto Slab"/>
                </a:endParaRPr>
              </a:p>
            </p:txBody>
          </p:sp>
        </mc:Choice>
        <mc:Fallback xmlns="">
          <p:sp>
            <p:nvSpPr>
              <p:cNvPr id="8" name="Скругленный прямоугольник 7">
                <a:hlinkClick r:id="rId7" action="ppaction://hlinksldjump"/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12475" y="3943938"/>
                <a:ext cx="2520000" cy="788400"/>
              </a:xfrm>
              <a:prstGeom prst="roundRect">
                <a:avLst/>
              </a:prstGeom>
              <a:blipFill rotWithShape="0">
                <a:blip r:embed="rId8"/>
                <a:stretch>
                  <a:fillRect/>
                </a:stretch>
              </a:blipFill>
              <a:ln w="19050">
                <a:solidFill>
                  <a:srgbClr val="00B0F0"/>
                </a:solidFill>
              </a:ln>
              <a:effectLst/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Скругленный прямоугольник 8">
                <a:hlinkClick r:id="rId7" action="ppaction://hlinksldjump"/>
              </p:cNvPr>
              <p:cNvSpPr/>
              <p:nvPr/>
            </p:nvSpPr>
            <p:spPr>
              <a:xfrm>
                <a:off x="3312475" y="2803878"/>
                <a:ext cx="2520000" cy="788400"/>
              </a:xfrm>
              <a:prstGeom prst="roundRect">
                <a:avLst/>
              </a:prstGeom>
              <a:noFill/>
              <a:ln w="19050">
                <a:solidFill>
                  <a:srgbClr val="00B0F0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lIns="180000" tIns="90000" rIns="180000" bIns="90000" rtlCol="0" anchor="ctr">
                <a:no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ru-RU" sz="16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ad>
                            <m:radPr>
                              <m:degHide m:val="on"/>
                              <m:ctrlPr>
                                <a:rPr lang="ru-RU" sz="1600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1600" b="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e>
                          </m:rad>
                        </m:num>
                        <m:den>
                          <m:r>
                            <a:rPr lang="en-US" sz="16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ru-RU" sz="1600" dirty="0">
                  <a:solidFill>
                    <a:prstClr val="black"/>
                  </a:solidFill>
                  <a:latin typeface="Roboto Slab"/>
                </a:endParaRPr>
              </a:p>
            </p:txBody>
          </p:sp>
        </mc:Choice>
        <mc:Fallback xmlns="">
          <p:sp>
            <p:nvSpPr>
              <p:cNvPr id="9" name="Скругленный прямоугольник 8">
                <a:hlinkClick r:id="rId7" action="ppaction://hlinksldjump"/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12475" y="2803878"/>
                <a:ext cx="2520000" cy="788400"/>
              </a:xfrm>
              <a:prstGeom prst="roundRect">
                <a:avLst/>
              </a:prstGeom>
              <a:blipFill rotWithShape="0">
                <a:blip r:embed="rId9"/>
                <a:stretch>
                  <a:fillRect/>
                </a:stretch>
              </a:blipFill>
              <a:ln w="19050">
                <a:solidFill>
                  <a:srgbClr val="00B0F0"/>
                </a:solidFill>
              </a:ln>
              <a:effectLst/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Скругленный прямоугольник 10">
                <a:hlinkClick r:id="rId7" action="ppaction://hlinksldjump"/>
              </p:cNvPr>
              <p:cNvSpPr/>
              <p:nvPr/>
            </p:nvSpPr>
            <p:spPr>
              <a:xfrm>
                <a:off x="358775" y="3943938"/>
                <a:ext cx="2520000" cy="788400"/>
              </a:xfrm>
              <a:prstGeom prst="roundRect">
                <a:avLst/>
              </a:prstGeom>
              <a:noFill/>
              <a:ln w="19050">
                <a:solidFill>
                  <a:srgbClr val="00B0F0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lIns="180000" tIns="90000" rIns="180000" bIns="90000" rtlCol="0" anchor="ctr">
                <a:no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ru-RU" sz="1600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16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16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ru-RU" sz="1600" dirty="0">
                  <a:solidFill>
                    <a:prstClr val="black"/>
                  </a:solidFill>
                  <a:latin typeface="Roboto Slab"/>
                </a:endParaRPr>
              </a:p>
            </p:txBody>
          </p:sp>
        </mc:Choice>
        <mc:Fallback xmlns="">
          <p:sp>
            <p:nvSpPr>
              <p:cNvPr id="11" name="Скругленный прямоугольник 10">
                <a:hlinkClick r:id="rId7" action="ppaction://hlinksldjump"/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8775" y="3943938"/>
                <a:ext cx="2520000" cy="788400"/>
              </a:xfrm>
              <a:prstGeom prst="roundRect">
                <a:avLst/>
              </a:prstGeom>
              <a:blipFill rotWithShape="0">
                <a:blip r:embed="rId10"/>
                <a:stretch>
                  <a:fillRect/>
                </a:stretch>
              </a:blipFill>
              <a:ln w="19050">
                <a:solidFill>
                  <a:srgbClr val="00B0F0"/>
                </a:solidFill>
              </a:ln>
              <a:effectLst/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Прямоугольник 11"/>
              <p:cNvSpPr/>
              <p:nvPr/>
            </p:nvSpPr>
            <p:spPr>
              <a:xfrm flipH="1">
                <a:off x="358775" y="1166813"/>
                <a:ext cx="5975350" cy="314060"/>
              </a:xfrm>
              <a:prstGeom prst="rect">
                <a:avLst/>
              </a:prstGeom>
              <a:ln>
                <a:noFill/>
              </a:ln>
            </p:spPr>
            <p:txBody>
              <a:bodyPr wrap="square" lIns="0" tIns="0" rIns="0" bIns="0" anchor="t" anchorCtr="0">
                <a:spAutoFit/>
              </a:bodyPr>
              <a:lstStyle/>
              <a:p>
                <a:pPr>
                  <a:lnSpc>
                    <a:spcPct val="114000"/>
                  </a:lnSpc>
                </a:pPr>
                <a:r>
                  <a:rPr lang="ru-RU" sz="1800" dirty="0">
                    <a:solidFill>
                      <a:prstClr val="black"/>
                    </a:solidFill>
                    <a:latin typeface="Roboto Slab"/>
                  </a:rPr>
                  <a:t>Чему равно значение выражения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2000" i="1"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000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cos</m:t>
                        </m:r>
                      </m:fName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75°</m:t>
                        </m:r>
                      </m:e>
                    </m:func>
                    <m:r>
                      <a:rPr lang="en-US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func>
                      <m:funcPr>
                        <m:ctrlPr>
                          <a:rPr lang="en-US" sz="2000" b="0" i="1" smtClean="0"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000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cos</m:t>
                        </m:r>
                      </m:fName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15°</m:t>
                        </m:r>
                      </m:e>
                    </m:func>
                  </m:oMath>
                </a14:m>
                <a:r>
                  <a:rPr lang="ru-RU" sz="1800" dirty="0">
                    <a:solidFill>
                      <a:prstClr val="black"/>
                    </a:solidFill>
                    <a:latin typeface="Roboto Slab"/>
                  </a:rPr>
                  <a:t>?</a:t>
                </a:r>
              </a:p>
            </p:txBody>
          </p:sp>
        </mc:Choice>
        <mc:Fallback xmlns="">
          <p:sp>
            <p:nvSpPr>
              <p:cNvPr id="12" name="Прямоугольник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358775" y="1166813"/>
                <a:ext cx="5975350" cy="314060"/>
              </a:xfrm>
              <a:prstGeom prst="rect">
                <a:avLst/>
              </a:prstGeom>
              <a:blipFill rotWithShape="0">
                <a:blip r:embed="rId11"/>
                <a:stretch>
                  <a:fillRect l="-2449" t="-13462" r="-2347" b="-44231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506110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Прямоугольник с двумя скругленными соседними углами 14"/>
          <p:cNvSpPr/>
          <p:nvPr/>
        </p:nvSpPr>
        <p:spPr>
          <a:xfrm rot="10800000">
            <a:off x="2412000" y="-5892"/>
            <a:ext cx="4320000" cy="730513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00B050"/>
          </a:solidFill>
          <a:ln>
            <a:noFill/>
          </a:ln>
          <a:effectLst>
            <a:outerShdw blurRad="127000" dist="127000" dir="5400000" sx="90000" sy="90000" algn="t" rotWithShape="0">
              <a:schemeClr val="tx1">
                <a:lumMod val="65000"/>
                <a:lumOff val="3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3082651" y="107151"/>
            <a:ext cx="2978701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914377"/>
            <a:r>
              <a:rPr lang="ru-RU" sz="2200" dirty="0">
                <a:solidFill>
                  <a:srgbClr val="F7F6F4"/>
                </a:solidFill>
                <a:latin typeface="Roboto Slab"/>
              </a:rPr>
              <a:t>Вы ответили верно</a:t>
            </a:r>
          </a:p>
        </p:txBody>
      </p:sp>
      <p:sp>
        <p:nvSpPr>
          <p:cNvPr id="16" name="Скругленный прямоугольник 15">
            <a:hlinkClick r:id="rId2" action="ppaction://hlinksldjump"/>
          </p:cNvPr>
          <p:cNvSpPr/>
          <p:nvPr/>
        </p:nvSpPr>
        <p:spPr>
          <a:xfrm>
            <a:off x="7124701" y="4350104"/>
            <a:ext cx="1660526" cy="405405"/>
          </a:xfrm>
          <a:prstGeom prst="roundRect">
            <a:avLst/>
          </a:prstGeom>
          <a:solidFill>
            <a:srgbClr val="0070C0"/>
          </a:solidFill>
          <a:ln>
            <a:noFill/>
          </a:ln>
          <a:effectLst>
            <a:outerShdw blurRad="127000" dist="63500" dir="5400000" sx="90000" sy="90000" algn="t" rotWithShape="0">
              <a:schemeClr val="tx1">
                <a:lumMod val="75000"/>
                <a:lumOff val="2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80000" tIns="90000" rIns="180000" bIns="90000" rtlCol="0" anchor="ctr">
            <a:spAutoFit/>
          </a:bodyPr>
          <a:lstStyle/>
          <a:p>
            <a:pPr algn="ctr"/>
            <a:r>
              <a:rPr lang="ru-RU" sz="1200" dirty="0">
                <a:solidFill>
                  <a:schemeClr val="bg1"/>
                </a:solidFill>
              </a:rPr>
              <a:t>Вернуться назад</a:t>
            </a:r>
          </a:p>
        </p:txBody>
      </p:sp>
      <p:grpSp>
        <p:nvGrpSpPr>
          <p:cNvPr id="9" name="Группа 8"/>
          <p:cNvGrpSpPr/>
          <p:nvPr/>
        </p:nvGrpSpPr>
        <p:grpSpPr>
          <a:xfrm>
            <a:off x="1072039" y="1216401"/>
            <a:ext cx="3218973" cy="835612"/>
            <a:chOff x="843439" y="2138967"/>
            <a:chExt cx="3218973" cy="835612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" name="Прямоугольник 10"/>
                <p:cNvSpPr/>
                <p:nvPr/>
              </p:nvSpPr>
              <p:spPr>
                <a:xfrm>
                  <a:off x="843439" y="2474442"/>
                  <a:ext cx="3218973" cy="500137"/>
                </a:xfrm>
                <a:prstGeom prst="rect">
                  <a:avLst/>
                </a:prstGeom>
              </p:spPr>
              <p:txBody>
                <a:bodyPr wrap="square" lIns="0" tIns="0" rIns="0" bIns="0">
                  <a:spAutoFit/>
                </a:bodyPr>
                <a:lstStyle/>
                <a:p>
                  <a:pPr defTabSz="914377">
                    <a:lnSpc>
                      <a:spcPct val="125000"/>
                    </a:lnSpc>
                  </a:pPr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r>
                          <a:rPr lang="en-US" sz="26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  <m:r>
                          <a:rPr lang="en-US" sz="26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𝟐</m:t>
                        </m:r>
                      </m:oMath>
                    </m:oMathPara>
                  </a14:m>
                  <a:endParaRPr lang="en-US" sz="2600" b="1" dirty="0">
                    <a:solidFill>
                      <a:prstClr val="black"/>
                    </a:solidFill>
                    <a:latin typeface="Roboto Slab"/>
                  </a:endParaRPr>
                </a:p>
              </p:txBody>
            </p:sp>
          </mc:Choice>
          <mc:Fallback xmlns="">
            <p:sp>
              <p:nvSpPr>
                <p:cNvPr id="11" name="Прямоугольник 10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43439" y="2474442"/>
                  <a:ext cx="3218973" cy="500137"/>
                </a:xfrm>
                <a:prstGeom prst="rect">
                  <a:avLst/>
                </a:prstGeom>
                <a:blipFill rotWithShape="0"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7" name="TextBox 16"/>
            <p:cNvSpPr txBox="1"/>
            <p:nvPr/>
          </p:nvSpPr>
          <p:spPr>
            <a:xfrm>
              <a:off x="843440" y="2138967"/>
              <a:ext cx="2305118" cy="276999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defTabSz="914377"/>
              <a:r>
                <a:rPr lang="ru-RU" sz="1800" dirty="0">
                  <a:solidFill>
                    <a:prstClr val="black"/>
                  </a:solidFill>
                  <a:latin typeface="Roboto Slab"/>
                </a:rPr>
                <a:t>Правильный ответ: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1072039" y="2310262"/>
                <a:ext cx="5155724" cy="123912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1600" i="1" smtClean="0"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160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sin</m:t>
                          </m:r>
                        </m:fName>
                        <m:e>
                          <m:d>
                            <m:dPr>
                              <m:ctrlPr>
                                <a:rPr lang="ru-RU" sz="1600" i="1">
                                  <a:latin typeface="Cambria Math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6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</m:t>
                              </m:r>
                              <m:f>
                                <m:fPr>
                                  <m:ctrlPr>
                                    <a:rPr lang="en-US" sz="1600" i="1">
                                      <a:latin typeface="Cambria Math"/>
                                      <a:ea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16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𝜋</m:t>
                                  </m:r>
                                </m:num>
                                <m:den>
                                  <m:r>
                                    <a:rPr lang="en-US" sz="16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3</m:t>
                                  </m:r>
                                </m:den>
                              </m:f>
                            </m:e>
                          </m:d>
                          <m:r>
                            <a:rPr lang="ru-RU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</m:t>
                          </m:r>
                          <m:func>
                            <m:funcPr>
                              <m:ctrlPr>
                                <a:rPr lang="en-US" sz="1600" i="1">
                                  <a:latin typeface="Cambria Math"/>
                                  <a:ea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sz="160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tg</m:t>
                              </m:r>
                            </m:fName>
                            <m:e>
                              <m:d>
                                <m:dPr>
                                  <m:ctrlPr>
                                    <a:rPr lang="en-US" sz="1600" i="1">
                                      <a:latin typeface="Cambria Math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ru-RU" sz="16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−</m:t>
                                  </m:r>
                                  <m:f>
                                    <m:fPr>
                                      <m:ctrlPr>
                                        <a:rPr lang="ru-RU" sz="1600" i="1">
                                          <a:latin typeface="Cambria Math"/>
                                          <a:ea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ru-RU" sz="16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𝜋</m:t>
                                      </m:r>
                                    </m:num>
                                    <m:den>
                                      <m:r>
                                        <a:rPr lang="en-US" sz="16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6</m:t>
                                      </m:r>
                                    </m:den>
                                  </m:f>
                                </m:e>
                              </m:d>
                            </m:e>
                          </m:func>
                          <m:r>
                            <a:rPr lang="ru-RU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3</m:t>
                          </m:r>
                          <m:func>
                            <m:funcPr>
                              <m:ctrlPr>
                                <a:rPr lang="en-US" sz="1600" i="1">
                                  <a:latin typeface="Cambria Math"/>
                                  <a:ea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sz="160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cos</m:t>
                              </m:r>
                            </m:fName>
                            <m:e>
                              <m:r>
                                <a:rPr lang="en-US" sz="16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𝜋</m:t>
                              </m:r>
                            </m:e>
                          </m:func>
                          <m:r>
                            <a:rPr lang="en-US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func>
                            <m:funcPr>
                              <m:ctrlPr>
                                <a:rPr lang="en-US" sz="1600" i="1">
                                  <a:latin typeface="Cambria Math"/>
                                  <a:ea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sz="160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cos</m:t>
                              </m:r>
                            </m:fName>
                            <m:e>
                              <m:d>
                                <m:dPr>
                                  <m:ctrlPr>
                                    <a:rPr lang="en-US" sz="1600" i="1">
                                      <a:latin typeface="Cambria Math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16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−</m:t>
                                  </m:r>
                                  <m:f>
                                    <m:fPr>
                                      <m:ctrlPr>
                                        <a:rPr lang="en-US" sz="1600" i="1">
                                          <a:latin typeface="Cambria Math"/>
                                          <a:ea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sz="16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𝜋</m:t>
                                      </m:r>
                                    </m:num>
                                    <m:den>
                                      <m:r>
                                        <a:rPr lang="en-US" sz="16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3</m:t>
                                      </m:r>
                                    </m:den>
                                  </m:f>
                                </m:e>
                              </m:d>
                            </m:e>
                          </m:func>
                        </m:e>
                      </m:func>
                      <m:r>
                        <a:rPr lang="en-US" sz="1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</m:oMath>
                    <m:oMath xmlns:m="http://schemas.openxmlformats.org/officeDocument/2006/math"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=−</m:t>
                      </m:r>
                      <m:func>
                        <m:funcPr>
                          <m:ctrlPr>
                            <a:rPr lang="en-US" sz="1600" b="0" i="1" smtClean="0">
                              <a:latin typeface="Cambria Math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1600" b="0" i="0" smtClean="0">
                              <a:latin typeface="Cambria Math" panose="02040503050406030204" pitchFamily="18" charset="0"/>
                            </a:rPr>
                            <m:t>sin</m:t>
                          </m:r>
                        </m:fName>
                        <m:e>
                          <m:f>
                            <m:fPr>
                              <m:ctrlPr>
                                <a:rPr lang="en-US" sz="1600" i="1">
                                  <a:latin typeface="Cambria Math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6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𝜋</m:t>
                              </m:r>
                            </m:num>
                            <m:den>
                              <m:r>
                                <a:rPr lang="en-US" sz="16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3</m:t>
                              </m:r>
                            </m:den>
                          </m:f>
                        </m:e>
                      </m:func>
                      <m:r>
                        <a:rPr lang="en-US" sz="16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d>
                        <m:dPr>
                          <m:ctrlPr>
                            <a:rPr lang="en-US" sz="1600" i="1" smtClean="0"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func>
                            <m:funcPr>
                              <m:ctrlPr>
                                <a:rPr lang="en-US" sz="1600" i="1">
                                  <a:latin typeface="Cambria Math"/>
                                  <a:ea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sz="160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tg</m:t>
                              </m:r>
                            </m:fName>
                            <m:e>
                              <m:f>
                                <m:fPr>
                                  <m:ctrlPr>
                                    <a:rPr lang="ru-RU" sz="1600" i="1">
                                      <a:latin typeface="Cambria Math"/>
                                      <a:ea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ru-RU" sz="16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𝜋</m:t>
                                  </m:r>
                                </m:num>
                                <m:den>
                                  <m:r>
                                    <a:rPr lang="en-US" sz="16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6</m:t>
                                  </m:r>
                                </m:den>
                              </m:f>
                            </m:e>
                          </m:func>
                        </m:e>
                      </m:d>
                      <m:r>
                        <a:rPr lang="en-US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r>
                        <a:rPr lang="en-US" sz="16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3</m:t>
                      </m:r>
                      <m:func>
                        <m:funcPr>
                          <m:ctrlPr>
                            <a:rPr lang="en-US" sz="1600" i="1"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160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cos</m:t>
                          </m:r>
                        </m:fName>
                        <m:e>
                          <m:r>
                            <a:rPr lang="en-US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𝜋</m:t>
                          </m:r>
                        </m:e>
                      </m:func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+</m:t>
                      </m:r>
                      <m:func>
                        <m:funcPr>
                          <m:ctrlPr>
                            <a:rPr lang="en-US" sz="1600" i="1"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160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cos</m:t>
                          </m:r>
                        </m:fName>
                        <m:e>
                          <m:f>
                            <m:fPr>
                              <m:ctrlPr>
                                <a:rPr lang="en-US" sz="1600" i="1">
                                  <a:latin typeface="Cambria Math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6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𝜋</m:t>
                              </m:r>
                            </m:num>
                            <m:den>
                              <m:r>
                                <a:rPr lang="en-US" sz="16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3</m:t>
                              </m:r>
                            </m:den>
                          </m:f>
                        </m:e>
                      </m:func>
                      <m:r>
                        <a:rPr lang="en-US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r>
                  <a:rPr lang="en-US" sz="1400" dirty="0">
                    <a:latin typeface="+mj-lt"/>
                  </a:rPr>
                  <a:t/>
                </a:r>
                <a:br>
                  <a:rPr lang="en-US" sz="1400" dirty="0">
                    <a:latin typeface="+mj-lt"/>
                  </a:rPr>
                </a:br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=−</m:t>
                    </m:r>
                    <m:f>
                      <m:fPr>
                        <m:ctrlPr>
                          <a:rPr lang="en-US" sz="1600" b="0" i="1" smtClean="0"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en-US" sz="1600" b="0" i="1" smtClean="0">
                                <a:latin typeface="Cambria Math"/>
                                <a:ea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16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3</m:t>
                            </m:r>
                          </m:e>
                        </m:rad>
                      </m:num>
                      <m:den>
                        <m:r>
                          <a:rPr lang="en-US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US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d>
                      <m:dPr>
                        <m:ctrlPr>
                          <a:rPr lang="en-US" sz="1600" b="0" i="1" smtClean="0"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en-US" sz="1600" i="1">
                                <a:latin typeface="Cambria Math"/>
                                <a:ea typeface="Cambria Math" panose="02040503050406030204" pitchFamily="18" charset="0"/>
                              </a:rPr>
                            </m:ctrlPr>
                          </m:fPr>
                          <m:num>
                            <m:rad>
                              <m:radPr>
                                <m:degHide m:val="on"/>
                                <m:ctrlPr>
                                  <a:rPr lang="en-US" sz="1600" i="1">
                                    <a:latin typeface="Cambria Math"/>
                                    <a:ea typeface="Cambria Math" panose="02040503050406030204" pitchFamily="18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en-US" sz="16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3</m:t>
                                </m:r>
                              </m:e>
                            </m:rad>
                          </m:num>
                          <m:den>
                            <m:r>
                              <a:rPr lang="en-US" sz="16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3</m:t>
                            </m:r>
                          </m:den>
                        </m:f>
                      </m:e>
                    </m:d>
                    <m:r>
                      <a:rPr lang="en-US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+3∙</m:t>
                    </m:r>
                    <m:d>
                      <m:dPr>
                        <m:ctrlPr>
                          <a:rPr lang="en-US" sz="1600" b="0" i="1" smtClean="0"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−1</m:t>
                        </m:r>
                      </m:e>
                    </m:d>
                    <m:r>
                      <a:rPr lang="en-US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sz="1600" i="1"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US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1600" b="0" i="1" smtClean="0"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en-US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6</m:t>
                        </m:r>
                      </m:den>
                    </m:f>
                    <m:r>
                      <a:rPr lang="en-US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−3+</m:t>
                    </m:r>
                    <m:f>
                      <m:fPr>
                        <m:ctrlPr>
                          <a:rPr lang="en-US" sz="1600" b="0" i="1" smtClean="0"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US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=1−3=−2</m:t>
                    </m:r>
                  </m:oMath>
                </a14:m>
                <a:r>
                  <a:rPr lang="ru-RU" sz="1400" dirty="0">
                    <a:latin typeface="+mj-lt"/>
                  </a:rPr>
                  <a:t> </a:t>
                </a:r>
                <a:endParaRPr lang="en-US" sz="1400" dirty="0">
                  <a:latin typeface="+mj-lt"/>
                </a:endParaRPr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2039" y="2310262"/>
                <a:ext cx="5155724" cy="1239122"/>
              </a:xfrm>
              <a:prstGeom prst="rect">
                <a:avLst/>
              </a:prstGeom>
              <a:blipFill rotWithShape="0">
                <a:blip r:embed="rId5"/>
                <a:stretch>
                  <a:fillRect l="-1418" b="-2463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873431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Прямоугольник с двумя скругленными соседними углами 14"/>
          <p:cNvSpPr/>
          <p:nvPr/>
        </p:nvSpPr>
        <p:spPr>
          <a:xfrm rot="10800000">
            <a:off x="2412000" y="-5892"/>
            <a:ext cx="4320000" cy="730513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00B050"/>
          </a:solidFill>
          <a:ln>
            <a:noFill/>
          </a:ln>
          <a:effectLst>
            <a:outerShdw blurRad="127000" dist="127000" dir="5400000" sx="90000" sy="90000" algn="t" rotWithShape="0">
              <a:schemeClr val="tx1">
                <a:lumMod val="65000"/>
                <a:lumOff val="3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063414" y="107151"/>
            <a:ext cx="3017173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914377"/>
            <a:r>
              <a:rPr lang="ru-RU" sz="2200" dirty="0">
                <a:solidFill>
                  <a:srgbClr val="F7F6F4"/>
                </a:solidFill>
                <a:latin typeface="Roboto Slab"/>
              </a:rPr>
              <a:t>Вы ответили верно</a:t>
            </a:r>
          </a:p>
        </p:txBody>
      </p:sp>
      <p:sp>
        <p:nvSpPr>
          <p:cNvPr id="14" name="Скругленный прямоугольник 13">
            <a:hlinkClick r:id="rId2" action="ppaction://hlinksldjump"/>
          </p:cNvPr>
          <p:cNvSpPr/>
          <p:nvPr/>
        </p:nvSpPr>
        <p:spPr>
          <a:xfrm>
            <a:off x="7124701" y="4350104"/>
            <a:ext cx="1660526" cy="405405"/>
          </a:xfrm>
          <a:prstGeom prst="roundRect">
            <a:avLst/>
          </a:prstGeom>
          <a:solidFill>
            <a:srgbClr val="0070C0"/>
          </a:solidFill>
          <a:ln>
            <a:noFill/>
          </a:ln>
          <a:effectLst>
            <a:outerShdw blurRad="127000" dist="63500" dir="5400000" sx="90000" sy="90000" algn="t" rotWithShape="0">
              <a:schemeClr val="tx1">
                <a:lumMod val="75000"/>
                <a:lumOff val="2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80000" tIns="90000" rIns="180000" bIns="90000" rtlCol="0" anchor="ctr">
            <a:spAutoFit/>
          </a:bodyPr>
          <a:lstStyle/>
          <a:p>
            <a:pPr algn="ctr"/>
            <a:r>
              <a:rPr lang="ru-RU" sz="1200" dirty="0">
                <a:solidFill>
                  <a:schemeClr val="bg1"/>
                </a:solidFill>
              </a:rPr>
              <a:t>Вернуться назад</a:t>
            </a:r>
          </a:p>
        </p:txBody>
      </p:sp>
      <p:grpSp>
        <p:nvGrpSpPr>
          <p:cNvPr id="11" name="Группа 10"/>
          <p:cNvGrpSpPr/>
          <p:nvPr/>
        </p:nvGrpSpPr>
        <p:grpSpPr>
          <a:xfrm>
            <a:off x="1072039" y="1335913"/>
            <a:ext cx="3218973" cy="1410962"/>
            <a:chOff x="843439" y="2138967"/>
            <a:chExt cx="3218973" cy="1410962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" name="Прямоугольник 11"/>
                <p:cNvSpPr/>
                <p:nvPr/>
              </p:nvSpPr>
              <p:spPr>
                <a:xfrm>
                  <a:off x="843439" y="2474442"/>
                  <a:ext cx="3218973" cy="1075487"/>
                </a:xfrm>
                <a:prstGeom prst="rect">
                  <a:avLst/>
                </a:prstGeom>
              </p:spPr>
              <p:txBody>
                <a:bodyPr wrap="square" lIns="0" tIns="0" rIns="0" bIns="0">
                  <a:spAutoFit/>
                </a:bodyPr>
                <a:lstStyle/>
                <a:p>
                  <a:pPr defTabSz="914377">
                    <a:lnSpc>
                      <a:spcPct val="125000"/>
                    </a:lnSpc>
                  </a:pPr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ru-RU" sz="2600" b="1" i="1" smtClean="0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</m:ctrlPr>
                          </m:fPr>
                          <m:num>
                            <m:rad>
                              <m:radPr>
                                <m:degHide m:val="on"/>
                                <m:ctrlPr>
                                  <a:rPr lang="ru-RU" sz="2600" b="1" i="1" smtClean="0">
                                    <a:solidFill>
                                      <a:prstClr val="black"/>
                                    </a:solidFill>
                                    <a:latin typeface="Cambria Math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en-US" sz="2600" b="1" i="1" smtClean="0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  <m:t>𝟔</m:t>
                                </m:r>
                              </m:e>
                            </m:rad>
                          </m:num>
                          <m:den>
                            <m:r>
                              <a:rPr lang="en-US" sz="2600" b="1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𝟐</m:t>
                            </m:r>
                          </m:den>
                        </m:f>
                      </m:oMath>
                    </m:oMathPara>
                  </a14:m>
                  <a:endParaRPr lang="ru-RU" sz="2600" b="1" dirty="0">
                    <a:solidFill>
                      <a:prstClr val="black"/>
                    </a:solidFill>
                    <a:latin typeface="Roboto Slab"/>
                  </a:endParaRPr>
                </a:p>
              </p:txBody>
            </p:sp>
          </mc:Choice>
          <mc:Fallback xmlns="">
            <p:sp>
              <p:nvSpPr>
                <p:cNvPr id="12" name="Прямоугольник 11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43439" y="2474442"/>
                  <a:ext cx="3218973" cy="1075487"/>
                </a:xfrm>
                <a:prstGeom prst="rect">
                  <a:avLst/>
                </a:prstGeom>
                <a:blipFill rotWithShape="0">
                  <a:blip r:embed="rId4"/>
                  <a:stretch>
                    <a:fillRect l="-189"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3" name="TextBox 12"/>
            <p:cNvSpPr txBox="1"/>
            <p:nvPr/>
          </p:nvSpPr>
          <p:spPr>
            <a:xfrm>
              <a:off x="843440" y="2138967"/>
              <a:ext cx="2305118" cy="276999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defTabSz="914377"/>
              <a:r>
                <a:rPr lang="ru-RU" sz="1800" dirty="0">
                  <a:solidFill>
                    <a:prstClr val="black"/>
                  </a:solidFill>
                  <a:latin typeface="Roboto Slab"/>
                </a:rPr>
                <a:t>Правильный ответ: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1072039" y="2896508"/>
                <a:ext cx="4227325" cy="74667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func>
                      <m:funcPr>
                        <m:ctrlPr>
                          <a:rPr lang="en-US" sz="1600" i="1" smtClean="0"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160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cos</m:t>
                        </m:r>
                      </m:fName>
                      <m:e>
                        <m:r>
                          <a:rPr lang="en-US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75°</m:t>
                        </m:r>
                      </m:e>
                    </m:func>
                    <m:r>
                      <a:rPr lang="en-US" sz="16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func>
                      <m:funcPr>
                        <m:ctrlPr>
                          <a:rPr lang="en-US" sz="1600" i="1"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160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cos</m:t>
                        </m:r>
                      </m:fName>
                      <m:e>
                        <m:r>
                          <a:rPr lang="en-US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15°</m:t>
                        </m:r>
                      </m:e>
                    </m:func>
                    <m:r>
                      <a:rPr lang="en-US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=2</m:t>
                    </m:r>
                    <m:func>
                      <m:funcPr>
                        <m:ctrlPr>
                          <a:rPr lang="en-US" sz="1600" b="0" i="1" smtClean="0"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1600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cos</m:t>
                        </m:r>
                      </m:fName>
                      <m:e>
                        <m:f>
                          <m:fPr>
                            <m:ctrlPr>
                              <a:rPr lang="en-US" sz="1600" b="0" i="1" smtClean="0">
                                <a:latin typeface="Cambria Math"/>
                                <a:ea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16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75° + 15°</m:t>
                            </m:r>
                          </m:num>
                          <m:den>
                            <m:r>
                              <a:rPr lang="en-US" sz="16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</m:e>
                    </m:func>
                    <m:r>
                      <a:rPr lang="en-US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func>
                      <m:funcPr>
                        <m:ctrlPr>
                          <a:rPr lang="en-US" sz="1600" b="0" i="1" smtClean="0"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1600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cos</m:t>
                        </m:r>
                      </m:fName>
                      <m:e>
                        <m:f>
                          <m:fPr>
                            <m:ctrlPr>
                              <a:rPr lang="en-US" sz="1600" b="0" i="1" smtClean="0">
                                <a:latin typeface="Cambria Math"/>
                                <a:ea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16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75° − 15°</m:t>
                            </m:r>
                          </m:num>
                          <m:den>
                            <m:r>
                              <a:rPr lang="en-US" sz="16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</m:e>
                    </m:func>
                    <m:r>
                      <a:rPr lang="en-US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==2</m:t>
                    </m:r>
                    <m:func>
                      <m:funcPr>
                        <m:ctrlPr>
                          <a:rPr lang="en-US" sz="1600" b="0" i="1" smtClean="0"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1600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cos</m:t>
                        </m:r>
                      </m:fName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45°</m:t>
                        </m:r>
                      </m:e>
                    </m:func>
                    <m:r>
                      <a:rPr lang="en-US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func>
                      <m:funcPr>
                        <m:ctrlPr>
                          <a:rPr lang="en-US" sz="1600" b="0" i="1" smtClean="0"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1600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cos</m:t>
                        </m:r>
                      </m:fName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30°</m:t>
                        </m:r>
                      </m:e>
                    </m:func>
                    <m:r>
                      <a:rPr lang="en-US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=2∙</m:t>
                    </m:r>
                    <m:f>
                      <m:fPr>
                        <m:ctrlPr>
                          <a:rPr lang="en-US" sz="1600" b="0" i="1" smtClean="0"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en-US" sz="1600" b="0" i="1" smtClean="0">
                                <a:latin typeface="Cambria Math"/>
                                <a:ea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16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e>
                        </m:rad>
                      </m:num>
                      <m:den>
                        <m:r>
                          <a:rPr lang="en-US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US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f>
                      <m:fPr>
                        <m:ctrlPr>
                          <a:rPr lang="en-US" sz="1600" b="0" i="1" smtClean="0"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en-US" sz="1600" b="0" i="1" smtClean="0">
                                <a:latin typeface="Cambria Math"/>
                                <a:ea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16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3</m:t>
                            </m:r>
                          </m:e>
                        </m:rad>
                      </m:num>
                      <m:den>
                        <m:r>
                          <a:rPr lang="en-US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US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1600" b="0" i="1" smtClean="0"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en-US" sz="1600" b="0" i="1" smtClean="0">
                                <a:latin typeface="Cambria Math"/>
                                <a:ea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16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6</m:t>
                            </m:r>
                          </m:e>
                        </m:rad>
                      </m:num>
                      <m:den>
                        <m:r>
                          <a:rPr lang="en-US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ru-RU" sz="1600" dirty="0">
                    <a:latin typeface="+mj-lt"/>
                  </a:rPr>
                  <a:t> </a:t>
                </a:r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2039" y="2896508"/>
                <a:ext cx="4227325" cy="746679"/>
              </a:xfrm>
              <a:prstGeom prst="rect">
                <a:avLst/>
              </a:prstGeom>
              <a:blipFill rotWithShape="0">
                <a:blip r:embed="rId5"/>
                <a:stretch>
                  <a:fillRect l="-1299" b="-5691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573869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Прямоугольник с двумя скругленными соседними углами 14"/>
          <p:cNvSpPr/>
          <p:nvPr/>
        </p:nvSpPr>
        <p:spPr>
          <a:xfrm rot="10800000">
            <a:off x="2412000" y="-5892"/>
            <a:ext cx="4320000" cy="730513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C00000"/>
          </a:solidFill>
          <a:ln>
            <a:noFill/>
          </a:ln>
          <a:effectLst>
            <a:outerShdw blurRad="127000" dist="127000" dir="5400000" sx="90000" sy="90000" algn="t" rotWithShape="0">
              <a:schemeClr val="tx1">
                <a:lumMod val="65000"/>
                <a:lumOff val="3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910328" y="107151"/>
            <a:ext cx="3323346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914377"/>
            <a:r>
              <a:rPr lang="ru-RU" sz="2200" dirty="0">
                <a:solidFill>
                  <a:srgbClr val="F7F6F4"/>
                </a:solidFill>
                <a:latin typeface="Roboto Slab"/>
              </a:rPr>
              <a:t>Вы ответили неверно</a:t>
            </a:r>
          </a:p>
        </p:txBody>
      </p:sp>
      <p:sp>
        <p:nvSpPr>
          <p:cNvPr id="23" name="Скругленный прямоугольник 22">
            <a:hlinkClick r:id="rId2" action="ppaction://hlinksldjump"/>
          </p:cNvPr>
          <p:cNvSpPr/>
          <p:nvPr/>
        </p:nvSpPr>
        <p:spPr>
          <a:xfrm>
            <a:off x="7124701" y="4350104"/>
            <a:ext cx="1660526" cy="405405"/>
          </a:xfrm>
          <a:prstGeom prst="roundRect">
            <a:avLst/>
          </a:prstGeom>
          <a:solidFill>
            <a:srgbClr val="0070C0"/>
          </a:solidFill>
          <a:ln>
            <a:noFill/>
          </a:ln>
          <a:effectLst>
            <a:outerShdw blurRad="127000" dist="63500" dir="5400000" sx="90000" sy="90000" algn="t" rotWithShape="0">
              <a:schemeClr val="tx1">
                <a:lumMod val="75000"/>
                <a:lumOff val="2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80000" tIns="90000" rIns="180000" bIns="90000" rtlCol="0" anchor="ctr">
            <a:spAutoFit/>
          </a:bodyPr>
          <a:lstStyle/>
          <a:p>
            <a:pPr algn="ctr"/>
            <a:r>
              <a:rPr lang="ru-RU" sz="1200" dirty="0">
                <a:solidFill>
                  <a:schemeClr val="bg1"/>
                </a:solidFill>
              </a:rPr>
              <a:t>Вернуться назад</a:t>
            </a:r>
          </a:p>
        </p:txBody>
      </p:sp>
      <p:grpSp>
        <p:nvGrpSpPr>
          <p:cNvPr id="11" name="Группа 10"/>
          <p:cNvGrpSpPr/>
          <p:nvPr/>
        </p:nvGrpSpPr>
        <p:grpSpPr>
          <a:xfrm>
            <a:off x="1072039" y="1335913"/>
            <a:ext cx="3218973" cy="1410962"/>
            <a:chOff x="843439" y="2138967"/>
            <a:chExt cx="3218973" cy="1410962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" name="Прямоугольник 13"/>
                <p:cNvSpPr/>
                <p:nvPr/>
              </p:nvSpPr>
              <p:spPr>
                <a:xfrm>
                  <a:off x="843439" y="2474442"/>
                  <a:ext cx="3218973" cy="1075487"/>
                </a:xfrm>
                <a:prstGeom prst="rect">
                  <a:avLst/>
                </a:prstGeom>
              </p:spPr>
              <p:txBody>
                <a:bodyPr wrap="square" lIns="0" tIns="0" rIns="0" bIns="0">
                  <a:spAutoFit/>
                </a:bodyPr>
                <a:lstStyle/>
                <a:p>
                  <a:pPr defTabSz="914377">
                    <a:lnSpc>
                      <a:spcPct val="125000"/>
                    </a:lnSpc>
                  </a:pPr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ru-RU" sz="2600" b="1" i="1" smtClean="0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</m:ctrlPr>
                          </m:fPr>
                          <m:num>
                            <m:rad>
                              <m:radPr>
                                <m:degHide m:val="on"/>
                                <m:ctrlPr>
                                  <a:rPr lang="ru-RU" sz="2600" b="1" i="1" smtClean="0">
                                    <a:solidFill>
                                      <a:prstClr val="black"/>
                                    </a:solidFill>
                                    <a:latin typeface="Cambria Math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en-US" sz="2600" b="1" i="1" smtClean="0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  <m:t>𝟔</m:t>
                                </m:r>
                              </m:e>
                            </m:rad>
                          </m:num>
                          <m:den>
                            <m:r>
                              <a:rPr lang="en-US" sz="2600" b="1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𝟐</m:t>
                            </m:r>
                          </m:den>
                        </m:f>
                      </m:oMath>
                    </m:oMathPara>
                  </a14:m>
                  <a:endParaRPr lang="ru-RU" sz="2600" b="1" dirty="0">
                    <a:solidFill>
                      <a:prstClr val="black"/>
                    </a:solidFill>
                    <a:latin typeface="Roboto Slab"/>
                  </a:endParaRPr>
                </a:p>
              </p:txBody>
            </p:sp>
          </mc:Choice>
          <mc:Fallback xmlns="">
            <p:sp>
              <p:nvSpPr>
                <p:cNvPr id="14" name="Прямоугольник 13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43439" y="2474442"/>
                  <a:ext cx="3218973" cy="1075487"/>
                </a:xfrm>
                <a:prstGeom prst="rect">
                  <a:avLst/>
                </a:prstGeom>
                <a:blipFill rotWithShape="0">
                  <a:blip r:embed="rId4"/>
                  <a:stretch>
                    <a:fillRect l="-189"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8" name="TextBox 17"/>
            <p:cNvSpPr txBox="1"/>
            <p:nvPr/>
          </p:nvSpPr>
          <p:spPr>
            <a:xfrm>
              <a:off x="843440" y="2138967"/>
              <a:ext cx="2305118" cy="276999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defTabSz="914377"/>
              <a:r>
                <a:rPr lang="ru-RU" sz="1800" dirty="0">
                  <a:solidFill>
                    <a:prstClr val="black"/>
                  </a:solidFill>
                  <a:latin typeface="Roboto Slab"/>
                </a:rPr>
                <a:t>Правильный ответ: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1072039" y="2896508"/>
                <a:ext cx="4227325" cy="74667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func>
                      <m:funcPr>
                        <m:ctrlPr>
                          <a:rPr lang="en-US" sz="1600" i="1" smtClean="0"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160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cos</m:t>
                        </m:r>
                      </m:fName>
                      <m:e>
                        <m:r>
                          <a:rPr lang="en-US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75°</m:t>
                        </m:r>
                      </m:e>
                    </m:func>
                    <m:r>
                      <a:rPr lang="en-US" sz="16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func>
                      <m:funcPr>
                        <m:ctrlPr>
                          <a:rPr lang="en-US" sz="1600" i="1"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160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cos</m:t>
                        </m:r>
                      </m:fName>
                      <m:e>
                        <m:r>
                          <a:rPr lang="en-US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15°</m:t>
                        </m:r>
                      </m:e>
                    </m:func>
                    <m:r>
                      <a:rPr lang="en-US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=2</m:t>
                    </m:r>
                    <m:func>
                      <m:funcPr>
                        <m:ctrlPr>
                          <a:rPr lang="en-US" sz="1600" b="0" i="1" smtClean="0"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1600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cos</m:t>
                        </m:r>
                      </m:fName>
                      <m:e>
                        <m:f>
                          <m:fPr>
                            <m:ctrlPr>
                              <a:rPr lang="en-US" sz="1600" b="0" i="1" smtClean="0">
                                <a:latin typeface="Cambria Math"/>
                                <a:ea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16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75° + 15°</m:t>
                            </m:r>
                          </m:num>
                          <m:den>
                            <m:r>
                              <a:rPr lang="en-US" sz="16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</m:e>
                    </m:func>
                    <m:r>
                      <a:rPr lang="en-US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func>
                      <m:funcPr>
                        <m:ctrlPr>
                          <a:rPr lang="en-US" sz="1600" b="0" i="1" smtClean="0"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1600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cos</m:t>
                        </m:r>
                      </m:fName>
                      <m:e>
                        <m:f>
                          <m:fPr>
                            <m:ctrlPr>
                              <a:rPr lang="en-US" sz="1600" b="0" i="1" smtClean="0">
                                <a:latin typeface="Cambria Math"/>
                                <a:ea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16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75° − 15°</m:t>
                            </m:r>
                          </m:num>
                          <m:den>
                            <m:r>
                              <a:rPr lang="en-US" sz="16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</m:e>
                    </m:func>
                    <m:r>
                      <a:rPr lang="en-US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==2</m:t>
                    </m:r>
                    <m:func>
                      <m:funcPr>
                        <m:ctrlPr>
                          <a:rPr lang="en-US" sz="1600" b="0" i="1" smtClean="0"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1600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cos</m:t>
                        </m:r>
                      </m:fName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45°</m:t>
                        </m:r>
                      </m:e>
                    </m:func>
                    <m:r>
                      <a:rPr lang="en-US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func>
                      <m:funcPr>
                        <m:ctrlPr>
                          <a:rPr lang="en-US" sz="1600" b="0" i="1" smtClean="0"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1600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cos</m:t>
                        </m:r>
                      </m:fName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30°</m:t>
                        </m:r>
                      </m:e>
                    </m:func>
                    <m:r>
                      <a:rPr lang="en-US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=2∙</m:t>
                    </m:r>
                    <m:f>
                      <m:fPr>
                        <m:ctrlPr>
                          <a:rPr lang="en-US" sz="1600" b="0" i="1" smtClean="0"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en-US" sz="1600" b="0" i="1" smtClean="0">
                                <a:latin typeface="Cambria Math"/>
                                <a:ea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16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e>
                        </m:rad>
                      </m:num>
                      <m:den>
                        <m:r>
                          <a:rPr lang="en-US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US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f>
                      <m:fPr>
                        <m:ctrlPr>
                          <a:rPr lang="en-US" sz="1600" b="0" i="1" smtClean="0"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en-US" sz="1600" b="0" i="1" smtClean="0">
                                <a:latin typeface="Cambria Math"/>
                                <a:ea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16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3</m:t>
                            </m:r>
                          </m:e>
                        </m:rad>
                      </m:num>
                      <m:den>
                        <m:r>
                          <a:rPr lang="en-US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US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1600" b="0" i="1" smtClean="0"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en-US" sz="1600" b="0" i="1" smtClean="0">
                                <a:latin typeface="Cambria Math"/>
                                <a:ea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16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6</m:t>
                            </m:r>
                          </m:e>
                        </m:rad>
                      </m:num>
                      <m:den>
                        <m:r>
                          <a:rPr lang="en-US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ru-RU" sz="1600" dirty="0">
                    <a:latin typeface="+mj-lt"/>
                  </a:rPr>
                  <a:t> </a:t>
                </a:r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2039" y="2896508"/>
                <a:ext cx="4227325" cy="746679"/>
              </a:xfrm>
              <a:prstGeom prst="rect">
                <a:avLst/>
              </a:prstGeom>
              <a:blipFill rotWithShape="0">
                <a:blip r:embed="rId5"/>
                <a:stretch>
                  <a:fillRect l="-1299" b="-5691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69246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Прямоугольник с двумя скругленными соседними углами 14"/>
          <p:cNvSpPr/>
          <p:nvPr/>
        </p:nvSpPr>
        <p:spPr>
          <a:xfrm rot="10800000">
            <a:off x="2412000" y="4499"/>
            <a:ext cx="4320000" cy="730513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accent3">
              <a:lumMod val="40000"/>
              <a:lumOff val="60000"/>
              <a:alpha val="85000"/>
            </a:schemeClr>
          </a:solidFill>
          <a:ln>
            <a:noFill/>
          </a:ln>
          <a:effectLst>
            <a:outerShdw blurRad="127000" dist="127000" dir="5400000" sx="90000" sy="90000" algn="t" rotWithShape="0">
              <a:schemeClr val="tx1">
                <a:lumMod val="65000"/>
                <a:lumOff val="3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063414" y="107151"/>
            <a:ext cx="3017173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914377"/>
            <a:r>
              <a:rPr lang="ru-RU" sz="2200" dirty="0">
                <a:solidFill>
                  <a:schemeClr val="accent3">
                    <a:lumMod val="75000"/>
                  </a:schemeClr>
                </a:solidFill>
                <a:latin typeface="+mj-lt"/>
              </a:rPr>
              <a:t>Ответьте на вопрос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Скругленный прямоугольник 12">
                <a:hlinkClick r:id="rId2" action="ppaction://hlinksldjump"/>
              </p:cNvPr>
              <p:cNvSpPr/>
              <p:nvPr/>
            </p:nvSpPr>
            <p:spPr>
              <a:xfrm>
                <a:off x="359725" y="2859880"/>
                <a:ext cx="2520000" cy="774000"/>
              </a:xfrm>
              <a:prstGeom prst="roundRect">
                <a:avLst/>
              </a:prstGeom>
              <a:noFill/>
              <a:ln w="19050">
                <a:solidFill>
                  <a:srgbClr val="00B0F0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lIns="180000" tIns="90000" rIns="180000" bIns="90000" rtlCol="0" anchor="ctr">
                <a:no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sz="1600" i="1">
                              <a:solidFill>
                                <a:schemeClr val="tx1"/>
                              </a:solidFill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6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16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func>
                        <m:funcPr>
                          <m:ctrlPr>
                            <a:rPr lang="en-US" sz="1600" i="1">
                              <a:solidFill>
                                <a:schemeClr val="tx1"/>
                              </a:solidFill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160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sin</m:t>
                          </m:r>
                        </m:fName>
                        <m:e>
                          <m:r>
                            <a:rPr lang="en-US" sz="16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5°</m:t>
                          </m:r>
                        </m:e>
                      </m:func>
                      <m:r>
                        <a:rPr lang="en-US" sz="16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func>
                        <m:funcPr>
                          <m:ctrlPr>
                            <a:rPr lang="en-US" sz="1600" i="1">
                              <a:solidFill>
                                <a:schemeClr val="tx1"/>
                              </a:solidFill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160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sin</m:t>
                          </m:r>
                        </m:fName>
                        <m:e>
                          <m:r>
                            <a:rPr lang="en-US" sz="16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2°</m:t>
                          </m:r>
                        </m:e>
                      </m:func>
                    </m:oMath>
                  </m:oMathPara>
                </a14:m>
                <a:endParaRPr lang="ru-RU" sz="1600" dirty="0">
                  <a:solidFill>
                    <a:schemeClr val="tx1"/>
                  </a:solidFill>
                  <a:latin typeface="+mj-lt"/>
                </a:endParaRPr>
              </a:p>
            </p:txBody>
          </p:sp>
        </mc:Choice>
        <mc:Fallback xmlns="">
          <p:sp>
            <p:nvSpPr>
              <p:cNvPr id="13" name="Скругленный прямоугольник 12">
                <a:hlinkClick r:id="rId4" action="ppaction://hlinksldjump"/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9725" y="2859880"/>
                <a:ext cx="2520000" cy="774000"/>
              </a:xfrm>
              <a:prstGeom prst="roundRect">
                <a:avLst/>
              </a:prstGeom>
              <a:blipFill rotWithShape="0">
                <a:blip r:embed="rId5"/>
                <a:stretch>
                  <a:fillRect/>
                </a:stretch>
              </a:blipFill>
              <a:ln w="19050">
                <a:solidFill>
                  <a:srgbClr val="00B0F0"/>
                </a:solidFill>
              </a:ln>
              <a:effectLst/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Скругленный прямоугольник 7">
                <a:hlinkClick r:id="rId6" action="ppaction://hlinksldjump"/>
              </p:cNvPr>
              <p:cNvSpPr/>
              <p:nvPr/>
            </p:nvSpPr>
            <p:spPr>
              <a:xfrm>
                <a:off x="3312475" y="3958338"/>
                <a:ext cx="2520000" cy="774000"/>
              </a:xfrm>
              <a:prstGeom prst="roundRect">
                <a:avLst/>
              </a:prstGeom>
              <a:noFill/>
              <a:ln w="19050">
                <a:solidFill>
                  <a:srgbClr val="00B0F0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lIns="180000" tIns="90000" rIns="180000" bIns="90000" rtlCol="0" anchor="ctr">
                <a:no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2</m:t>
                      </m:r>
                      <m:func>
                        <m:funcPr>
                          <m:ctrlPr>
                            <a:rPr lang="en-US" sz="1600" i="1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1600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sin</m:t>
                          </m:r>
                        </m:fName>
                        <m:e>
                          <m:r>
                            <a:rPr lang="en-US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5</m:t>
                          </m:r>
                          <m:r>
                            <a:rPr lang="en-US" sz="16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°</m:t>
                          </m:r>
                        </m:e>
                      </m:func>
                      <m:r>
                        <a:rPr lang="en-US" sz="16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func>
                        <m:funcPr>
                          <m:ctrlPr>
                            <a:rPr lang="en-US" sz="1600" i="1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160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sin</m:t>
                          </m:r>
                        </m:fName>
                        <m:e>
                          <m:r>
                            <a:rPr lang="en-US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2°</m:t>
                          </m:r>
                        </m:e>
                      </m:func>
                    </m:oMath>
                  </m:oMathPara>
                </a14:m>
                <a:endParaRPr lang="ru-RU" sz="1600" dirty="0">
                  <a:solidFill>
                    <a:schemeClr val="tx1"/>
                  </a:solidFill>
                  <a:latin typeface="+mj-lt"/>
                </a:endParaRPr>
              </a:p>
            </p:txBody>
          </p:sp>
        </mc:Choice>
        <mc:Fallback xmlns="">
          <p:sp>
            <p:nvSpPr>
              <p:cNvPr id="8" name="Скругленный прямоугольник 7">
                <a:hlinkClick r:id="rId7" action="ppaction://hlinksldjump"/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12475" y="3958338"/>
                <a:ext cx="2520000" cy="774000"/>
              </a:xfrm>
              <a:prstGeom prst="roundRect">
                <a:avLst/>
              </a:prstGeom>
              <a:blipFill rotWithShape="0">
                <a:blip r:embed="rId8"/>
                <a:stretch>
                  <a:fillRect/>
                </a:stretch>
              </a:blipFill>
              <a:ln w="19050">
                <a:solidFill>
                  <a:srgbClr val="00B0F0"/>
                </a:solidFill>
              </a:ln>
              <a:effectLst/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Скругленный прямоугольник 8">
                <a:hlinkClick r:id="rId2" action="ppaction://hlinksldjump"/>
              </p:cNvPr>
              <p:cNvSpPr/>
              <p:nvPr/>
            </p:nvSpPr>
            <p:spPr>
              <a:xfrm>
                <a:off x="3312475" y="2859879"/>
                <a:ext cx="2520000" cy="774000"/>
              </a:xfrm>
              <a:prstGeom prst="roundRect">
                <a:avLst/>
              </a:prstGeom>
              <a:noFill/>
              <a:ln w="19050">
                <a:solidFill>
                  <a:srgbClr val="00B0F0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lIns="180000" tIns="90000" rIns="180000" bIns="90000" rtlCol="0" anchor="ctr">
                <a:no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1600" i="1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func>
                        <m:funcPr>
                          <m:ctrlPr>
                            <a:rPr lang="en-US" sz="1600" i="1">
                              <a:solidFill>
                                <a:schemeClr val="tx1"/>
                              </a:solidFill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160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sin</m:t>
                          </m:r>
                        </m:fName>
                        <m:e>
                          <m:r>
                            <a:rPr lang="en-US" sz="16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5°</m:t>
                          </m:r>
                        </m:e>
                      </m:func>
                      <m:r>
                        <a:rPr lang="en-US" sz="16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func>
                        <m:funcPr>
                          <m:ctrlPr>
                            <a:rPr lang="en-US" sz="1600" i="1">
                              <a:solidFill>
                                <a:schemeClr val="tx1"/>
                              </a:solidFill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160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sin</m:t>
                          </m:r>
                        </m:fName>
                        <m:e>
                          <m:r>
                            <a:rPr lang="en-US" sz="16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2°</m:t>
                          </m:r>
                        </m:e>
                      </m:func>
                    </m:oMath>
                  </m:oMathPara>
                </a14:m>
                <a:endParaRPr lang="ru-RU" sz="1600" dirty="0">
                  <a:solidFill>
                    <a:schemeClr val="tx1"/>
                  </a:solidFill>
                  <a:latin typeface="+mj-lt"/>
                </a:endParaRPr>
              </a:p>
            </p:txBody>
          </p:sp>
        </mc:Choice>
        <mc:Fallback xmlns="">
          <p:sp>
            <p:nvSpPr>
              <p:cNvPr id="9" name="Скругленный прямоугольник 8">
                <a:hlinkClick r:id="rId4" action="ppaction://hlinksldjump"/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12475" y="2859879"/>
                <a:ext cx="2520000" cy="774000"/>
              </a:xfrm>
              <a:prstGeom prst="roundRect">
                <a:avLst/>
              </a:prstGeom>
              <a:blipFill rotWithShape="0">
                <a:blip r:embed="rId9"/>
                <a:stretch>
                  <a:fillRect/>
                </a:stretch>
              </a:blipFill>
              <a:ln w="19050">
                <a:solidFill>
                  <a:srgbClr val="00B0F0"/>
                </a:solidFill>
              </a:ln>
              <a:effectLst/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Скругленный прямоугольник 10">
                <a:hlinkClick r:id="rId2" action="ppaction://hlinksldjump"/>
              </p:cNvPr>
              <p:cNvSpPr/>
              <p:nvPr/>
            </p:nvSpPr>
            <p:spPr>
              <a:xfrm>
                <a:off x="358775" y="3958337"/>
                <a:ext cx="2520000" cy="774000"/>
              </a:xfrm>
              <a:prstGeom prst="roundRect">
                <a:avLst/>
              </a:prstGeom>
              <a:noFill/>
              <a:ln w="19050">
                <a:solidFill>
                  <a:srgbClr val="00B0F0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lIns="180000" tIns="90000" rIns="180000" bIns="90000" rtlCol="0" anchor="ctr">
                <a:no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2</m:t>
                      </m:r>
                      <m:func>
                        <m:funcPr>
                          <m:ctrlPr>
                            <a:rPr lang="en-US" sz="1600" i="1">
                              <a:solidFill>
                                <a:schemeClr val="tx1"/>
                              </a:solidFill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160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sin</m:t>
                          </m:r>
                        </m:fName>
                        <m:e>
                          <m:r>
                            <a:rPr lang="en-US" sz="16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5°</m:t>
                          </m:r>
                        </m:e>
                      </m:func>
                      <m:r>
                        <a:rPr lang="en-US" sz="16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func>
                        <m:funcPr>
                          <m:ctrlPr>
                            <a:rPr lang="en-US" sz="1600" i="1">
                              <a:solidFill>
                                <a:schemeClr val="tx1"/>
                              </a:solidFill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1600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cos</m:t>
                          </m:r>
                        </m:fName>
                        <m:e>
                          <m:r>
                            <a:rPr lang="en-US" sz="16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2°</m:t>
                          </m:r>
                        </m:e>
                      </m:func>
                    </m:oMath>
                  </m:oMathPara>
                </a14:m>
                <a:endParaRPr lang="ru-RU" sz="1600" dirty="0">
                  <a:solidFill>
                    <a:schemeClr val="tx1"/>
                  </a:solidFill>
                  <a:latin typeface="+mj-lt"/>
                </a:endParaRPr>
              </a:p>
            </p:txBody>
          </p:sp>
        </mc:Choice>
        <mc:Fallback xmlns="">
          <p:sp>
            <p:nvSpPr>
              <p:cNvPr id="11" name="Скругленный прямоугольник 10">
                <a:hlinkClick r:id="rId4" action="ppaction://hlinksldjump"/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8775" y="3958337"/>
                <a:ext cx="2520000" cy="774000"/>
              </a:xfrm>
              <a:prstGeom prst="roundRect">
                <a:avLst/>
              </a:prstGeom>
              <a:blipFill rotWithShape="0">
                <a:blip r:embed="rId10"/>
                <a:stretch>
                  <a:fillRect/>
                </a:stretch>
              </a:blipFill>
              <a:ln w="19050">
                <a:solidFill>
                  <a:srgbClr val="00B0F0"/>
                </a:solidFill>
              </a:ln>
              <a:effectLst/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Прямоугольник 11"/>
              <p:cNvSpPr/>
              <p:nvPr/>
            </p:nvSpPr>
            <p:spPr>
              <a:xfrm flipH="1">
                <a:off x="358775" y="1166813"/>
                <a:ext cx="5975350" cy="666657"/>
              </a:xfrm>
              <a:prstGeom prst="rect">
                <a:avLst/>
              </a:prstGeom>
              <a:ln>
                <a:noFill/>
              </a:ln>
            </p:spPr>
            <p:txBody>
              <a:bodyPr wrap="square" lIns="0" tIns="0" rIns="0" bIns="0" anchor="t" anchorCtr="0">
                <a:spAutoFit/>
              </a:bodyPr>
              <a:lstStyle/>
              <a:p>
                <a:pPr>
                  <a:lnSpc>
                    <a:spcPct val="114000"/>
                  </a:lnSpc>
                </a:pPr>
                <a:r>
                  <a:rPr lang="ru-RU" sz="1800" dirty="0">
                    <a:solidFill>
                      <a:prstClr val="black"/>
                    </a:solidFill>
                    <a:latin typeface="Roboto Slab"/>
                  </a:rPr>
                  <a:t>Преобразуйте в произведение выражение</a:t>
                </a:r>
                <a:br>
                  <a:rPr lang="ru-RU" sz="1800" dirty="0">
                    <a:solidFill>
                      <a:prstClr val="black"/>
                    </a:solidFill>
                    <a:latin typeface="Roboto Slab"/>
                  </a:rPr>
                </a:br>
                <a14:m>
                  <m:oMath xmlns:m="http://schemas.openxmlformats.org/officeDocument/2006/math">
                    <m:func>
                      <m:funcPr>
                        <m:ctrlPr>
                          <a:rPr lang="en-US" sz="2000" i="1"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000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cos</m:t>
                        </m:r>
                      </m:fName>
                      <m:e>
                        <m:r>
                          <a:rPr lang="ru-RU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3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°</m:t>
                        </m:r>
                      </m:e>
                    </m:func>
                    <m:r>
                      <a:rPr lang="ru-RU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  <m:func>
                      <m:funcPr>
                        <m:ctrlPr>
                          <a:rPr lang="en-US" sz="2000" b="0" i="1" smtClean="0"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000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cos</m:t>
                        </m:r>
                      </m:fName>
                      <m:e>
                        <m:r>
                          <a:rPr lang="ru-RU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7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°</m:t>
                        </m:r>
                      </m:e>
                    </m:func>
                  </m:oMath>
                </a14:m>
                <a:r>
                  <a:rPr lang="ru-RU" sz="1800" dirty="0">
                    <a:solidFill>
                      <a:prstClr val="black"/>
                    </a:solidFill>
                    <a:latin typeface="Roboto Slab"/>
                  </a:rPr>
                  <a:t>.</a:t>
                </a:r>
              </a:p>
            </p:txBody>
          </p:sp>
        </mc:Choice>
        <mc:Fallback xmlns="">
          <p:sp>
            <p:nvSpPr>
              <p:cNvPr id="12" name="Прямоугольник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358775" y="1166813"/>
                <a:ext cx="5975350" cy="666657"/>
              </a:xfrm>
              <a:prstGeom prst="rect">
                <a:avLst/>
              </a:prstGeom>
              <a:blipFill rotWithShape="0">
                <a:blip r:embed="rId11"/>
                <a:stretch>
                  <a:fillRect l="-2449" t="-10000" b="-14545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270462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Прямоугольник с двумя скругленными соседними углами 14"/>
          <p:cNvSpPr/>
          <p:nvPr/>
        </p:nvSpPr>
        <p:spPr>
          <a:xfrm rot="10800000">
            <a:off x="2412000" y="-5892"/>
            <a:ext cx="4320000" cy="730513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00B050"/>
          </a:solidFill>
          <a:ln>
            <a:noFill/>
          </a:ln>
          <a:effectLst>
            <a:outerShdw blurRad="127000" dist="127000" dir="5400000" sx="90000" sy="90000" algn="t" rotWithShape="0">
              <a:schemeClr val="tx1">
                <a:lumMod val="65000"/>
                <a:lumOff val="3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063414" y="107151"/>
            <a:ext cx="3017173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914377"/>
            <a:r>
              <a:rPr lang="ru-RU" sz="2200" dirty="0">
                <a:solidFill>
                  <a:srgbClr val="F7F6F4"/>
                </a:solidFill>
                <a:latin typeface="Roboto Slab"/>
              </a:rPr>
              <a:t>Вы ответили верно</a:t>
            </a:r>
          </a:p>
        </p:txBody>
      </p:sp>
      <p:sp>
        <p:nvSpPr>
          <p:cNvPr id="14" name="Скругленный прямоугольник 13">
            <a:hlinkClick r:id="rId2" action="ppaction://hlinksldjump"/>
          </p:cNvPr>
          <p:cNvSpPr/>
          <p:nvPr/>
        </p:nvSpPr>
        <p:spPr>
          <a:xfrm>
            <a:off x="7124701" y="4350104"/>
            <a:ext cx="1660526" cy="405405"/>
          </a:xfrm>
          <a:prstGeom prst="roundRect">
            <a:avLst/>
          </a:prstGeom>
          <a:solidFill>
            <a:srgbClr val="0070C0"/>
          </a:solidFill>
          <a:ln>
            <a:noFill/>
          </a:ln>
          <a:effectLst>
            <a:outerShdw blurRad="127000" dist="63500" dir="5400000" sx="90000" sy="90000" algn="t" rotWithShape="0">
              <a:schemeClr val="tx1">
                <a:lumMod val="75000"/>
                <a:lumOff val="2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80000" tIns="90000" rIns="180000" bIns="90000" rtlCol="0" anchor="ctr">
            <a:spAutoFit/>
          </a:bodyPr>
          <a:lstStyle/>
          <a:p>
            <a:pPr algn="ctr"/>
            <a:r>
              <a:rPr lang="ru-RU" sz="1200" dirty="0">
                <a:solidFill>
                  <a:schemeClr val="bg1"/>
                </a:solidFill>
              </a:rPr>
              <a:t>Вернуться назад</a:t>
            </a:r>
          </a:p>
        </p:txBody>
      </p:sp>
      <p:grpSp>
        <p:nvGrpSpPr>
          <p:cNvPr id="12" name="Группа 11"/>
          <p:cNvGrpSpPr/>
          <p:nvPr/>
        </p:nvGrpSpPr>
        <p:grpSpPr>
          <a:xfrm>
            <a:off x="1072039" y="1335913"/>
            <a:ext cx="3218973" cy="835612"/>
            <a:chOff x="843439" y="2138967"/>
            <a:chExt cx="3218973" cy="835612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" name="Прямоугольник 12"/>
                <p:cNvSpPr/>
                <p:nvPr/>
              </p:nvSpPr>
              <p:spPr>
                <a:xfrm>
                  <a:off x="843439" y="2474442"/>
                  <a:ext cx="3218973" cy="500137"/>
                </a:xfrm>
                <a:prstGeom prst="rect">
                  <a:avLst/>
                </a:prstGeom>
              </p:spPr>
              <p:txBody>
                <a:bodyPr wrap="square" lIns="0" tIns="0" rIns="0" bIns="0">
                  <a:spAutoFit/>
                </a:bodyPr>
                <a:lstStyle/>
                <a:p>
                  <a:pPr defTabSz="914377">
                    <a:lnSpc>
                      <a:spcPct val="125000"/>
                    </a:lnSpc>
                  </a:pPr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r>
                          <a:rPr lang="en-US" sz="26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𝟐</m:t>
                        </m:r>
                        <m:func>
                          <m:funcPr>
                            <m:ctrlPr>
                              <a:rPr lang="en-US" sz="2600" b="1" i="1">
                                <a:latin typeface="Cambria Math"/>
                                <a:ea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a:rPr lang="en-US" sz="2600" b="1" i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𝐬𝐢𝐧</m:t>
                            </m:r>
                          </m:fName>
                          <m:e>
                            <m:r>
                              <a:rPr lang="en-US" sz="2600" b="1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𝟓</m:t>
                            </m:r>
                            <m:r>
                              <a:rPr lang="en-US" sz="2600" b="1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°</m:t>
                            </m:r>
                          </m:e>
                        </m:func>
                        <m:r>
                          <a:rPr lang="en-US" sz="26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∙</m:t>
                        </m:r>
                        <m:func>
                          <m:funcPr>
                            <m:ctrlPr>
                              <a:rPr lang="en-US" sz="2600" b="1" i="1">
                                <a:latin typeface="Cambria Math"/>
                                <a:ea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a:rPr lang="en-US" sz="2600" b="1" i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𝐬𝐢𝐧</m:t>
                            </m:r>
                          </m:fName>
                          <m:e>
                            <m:r>
                              <a:rPr lang="en-US" sz="2600" b="1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𝟐</m:t>
                            </m:r>
                            <m:r>
                              <a:rPr lang="en-US" sz="2600" b="1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°</m:t>
                            </m:r>
                          </m:e>
                        </m:func>
                      </m:oMath>
                    </m:oMathPara>
                  </a14:m>
                  <a:endParaRPr lang="ru-RU" sz="2600" b="1" dirty="0">
                    <a:solidFill>
                      <a:prstClr val="black"/>
                    </a:solidFill>
                    <a:latin typeface="Roboto Slab"/>
                  </a:endParaRPr>
                </a:p>
              </p:txBody>
            </p:sp>
          </mc:Choice>
          <mc:Fallback xmlns="">
            <p:sp>
              <p:nvSpPr>
                <p:cNvPr id="13" name="Прямоугольник 12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43439" y="2474442"/>
                  <a:ext cx="3218973" cy="500137"/>
                </a:xfrm>
                <a:prstGeom prst="rect">
                  <a:avLst/>
                </a:prstGeom>
                <a:blipFill rotWithShape="0"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6" name="TextBox 15"/>
            <p:cNvSpPr txBox="1"/>
            <p:nvPr/>
          </p:nvSpPr>
          <p:spPr>
            <a:xfrm>
              <a:off x="843440" y="2138967"/>
              <a:ext cx="2305118" cy="276999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defTabSz="914377"/>
              <a:r>
                <a:rPr lang="ru-RU" sz="1800" dirty="0">
                  <a:solidFill>
                    <a:prstClr val="black"/>
                  </a:solidFill>
                  <a:latin typeface="Roboto Slab"/>
                </a:rPr>
                <a:t>Правильный ответ: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1072038" y="2315186"/>
                <a:ext cx="4133807" cy="595035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func>
                      <m:funcPr>
                        <m:ctrlPr>
                          <a:rPr lang="en-US" sz="1600" i="1" smtClean="0"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160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cos</m:t>
                        </m:r>
                      </m:fName>
                      <m:e>
                        <m:r>
                          <a:rPr lang="ru-RU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3</m:t>
                        </m:r>
                        <m:r>
                          <a:rPr lang="en-US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°</m:t>
                        </m:r>
                      </m:e>
                    </m:func>
                    <m:r>
                      <a:rPr lang="ru-RU" sz="16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  <m:func>
                      <m:funcPr>
                        <m:ctrlPr>
                          <a:rPr lang="en-US" sz="1600" i="1"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160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cos</m:t>
                        </m:r>
                      </m:fName>
                      <m:e>
                        <m:r>
                          <a:rPr lang="ru-RU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7</m:t>
                        </m:r>
                        <m:r>
                          <a:rPr lang="en-US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°</m:t>
                        </m:r>
                      </m:e>
                    </m:func>
                    <m:r>
                      <a:rPr lang="en-US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=−2</m:t>
                    </m:r>
                    <m:func>
                      <m:funcPr>
                        <m:ctrlPr>
                          <a:rPr lang="en-US" sz="1600" b="0" i="1" smtClean="0"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1600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sin</m:t>
                        </m:r>
                      </m:fName>
                      <m:e>
                        <m:f>
                          <m:fPr>
                            <m:ctrlPr>
                              <a:rPr lang="en-US" sz="1600" b="0" i="1" smtClean="0">
                                <a:latin typeface="Cambria Math"/>
                                <a:ea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ru-RU" sz="16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3</m:t>
                            </m:r>
                            <m:r>
                              <a:rPr lang="en-US" sz="16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° +</m:t>
                            </m:r>
                            <m:r>
                              <a:rPr lang="ru-RU" sz="16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 7</m:t>
                            </m:r>
                            <m:r>
                              <a:rPr lang="en-US" sz="16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°</m:t>
                            </m:r>
                          </m:num>
                          <m:den>
                            <m:r>
                              <a:rPr lang="en-US" sz="16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</m:e>
                    </m:func>
                    <m:r>
                      <a:rPr lang="ru-RU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func>
                      <m:funcPr>
                        <m:ctrlPr>
                          <a:rPr lang="en-US" sz="1600" b="0" i="1" smtClean="0"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1600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sin</m:t>
                        </m:r>
                      </m:fName>
                      <m:e>
                        <m:f>
                          <m:fPr>
                            <m:ctrlPr>
                              <a:rPr lang="en-US" sz="1600" b="0" i="1" smtClean="0">
                                <a:latin typeface="Cambria Math"/>
                                <a:ea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ru-RU" sz="16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3° − 7°</m:t>
                            </m:r>
                          </m:num>
                          <m:den>
                            <m:r>
                              <a:rPr lang="ru-RU" sz="16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</m:e>
                    </m:func>
                    <m:r>
                      <a:rPr lang="ru-RU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ru-RU" sz="1600" b="0" i="1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br>
                  <a:rPr lang="ru-RU" sz="1600" b="0" i="1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</a:br>
                <a14:m>
                  <m:oMath xmlns:m="http://schemas.openxmlformats.org/officeDocument/2006/math">
                    <m:r>
                      <a:rPr lang="ru-RU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=−2</m:t>
                    </m:r>
                    <m:func>
                      <m:funcPr>
                        <m:ctrlPr>
                          <a:rPr lang="en-US" sz="1600" b="0" i="1" smtClean="0"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1600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sin</m:t>
                        </m:r>
                      </m:fName>
                      <m:e>
                        <m:r>
                          <a:rPr lang="ru-RU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5°</m:t>
                        </m:r>
                      </m:e>
                    </m:func>
                    <m:r>
                      <a:rPr lang="en-US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func>
                      <m:funcPr>
                        <m:ctrlPr>
                          <a:rPr lang="en-US" sz="1600" b="0" i="1" smtClean="0"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1600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sin</m:t>
                        </m:r>
                      </m:fName>
                      <m:e>
                        <m:d>
                          <m:dPr>
                            <m:ctrlPr>
                              <a:rPr lang="ru-RU" sz="1600" b="0" i="1" smtClean="0">
                                <a:latin typeface="Cambria Math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ru-RU" sz="16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−2°</m:t>
                            </m:r>
                          </m:e>
                        </m:d>
                      </m:e>
                    </m:func>
                    <m:r>
                      <a:rPr lang="ru-RU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ru-RU" sz="16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2</m:t>
                    </m:r>
                    <m:func>
                      <m:funcPr>
                        <m:ctrlPr>
                          <a:rPr lang="en-US" sz="1600" i="1"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160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sin</m:t>
                        </m:r>
                      </m:fName>
                      <m:e>
                        <m:r>
                          <a:rPr lang="ru-RU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5°</m:t>
                        </m:r>
                      </m:e>
                    </m:func>
                    <m:r>
                      <a:rPr lang="en-US" sz="16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func>
                      <m:funcPr>
                        <m:ctrlPr>
                          <a:rPr lang="en-US" sz="1600" i="1"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160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sin</m:t>
                        </m:r>
                      </m:fName>
                      <m:e>
                        <m:r>
                          <a:rPr lang="ru-RU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2°</m:t>
                        </m:r>
                      </m:e>
                    </m:func>
                  </m:oMath>
                </a14:m>
                <a:r>
                  <a:rPr lang="ru-RU" sz="1400" dirty="0">
                    <a:latin typeface="+mj-lt"/>
                  </a:rPr>
                  <a:t> </a:t>
                </a:r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2038" y="2315186"/>
                <a:ext cx="4133807" cy="595035"/>
              </a:xfrm>
              <a:prstGeom prst="rect">
                <a:avLst/>
              </a:prstGeom>
              <a:blipFill rotWithShape="0">
                <a:blip r:embed="rId5"/>
                <a:stretch>
                  <a:fillRect l="-1327" b="-4124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115388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Прямоугольник с двумя скругленными соседними углами 14"/>
          <p:cNvSpPr/>
          <p:nvPr/>
        </p:nvSpPr>
        <p:spPr>
          <a:xfrm rot="10800000">
            <a:off x="2412000" y="-5892"/>
            <a:ext cx="4320000" cy="730513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C00000"/>
          </a:solidFill>
          <a:ln>
            <a:noFill/>
          </a:ln>
          <a:effectLst>
            <a:outerShdw blurRad="127000" dist="127000" dir="5400000" sx="90000" sy="90000" algn="t" rotWithShape="0">
              <a:schemeClr val="tx1">
                <a:lumMod val="65000"/>
                <a:lumOff val="3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910328" y="107151"/>
            <a:ext cx="3323346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914377"/>
            <a:r>
              <a:rPr lang="ru-RU" sz="2200" dirty="0">
                <a:solidFill>
                  <a:srgbClr val="F7F6F4"/>
                </a:solidFill>
                <a:latin typeface="Roboto Slab"/>
              </a:rPr>
              <a:t>Вы ответили неверно</a:t>
            </a:r>
          </a:p>
        </p:txBody>
      </p:sp>
      <p:sp>
        <p:nvSpPr>
          <p:cNvPr id="25" name="Скругленный прямоугольник 24">
            <a:hlinkClick r:id="rId2" action="ppaction://hlinksldjump"/>
          </p:cNvPr>
          <p:cNvSpPr/>
          <p:nvPr/>
        </p:nvSpPr>
        <p:spPr>
          <a:xfrm>
            <a:off x="7124701" y="4350104"/>
            <a:ext cx="1660526" cy="405405"/>
          </a:xfrm>
          <a:prstGeom prst="roundRect">
            <a:avLst/>
          </a:prstGeom>
          <a:solidFill>
            <a:srgbClr val="0070C0"/>
          </a:solidFill>
          <a:ln>
            <a:noFill/>
          </a:ln>
          <a:effectLst>
            <a:outerShdw blurRad="127000" dist="63500" dir="5400000" sx="90000" sy="90000" algn="t" rotWithShape="0">
              <a:schemeClr val="tx1">
                <a:lumMod val="75000"/>
                <a:lumOff val="2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80000" tIns="90000" rIns="180000" bIns="90000" rtlCol="0" anchor="ctr">
            <a:spAutoFit/>
          </a:bodyPr>
          <a:lstStyle/>
          <a:p>
            <a:pPr algn="ctr"/>
            <a:r>
              <a:rPr lang="ru-RU" sz="1200" dirty="0">
                <a:solidFill>
                  <a:schemeClr val="bg1"/>
                </a:solidFill>
              </a:rPr>
              <a:t>Вернуться назад</a:t>
            </a:r>
          </a:p>
        </p:txBody>
      </p:sp>
      <p:grpSp>
        <p:nvGrpSpPr>
          <p:cNvPr id="14" name="Группа 13"/>
          <p:cNvGrpSpPr/>
          <p:nvPr/>
        </p:nvGrpSpPr>
        <p:grpSpPr>
          <a:xfrm>
            <a:off x="1072039" y="1335913"/>
            <a:ext cx="3218973" cy="835612"/>
            <a:chOff x="843439" y="2138967"/>
            <a:chExt cx="3218973" cy="835612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8" name="Прямоугольник 17"/>
                <p:cNvSpPr/>
                <p:nvPr/>
              </p:nvSpPr>
              <p:spPr>
                <a:xfrm>
                  <a:off x="843439" y="2474442"/>
                  <a:ext cx="3218973" cy="500137"/>
                </a:xfrm>
                <a:prstGeom prst="rect">
                  <a:avLst/>
                </a:prstGeom>
              </p:spPr>
              <p:txBody>
                <a:bodyPr wrap="square" lIns="0" tIns="0" rIns="0" bIns="0">
                  <a:spAutoFit/>
                </a:bodyPr>
                <a:lstStyle/>
                <a:p>
                  <a:pPr defTabSz="914377">
                    <a:lnSpc>
                      <a:spcPct val="125000"/>
                    </a:lnSpc>
                  </a:pPr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r>
                          <a:rPr lang="en-US" sz="26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𝟐</m:t>
                        </m:r>
                        <m:func>
                          <m:funcPr>
                            <m:ctrlPr>
                              <a:rPr lang="en-US" sz="2600" b="1" i="1">
                                <a:latin typeface="Cambria Math"/>
                                <a:ea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a:rPr lang="en-US" sz="2600" b="1" i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𝐬𝐢𝐧</m:t>
                            </m:r>
                          </m:fName>
                          <m:e>
                            <m:r>
                              <a:rPr lang="en-US" sz="2600" b="1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𝟓</m:t>
                            </m:r>
                            <m:r>
                              <a:rPr lang="en-US" sz="2600" b="1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°</m:t>
                            </m:r>
                          </m:e>
                        </m:func>
                        <m:r>
                          <a:rPr lang="en-US" sz="26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∙</m:t>
                        </m:r>
                        <m:func>
                          <m:funcPr>
                            <m:ctrlPr>
                              <a:rPr lang="en-US" sz="2600" b="1" i="1">
                                <a:latin typeface="Cambria Math"/>
                                <a:ea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a:rPr lang="en-US" sz="2600" b="1" i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𝐬𝐢𝐧</m:t>
                            </m:r>
                          </m:fName>
                          <m:e>
                            <m:r>
                              <a:rPr lang="en-US" sz="2600" b="1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𝟐</m:t>
                            </m:r>
                            <m:r>
                              <a:rPr lang="en-US" sz="2600" b="1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°</m:t>
                            </m:r>
                          </m:e>
                        </m:func>
                      </m:oMath>
                    </m:oMathPara>
                  </a14:m>
                  <a:endParaRPr lang="ru-RU" sz="2600" b="1" dirty="0">
                    <a:solidFill>
                      <a:prstClr val="black"/>
                    </a:solidFill>
                    <a:latin typeface="Roboto Slab"/>
                  </a:endParaRPr>
                </a:p>
              </p:txBody>
            </p:sp>
          </mc:Choice>
          <mc:Fallback xmlns="">
            <p:sp>
              <p:nvSpPr>
                <p:cNvPr id="18" name="Прямоугольник 17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43439" y="2474442"/>
                  <a:ext cx="3218973" cy="500137"/>
                </a:xfrm>
                <a:prstGeom prst="rect">
                  <a:avLst/>
                </a:prstGeom>
                <a:blipFill rotWithShape="0"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9" name="TextBox 18"/>
            <p:cNvSpPr txBox="1"/>
            <p:nvPr/>
          </p:nvSpPr>
          <p:spPr>
            <a:xfrm>
              <a:off x="843440" y="2138967"/>
              <a:ext cx="2305118" cy="276999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defTabSz="914377"/>
              <a:r>
                <a:rPr lang="ru-RU" sz="1800" dirty="0">
                  <a:solidFill>
                    <a:prstClr val="black"/>
                  </a:solidFill>
                  <a:latin typeface="Roboto Slab"/>
                </a:rPr>
                <a:t>Правильный ответ: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1072038" y="2315186"/>
                <a:ext cx="4133807" cy="595035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func>
                      <m:funcPr>
                        <m:ctrlPr>
                          <a:rPr lang="en-US" sz="1600" i="1" smtClean="0"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160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cos</m:t>
                        </m:r>
                      </m:fName>
                      <m:e>
                        <m:r>
                          <a:rPr lang="ru-RU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3</m:t>
                        </m:r>
                        <m:r>
                          <a:rPr lang="en-US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°</m:t>
                        </m:r>
                      </m:e>
                    </m:func>
                    <m:r>
                      <a:rPr lang="ru-RU" sz="16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  <m:func>
                      <m:funcPr>
                        <m:ctrlPr>
                          <a:rPr lang="en-US" sz="1600" i="1"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160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cos</m:t>
                        </m:r>
                      </m:fName>
                      <m:e>
                        <m:r>
                          <a:rPr lang="ru-RU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7</m:t>
                        </m:r>
                        <m:r>
                          <a:rPr lang="en-US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°</m:t>
                        </m:r>
                      </m:e>
                    </m:func>
                    <m:r>
                      <a:rPr lang="en-US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=−2</m:t>
                    </m:r>
                    <m:func>
                      <m:funcPr>
                        <m:ctrlPr>
                          <a:rPr lang="en-US" sz="1600" b="0" i="1" smtClean="0"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1600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sin</m:t>
                        </m:r>
                      </m:fName>
                      <m:e>
                        <m:f>
                          <m:fPr>
                            <m:ctrlPr>
                              <a:rPr lang="en-US" sz="1600" b="0" i="1" smtClean="0">
                                <a:latin typeface="Cambria Math"/>
                                <a:ea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ru-RU" sz="16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3</m:t>
                            </m:r>
                            <m:r>
                              <a:rPr lang="en-US" sz="16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° +</m:t>
                            </m:r>
                            <m:r>
                              <a:rPr lang="ru-RU" sz="16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 7</m:t>
                            </m:r>
                            <m:r>
                              <a:rPr lang="en-US" sz="16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°</m:t>
                            </m:r>
                          </m:num>
                          <m:den>
                            <m:r>
                              <a:rPr lang="en-US" sz="16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</m:e>
                    </m:func>
                    <m:r>
                      <a:rPr lang="ru-RU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func>
                      <m:funcPr>
                        <m:ctrlPr>
                          <a:rPr lang="en-US" sz="1600" b="0" i="1" smtClean="0"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1600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sin</m:t>
                        </m:r>
                      </m:fName>
                      <m:e>
                        <m:f>
                          <m:fPr>
                            <m:ctrlPr>
                              <a:rPr lang="en-US" sz="1600" b="0" i="1" smtClean="0">
                                <a:latin typeface="Cambria Math"/>
                                <a:ea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ru-RU" sz="16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3° − 7°</m:t>
                            </m:r>
                          </m:num>
                          <m:den>
                            <m:r>
                              <a:rPr lang="ru-RU" sz="16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</m:e>
                    </m:func>
                    <m:r>
                      <a:rPr lang="ru-RU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ru-RU" sz="1600" b="0" i="1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br>
                  <a:rPr lang="ru-RU" sz="1600" b="0" i="1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</a:br>
                <a14:m>
                  <m:oMath xmlns:m="http://schemas.openxmlformats.org/officeDocument/2006/math">
                    <m:r>
                      <a:rPr lang="ru-RU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=−2</m:t>
                    </m:r>
                    <m:func>
                      <m:funcPr>
                        <m:ctrlPr>
                          <a:rPr lang="en-US" sz="1600" b="0" i="1" smtClean="0"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1600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sin</m:t>
                        </m:r>
                      </m:fName>
                      <m:e>
                        <m:r>
                          <a:rPr lang="ru-RU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5°</m:t>
                        </m:r>
                      </m:e>
                    </m:func>
                    <m:r>
                      <a:rPr lang="en-US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func>
                      <m:funcPr>
                        <m:ctrlPr>
                          <a:rPr lang="en-US" sz="1600" b="0" i="1" smtClean="0"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1600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sin</m:t>
                        </m:r>
                      </m:fName>
                      <m:e>
                        <m:d>
                          <m:dPr>
                            <m:ctrlPr>
                              <a:rPr lang="ru-RU" sz="1600" b="0" i="1" smtClean="0">
                                <a:latin typeface="Cambria Math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ru-RU" sz="16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−2°</m:t>
                            </m:r>
                          </m:e>
                        </m:d>
                      </m:e>
                    </m:func>
                    <m:r>
                      <a:rPr lang="ru-RU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ru-RU" sz="16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2</m:t>
                    </m:r>
                    <m:func>
                      <m:funcPr>
                        <m:ctrlPr>
                          <a:rPr lang="en-US" sz="1600" i="1"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160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sin</m:t>
                        </m:r>
                      </m:fName>
                      <m:e>
                        <m:r>
                          <a:rPr lang="ru-RU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5°</m:t>
                        </m:r>
                      </m:e>
                    </m:func>
                    <m:r>
                      <a:rPr lang="en-US" sz="16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func>
                      <m:funcPr>
                        <m:ctrlPr>
                          <a:rPr lang="en-US" sz="1600" i="1"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160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sin</m:t>
                        </m:r>
                      </m:fName>
                      <m:e>
                        <m:r>
                          <a:rPr lang="ru-RU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2°</m:t>
                        </m:r>
                      </m:e>
                    </m:func>
                  </m:oMath>
                </a14:m>
                <a:r>
                  <a:rPr lang="ru-RU" sz="1400" dirty="0">
                    <a:latin typeface="+mj-lt"/>
                  </a:rPr>
                  <a:t> </a:t>
                </a:r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2038" y="2315186"/>
                <a:ext cx="4133807" cy="595035"/>
              </a:xfrm>
              <a:prstGeom prst="rect">
                <a:avLst/>
              </a:prstGeom>
              <a:blipFill rotWithShape="0">
                <a:blip r:embed="rId5"/>
                <a:stretch>
                  <a:fillRect l="-1327" b="-4124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724842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Прямоугольник с двумя скругленными соседними углами 14"/>
          <p:cNvSpPr/>
          <p:nvPr/>
        </p:nvSpPr>
        <p:spPr>
          <a:xfrm rot="10800000">
            <a:off x="2412000" y="4499"/>
            <a:ext cx="4320000" cy="730513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accent3">
              <a:lumMod val="40000"/>
              <a:lumOff val="60000"/>
              <a:alpha val="85000"/>
            </a:schemeClr>
          </a:solidFill>
          <a:ln>
            <a:noFill/>
          </a:ln>
          <a:effectLst>
            <a:outerShdw blurRad="127000" dist="127000" dir="5400000" sx="90000" sy="90000" algn="t" rotWithShape="0">
              <a:schemeClr val="tx1">
                <a:lumMod val="65000"/>
                <a:lumOff val="3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063414" y="107151"/>
            <a:ext cx="3017173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914377"/>
            <a:r>
              <a:rPr lang="ru-RU" sz="2200" dirty="0">
                <a:solidFill>
                  <a:schemeClr val="accent3">
                    <a:lumMod val="75000"/>
                  </a:schemeClr>
                </a:solidFill>
                <a:latin typeface="+mj-lt"/>
              </a:rPr>
              <a:t>Ответьте на вопрос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Скругленный прямоугольник 12">
                <a:hlinkClick r:id="rId2" action="ppaction://hlinksldjump"/>
              </p:cNvPr>
              <p:cNvSpPr/>
              <p:nvPr/>
            </p:nvSpPr>
            <p:spPr>
              <a:xfrm>
                <a:off x="359725" y="2884943"/>
                <a:ext cx="2520000" cy="774000"/>
              </a:xfrm>
              <a:prstGeom prst="roundRect">
                <a:avLst/>
              </a:prstGeom>
              <a:noFill/>
              <a:ln w="19050">
                <a:solidFill>
                  <a:srgbClr val="00B0F0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lIns="180000" tIns="90000" rIns="180000" bIns="90000" rtlCol="0" anchor="ctr">
                <a:no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1600" i="1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func>
                        <m:funcPr>
                          <m:ctrlPr>
                            <a:rPr lang="en-US" sz="1600" i="1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160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cos</m:t>
                          </m:r>
                        </m:fName>
                        <m:e>
                          <m:r>
                            <a:rPr lang="en-US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14</m:t>
                          </m:r>
                          <m:r>
                            <a:rPr lang="en-US" sz="16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°</m:t>
                          </m:r>
                        </m:e>
                      </m:func>
                      <m:r>
                        <a:rPr lang="ru-RU" sz="16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ru-RU" sz="1600" i="1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func>
                        <m:funcPr>
                          <m:ctrlPr>
                            <a:rPr lang="en-US" sz="1600" i="1">
                              <a:solidFill>
                                <a:schemeClr val="tx1"/>
                              </a:solidFill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160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cos</m:t>
                          </m:r>
                        </m:fName>
                        <m:e>
                          <m:r>
                            <a:rPr lang="en-US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50</m:t>
                          </m:r>
                          <m:r>
                            <a:rPr lang="en-US" sz="16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°</m:t>
                          </m:r>
                        </m:e>
                      </m:func>
                    </m:oMath>
                  </m:oMathPara>
                </a14:m>
                <a:endParaRPr lang="ru-RU" sz="1600" dirty="0">
                  <a:solidFill>
                    <a:schemeClr val="tx1"/>
                  </a:solidFill>
                  <a:latin typeface="+mj-lt"/>
                </a:endParaRPr>
              </a:p>
            </p:txBody>
          </p:sp>
        </mc:Choice>
        <mc:Fallback xmlns="">
          <p:sp>
            <p:nvSpPr>
              <p:cNvPr id="13" name="Скругленный прямоугольник 12">
                <a:hlinkClick r:id="rId4" action="ppaction://hlinksldjump"/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9725" y="2884943"/>
                <a:ext cx="2520000" cy="774000"/>
              </a:xfrm>
              <a:prstGeom prst="roundRect">
                <a:avLst/>
              </a:prstGeom>
              <a:blipFill rotWithShape="0">
                <a:blip r:embed="rId5"/>
                <a:stretch>
                  <a:fillRect/>
                </a:stretch>
              </a:blipFill>
              <a:ln w="19050">
                <a:solidFill>
                  <a:srgbClr val="00B0F0"/>
                </a:solidFill>
              </a:ln>
              <a:effectLst/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Скругленный прямоугольник 7">
                <a:hlinkClick r:id="rId6" action="ppaction://hlinksldjump"/>
              </p:cNvPr>
              <p:cNvSpPr/>
              <p:nvPr/>
            </p:nvSpPr>
            <p:spPr>
              <a:xfrm>
                <a:off x="3312475" y="3958338"/>
                <a:ext cx="2520000" cy="774000"/>
              </a:xfrm>
              <a:prstGeom prst="roundRect">
                <a:avLst/>
              </a:prstGeom>
              <a:noFill/>
              <a:ln w="19050">
                <a:solidFill>
                  <a:srgbClr val="00B0F0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lIns="180000" tIns="90000" rIns="180000" bIns="90000" rtlCol="0" anchor="ctr">
                <a:no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sz="1600" i="1">
                              <a:solidFill>
                                <a:schemeClr val="tx1"/>
                              </a:solidFill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6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16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func>
                        <m:funcPr>
                          <m:ctrlPr>
                            <a:rPr lang="en-US" sz="1600" i="1">
                              <a:solidFill>
                                <a:schemeClr val="tx1"/>
                              </a:solidFill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1600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sin</m:t>
                          </m:r>
                        </m:fName>
                        <m:e>
                          <m:r>
                            <a:rPr lang="en-US" sz="16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14°</m:t>
                          </m:r>
                        </m:e>
                      </m:func>
                      <m:r>
                        <a:rPr lang="ru-RU" sz="16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ru-RU" sz="1600" i="1">
                              <a:solidFill>
                                <a:schemeClr val="tx1"/>
                              </a:solidFill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6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16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func>
                        <m:funcPr>
                          <m:ctrlPr>
                            <a:rPr lang="en-US" sz="1600" i="1">
                              <a:solidFill>
                                <a:schemeClr val="tx1"/>
                              </a:solidFill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1600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sin</m:t>
                          </m:r>
                        </m:fName>
                        <m:e>
                          <m:r>
                            <a:rPr lang="en-US" sz="16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50°</m:t>
                          </m:r>
                        </m:e>
                      </m:func>
                    </m:oMath>
                  </m:oMathPara>
                </a14:m>
                <a:endParaRPr lang="ru-RU" sz="1600" dirty="0">
                  <a:solidFill>
                    <a:schemeClr val="tx1"/>
                  </a:solidFill>
                  <a:latin typeface="+mj-lt"/>
                </a:endParaRPr>
              </a:p>
            </p:txBody>
          </p:sp>
        </mc:Choice>
        <mc:Fallback xmlns="">
          <p:sp>
            <p:nvSpPr>
              <p:cNvPr id="8" name="Скругленный прямоугольник 7">
                <a:hlinkClick r:id="rId7" action="ppaction://hlinksldjump"/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12475" y="3958338"/>
                <a:ext cx="2520000" cy="774000"/>
              </a:xfrm>
              <a:prstGeom prst="roundRect">
                <a:avLst/>
              </a:prstGeom>
              <a:blipFill rotWithShape="0">
                <a:blip r:embed="rId8"/>
                <a:stretch>
                  <a:fillRect/>
                </a:stretch>
              </a:blipFill>
              <a:ln w="19050">
                <a:solidFill>
                  <a:srgbClr val="00B0F0"/>
                </a:solidFill>
              </a:ln>
              <a:effectLst/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Скругленный прямоугольник 8">
                <a:hlinkClick r:id="rId7" action="ppaction://hlinksldjump"/>
              </p:cNvPr>
              <p:cNvSpPr/>
              <p:nvPr/>
            </p:nvSpPr>
            <p:spPr>
              <a:xfrm>
                <a:off x="3312475" y="2896686"/>
                <a:ext cx="2520000" cy="774000"/>
              </a:xfrm>
              <a:prstGeom prst="roundRect">
                <a:avLst/>
              </a:prstGeom>
              <a:noFill/>
              <a:ln w="19050">
                <a:solidFill>
                  <a:srgbClr val="00B0F0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lIns="180000" tIns="90000" rIns="180000" bIns="90000" rtlCol="0" anchor="ctr">
                <a:no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1600" i="1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6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16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func>
                        <m:funcPr>
                          <m:ctrlPr>
                            <a:rPr lang="en-US" sz="1600" i="1">
                              <a:solidFill>
                                <a:schemeClr val="tx1"/>
                              </a:solidFill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160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cos</m:t>
                          </m:r>
                        </m:fName>
                        <m:e>
                          <m:r>
                            <a:rPr lang="en-US" sz="16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14°</m:t>
                          </m:r>
                        </m:e>
                      </m:func>
                      <m:r>
                        <a:rPr lang="en-US" sz="1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ru-RU" sz="1600" i="1">
                              <a:solidFill>
                                <a:schemeClr val="tx1"/>
                              </a:solidFill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6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16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func>
                        <m:funcPr>
                          <m:ctrlPr>
                            <a:rPr lang="en-US" sz="1600" i="1">
                              <a:solidFill>
                                <a:schemeClr val="tx1"/>
                              </a:solidFill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1600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sin</m:t>
                          </m:r>
                        </m:fName>
                        <m:e>
                          <m:r>
                            <a:rPr lang="en-US" sz="16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50°</m:t>
                          </m:r>
                        </m:e>
                      </m:func>
                    </m:oMath>
                  </m:oMathPara>
                </a14:m>
                <a:endParaRPr lang="ru-RU" sz="1600" dirty="0">
                  <a:solidFill>
                    <a:schemeClr val="tx1"/>
                  </a:solidFill>
                  <a:latin typeface="+mj-lt"/>
                </a:endParaRPr>
              </a:p>
            </p:txBody>
          </p:sp>
        </mc:Choice>
        <mc:Fallback xmlns="">
          <p:sp>
            <p:nvSpPr>
              <p:cNvPr id="9" name="Скругленный прямоугольник 8">
                <a:hlinkClick r:id="rId7" action="ppaction://hlinksldjump"/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12475" y="2896686"/>
                <a:ext cx="2520000" cy="774000"/>
              </a:xfrm>
              <a:prstGeom prst="roundRect">
                <a:avLst/>
              </a:prstGeom>
              <a:blipFill rotWithShape="0">
                <a:blip r:embed="rId9"/>
                <a:stretch>
                  <a:fillRect/>
                </a:stretch>
              </a:blipFill>
              <a:ln w="19050">
                <a:solidFill>
                  <a:srgbClr val="00B0F0"/>
                </a:solidFill>
              </a:ln>
              <a:effectLst/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Скругленный прямоугольник 10">
                <a:hlinkClick r:id="rId7" action="ppaction://hlinksldjump"/>
              </p:cNvPr>
              <p:cNvSpPr/>
              <p:nvPr/>
            </p:nvSpPr>
            <p:spPr>
              <a:xfrm>
                <a:off x="358775" y="3958338"/>
                <a:ext cx="2520000" cy="774000"/>
              </a:xfrm>
              <a:prstGeom prst="roundRect">
                <a:avLst/>
              </a:prstGeom>
              <a:noFill/>
              <a:ln w="19050">
                <a:solidFill>
                  <a:srgbClr val="00B0F0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lIns="180000" tIns="90000" rIns="180000" bIns="90000" rtlCol="0" anchor="ctr">
                <a:no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sz="1600" i="1">
                              <a:solidFill>
                                <a:schemeClr val="tx1"/>
                              </a:solidFill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6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16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func>
                        <m:funcPr>
                          <m:ctrlPr>
                            <a:rPr lang="en-US" sz="1600" i="1">
                              <a:solidFill>
                                <a:schemeClr val="tx1"/>
                              </a:solidFill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160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cos</m:t>
                          </m:r>
                        </m:fName>
                        <m:e>
                          <m:r>
                            <a:rPr lang="en-US" sz="16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14°</m:t>
                          </m:r>
                        </m:e>
                      </m:func>
                      <m:r>
                        <a:rPr lang="ru-RU" sz="16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ru-RU" sz="1600" i="1">
                              <a:solidFill>
                                <a:schemeClr val="tx1"/>
                              </a:solidFill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6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16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func>
                        <m:funcPr>
                          <m:ctrlPr>
                            <a:rPr lang="en-US" sz="1600" i="1">
                              <a:solidFill>
                                <a:schemeClr val="tx1"/>
                              </a:solidFill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160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cos</m:t>
                          </m:r>
                        </m:fName>
                        <m:e>
                          <m:r>
                            <a:rPr lang="en-US" sz="16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50°</m:t>
                          </m:r>
                        </m:e>
                      </m:func>
                    </m:oMath>
                  </m:oMathPara>
                </a14:m>
                <a:endParaRPr lang="ru-RU" sz="1600" dirty="0">
                  <a:solidFill>
                    <a:schemeClr val="tx1"/>
                  </a:solidFill>
                  <a:latin typeface="+mj-lt"/>
                </a:endParaRPr>
              </a:p>
            </p:txBody>
          </p:sp>
        </mc:Choice>
        <mc:Fallback xmlns="">
          <p:sp>
            <p:nvSpPr>
              <p:cNvPr id="11" name="Скругленный прямоугольник 10">
                <a:hlinkClick r:id="rId7" action="ppaction://hlinksldjump"/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8775" y="3958338"/>
                <a:ext cx="2520000" cy="774000"/>
              </a:xfrm>
              <a:prstGeom prst="roundRect">
                <a:avLst/>
              </a:prstGeom>
              <a:blipFill rotWithShape="0">
                <a:blip r:embed="rId10"/>
                <a:stretch>
                  <a:fillRect/>
                </a:stretch>
              </a:blipFill>
              <a:ln w="19050">
                <a:solidFill>
                  <a:srgbClr val="00B0F0"/>
                </a:solidFill>
              </a:ln>
              <a:effectLst/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Прямоугольник 11"/>
              <p:cNvSpPr/>
              <p:nvPr/>
            </p:nvSpPr>
            <p:spPr>
              <a:xfrm flipH="1">
                <a:off x="358774" y="1166813"/>
                <a:ext cx="6291407" cy="629852"/>
              </a:xfrm>
              <a:prstGeom prst="rect">
                <a:avLst/>
              </a:prstGeom>
              <a:ln>
                <a:noFill/>
              </a:ln>
            </p:spPr>
            <p:txBody>
              <a:bodyPr wrap="square" lIns="0" tIns="0" rIns="0" bIns="0" anchor="t" anchorCtr="0">
                <a:spAutoFit/>
              </a:bodyPr>
              <a:lstStyle/>
              <a:p>
                <a:pPr>
                  <a:lnSpc>
                    <a:spcPct val="114000"/>
                  </a:lnSpc>
                </a:pPr>
                <a:r>
                  <a:rPr lang="ru-RU" sz="1800" dirty="0">
                    <a:solidFill>
                      <a:prstClr val="black"/>
                    </a:solidFill>
                    <a:latin typeface="Roboto Slab"/>
                  </a:rPr>
                  <a:t>Преобразуйте в сумму или разность произведение</a:t>
                </a:r>
                <a:br>
                  <a:rPr lang="ru-RU" sz="1800" dirty="0">
                    <a:solidFill>
                      <a:prstClr val="black"/>
                    </a:solidFill>
                    <a:latin typeface="Roboto Slab"/>
                  </a:rPr>
                </a:br>
                <a14:m>
                  <m:oMath xmlns:m="http://schemas.openxmlformats.org/officeDocument/2006/math">
                    <m:func>
                      <m:funcPr>
                        <m:ctrlPr>
                          <a:rPr lang="en-US" sz="2000" i="1"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000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sin</m:t>
                        </m:r>
                      </m:fName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18°</m:t>
                        </m:r>
                      </m:e>
                    </m:func>
                    <m:r>
                      <a:rPr lang="ru-RU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func>
                      <m:funcPr>
                        <m:ctrlPr>
                          <a:rPr lang="en-US" sz="2000" b="0" i="1" smtClean="0"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000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sin</m:t>
                        </m:r>
                      </m:fName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32°</m:t>
                        </m:r>
                      </m:e>
                    </m:func>
                  </m:oMath>
                </a14:m>
                <a:r>
                  <a:rPr lang="ru-RU" sz="1800" dirty="0">
                    <a:solidFill>
                      <a:prstClr val="black"/>
                    </a:solidFill>
                    <a:latin typeface="Roboto Slab"/>
                  </a:rPr>
                  <a:t>.</a:t>
                </a:r>
              </a:p>
            </p:txBody>
          </p:sp>
        </mc:Choice>
        <mc:Fallback xmlns="">
          <p:sp>
            <p:nvSpPr>
              <p:cNvPr id="12" name="Прямоугольник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358774" y="1166813"/>
                <a:ext cx="6291407" cy="629852"/>
              </a:xfrm>
              <a:prstGeom prst="rect">
                <a:avLst/>
              </a:prstGeom>
              <a:blipFill rotWithShape="0">
                <a:blip r:embed="rId11"/>
                <a:stretch>
                  <a:fillRect l="-2326" t="-10577" b="-21154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338072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Прямоугольник с двумя скругленными соседними углами 14"/>
          <p:cNvSpPr/>
          <p:nvPr/>
        </p:nvSpPr>
        <p:spPr>
          <a:xfrm rot="10800000">
            <a:off x="2412000" y="-5892"/>
            <a:ext cx="4320000" cy="730513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00B050"/>
          </a:solidFill>
          <a:ln>
            <a:noFill/>
          </a:ln>
          <a:effectLst>
            <a:outerShdw blurRad="127000" dist="127000" dir="5400000" sx="90000" sy="90000" algn="t" rotWithShape="0">
              <a:schemeClr val="tx1">
                <a:lumMod val="65000"/>
                <a:lumOff val="3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063414" y="107151"/>
            <a:ext cx="3017173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914377"/>
            <a:r>
              <a:rPr lang="ru-RU" sz="2200" dirty="0">
                <a:solidFill>
                  <a:srgbClr val="F7F6F4"/>
                </a:solidFill>
                <a:latin typeface="Roboto Slab"/>
              </a:rPr>
              <a:t>Вы ответили верно</a:t>
            </a:r>
          </a:p>
        </p:txBody>
      </p:sp>
      <p:sp>
        <p:nvSpPr>
          <p:cNvPr id="14" name="Скругленный прямоугольник 13">
            <a:hlinkClick r:id="rId2" action="ppaction://hlinksldjump"/>
          </p:cNvPr>
          <p:cNvSpPr/>
          <p:nvPr/>
        </p:nvSpPr>
        <p:spPr>
          <a:xfrm>
            <a:off x="7124701" y="4350104"/>
            <a:ext cx="1660526" cy="405405"/>
          </a:xfrm>
          <a:prstGeom prst="roundRect">
            <a:avLst/>
          </a:prstGeom>
          <a:solidFill>
            <a:srgbClr val="0070C0"/>
          </a:solidFill>
          <a:ln>
            <a:noFill/>
          </a:ln>
          <a:effectLst>
            <a:outerShdw blurRad="127000" dist="63500" dir="5400000" sx="90000" sy="90000" algn="t" rotWithShape="0">
              <a:schemeClr val="tx1">
                <a:lumMod val="75000"/>
                <a:lumOff val="2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80000" tIns="90000" rIns="180000" bIns="90000" rtlCol="0" anchor="ctr">
            <a:spAutoFit/>
          </a:bodyPr>
          <a:lstStyle/>
          <a:p>
            <a:pPr algn="ctr"/>
            <a:r>
              <a:rPr lang="ru-RU" sz="1200" dirty="0">
                <a:solidFill>
                  <a:schemeClr val="bg1"/>
                </a:solidFill>
              </a:rPr>
              <a:t>Вернуться назад</a:t>
            </a:r>
          </a:p>
        </p:txBody>
      </p:sp>
      <p:grpSp>
        <p:nvGrpSpPr>
          <p:cNvPr id="12" name="Группа 11"/>
          <p:cNvGrpSpPr/>
          <p:nvPr/>
        </p:nvGrpSpPr>
        <p:grpSpPr>
          <a:xfrm>
            <a:off x="1072039" y="1335913"/>
            <a:ext cx="3218973" cy="1271885"/>
            <a:chOff x="843439" y="2138967"/>
            <a:chExt cx="3218973" cy="1271885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" name="Прямоугольник 12"/>
                <p:cNvSpPr/>
                <p:nvPr/>
              </p:nvSpPr>
              <p:spPr>
                <a:xfrm>
                  <a:off x="843439" y="2474442"/>
                  <a:ext cx="3218973" cy="936410"/>
                </a:xfrm>
                <a:prstGeom prst="rect">
                  <a:avLst/>
                </a:prstGeom>
              </p:spPr>
              <p:txBody>
                <a:bodyPr wrap="square" lIns="0" tIns="0" rIns="0" bIns="0">
                  <a:spAutoFit/>
                </a:bodyPr>
                <a:lstStyle/>
                <a:p>
                  <a:pPr defTabSz="914377">
                    <a:lnSpc>
                      <a:spcPct val="125000"/>
                    </a:lnSpc>
                  </a:pPr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n-US" sz="2600" b="1" i="1">
                                <a:latin typeface="Cambria Math"/>
                                <a:ea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600" b="1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𝟏</m:t>
                            </m:r>
                          </m:num>
                          <m:den>
                            <m:r>
                              <a:rPr lang="en-US" sz="2600" b="1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𝟐</m:t>
                            </m:r>
                          </m:den>
                        </m:f>
                        <m:func>
                          <m:funcPr>
                            <m:ctrlPr>
                              <a:rPr lang="en-US" sz="2600" b="1" i="1">
                                <a:latin typeface="Cambria Math"/>
                                <a:ea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a:rPr lang="en-US" sz="2600" b="1" i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𝐜𝐨𝐬</m:t>
                            </m:r>
                          </m:fName>
                          <m:e>
                            <m:r>
                              <a:rPr lang="en-US" sz="2600" b="1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𝟏𝟒</m:t>
                            </m:r>
                            <m:r>
                              <a:rPr lang="en-US" sz="2600" b="1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°</m:t>
                            </m:r>
                          </m:e>
                        </m:func>
                        <m:r>
                          <a:rPr lang="ru-RU" sz="26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ru-RU" sz="2600" b="1" i="1">
                                <a:latin typeface="Cambria Math"/>
                                <a:ea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600" b="1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𝟏</m:t>
                            </m:r>
                          </m:num>
                          <m:den>
                            <m:r>
                              <a:rPr lang="en-US" sz="2600" b="1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𝟐</m:t>
                            </m:r>
                          </m:den>
                        </m:f>
                        <m:func>
                          <m:funcPr>
                            <m:ctrlPr>
                              <a:rPr lang="en-US" sz="2600" b="1" i="1">
                                <a:latin typeface="Cambria Math"/>
                                <a:ea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a:rPr lang="en-US" sz="2600" b="1" i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𝐜𝐨𝐬</m:t>
                            </m:r>
                          </m:fName>
                          <m:e>
                            <m:r>
                              <a:rPr lang="en-US" sz="2600" b="1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𝟓𝟎</m:t>
                            </m:r>
                            <m:r>
                              <a:rPr lang="en-US" sz="2600" b="1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°</m:t>
                            </m:r>
                          </m:e>
                        </m:func>
                      </m:oMath>
                    </m:oMathPara>
                  </a14:m>
                  <a:endParaRPr lang="ru-RU" sz="2600" b="1" dirty="0">
                    <a:solidFill>
                      <a:prstClr val="black"/>
                    </a:solidFill>
                    <a:latin typeface="Roboto Slab"/>
                  </a:endParaRPr>
                </a:p>
              </p:txBody>
            </p:sp>
          </mc:Choice>
          <mc:Fallback xmlns="">
            <p:sp>
              <p:nvSpPr>
                <p:cNvPr id="13" name="Прямоугольник 12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43439" y="2474442"/>
                  <a:ext cx="3218973" cy="936410"/>
                </a:xfrm>
                <a:prstGeom prst="rect">
                  <a:avLst/>
                </a:prstGeom>
                <a:blipFill rotWithShape="0">
                  <a:blip r:embed="rId4"/>
                  <a:stretch>
                    <a:fillRect l="-189"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6" name="TextBox 15"/>
            <p:cNvSpPr txBox="1"/>
            <p:nvPr/>
          </p:nvSpPr>
          <p:spPr>
            <a:xfrm>
              <a:off x="843440" y="2138967"/>
              <a:ext cx="2305118" cy="276999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defTabSz="914377"/>
              <a:r>
                <a:rPr lang="ru-RU" sz="1800" dirty="0">
                  <a:solidFill>
                    <a:prstClr val="black"/>
                  </a:solidFill>
                  <a:latin typeface="Roboto Slab"/>
                </a:rPr>
                <a:t>Правильный ответ: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1063813" y="2876294"/>
                <a:ext cx="5163950" cy="808683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1600" i="1" smtClean="0"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160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sin</m:t>
                          </m:r>
                        </m:fName>
                        <m:e>
                          <m:r>
                            <a:rPr lang="en-US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18°</m:t>
                          </m:r>
                        </m:e>
                      </m:func>
                      <m:r>
                        <a:rPr lang="ru-RU" sz="16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func>
                        <m:funcPr>
                          <m:ctrlPr>
                            <a:rPr lang="en-US" sz="1600" i="1"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160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sin</m:t>
                          </m:r>
                        </m:fName>
                        <m:e>
                          <m:r>
                            <a:rPr lang="en-US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32°</m:t>
                          </m:r>
                        </m:e>
                      </m:func>
                      <m:r>
                        <a:rPr lang="ru-RU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ru-RU" sz="1600" b="0" i="1" smtClean="0"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ru-RU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ru-RU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d>
                        <m:dPr>
                          <m:ctrlPr>
                            <a:rPr lang="ru-RU" sz="1600" b="0" i="1" smtClean="0"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func>
                            <m:funcPr>
                              <m:ctrlPr>
                                <a:rPr lang="en-US" sz="1600" b="0" i="1" smtClean="0">
                                  <a:latin typeface="Cambria Math"/>
                                  <a:ea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sz="1600" b="0" i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cos</m:t>
                              </m:r>
                            </m:fName>
                            <m:e>
                              <m:d>
                                <m:dPr>
                                  <m:ctrlPr>
                                    <a:rPr lang="en-US" sz="1600" b="0" i="1" smtClean="0">
                                      <a:latin typeface="Cambria Math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ru-RU" sz="16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18°−32°</m:t>
                                  </m:r>
                                </m:e>
                              </m:d>
                              <m:r>
                                <a:rPr lang="ru-RU" sz="1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</m:t>
                              </m:r>
                              <m:func>
                                <m:funcPr>
                                  <m:ctrlPr>
                                    <a:rPr lang="en-US" sz="1600" b="0" i="1" smtClean="0">
                                      <a:latin typeface="Cambria Math"/>
                                      <a:ea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n-US" sz="1600" b="0" i="0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cos</m:t>
                                  </m:r>
                                </m:fName>
                                <m:e>
                                  <m:d>
                                    <m:dPr>
                                      <m:ctrlPr>
                                        <a:rPr lang="en-US" sz="1600" b="0" i="1" smtClean="0">
                                          <a:latin typeface="Cambria Math"/>
                                          <a:ea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ru-RU" sz="16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18°+32°</m:t>
                                      </m:r>
                                    </m:e>
                                  </m:d>
                                </m:e>
                              </m:func>
                            </m:e>
                          </m:func>
                        </m:e>
                      </m:d>
                      <m:r>
                        <a:rPr lang="ru-RU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r>
                  <a:rPr lang="ru-RU" sz="1600" b="0" dirty="0">
                    <a:latin typeface="+mj-lt"/>
                    <a:ea typeface="Cambria Math" panose="02040503050406030204" pitchFamily="18" charset="0"/>
                  </a:rPr>
                  <a:t/>
                </a:r>
                <a:br>
                  <a:rPr lang="ru-RU" sz="1600" b="0" dirty="0">
                    <a:latin typeface="+mj-lt"/>
                    <a:ea typeface="Cambria Math" panose="02040503050406030204" pitchFamily="18" charset="0"/>
                  </a:rPr>
                </a:br>
                <a14:m>
                  <m:oMath xmlns:m="http://schemas.openxmlformats.org/officeDocument/2006/math">
                    <m:r>
                      <a:rPr lang="ru-RU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ru-RU" sz="1600" b="0" i="1" smtClean="0"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ru-RU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den>
                    </m:f>
                    <m:d>
                      <m:dPr>
                        <m:ctrlPr>
                          <a:rPr lang="ru-RU" sz="1600" b="0" i="1" smtClean="0"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func>
                          <m:funcPr>
                            <m:ctrlPr>
                              <a:rPr lang="en-US" sz="1600" b="0" i="1" smtClean="0">
                                <a:latin typeface="Cambria Math"/>
                                <a:ea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sz="1600" b="0" i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cos</m:t>
                            </m:r>
                          </m:fName>
                          <m:e>
                            <m:d>
                              <m:dPr>
                                <m:ctrlPr>
                                  <a:rPr lang="en-US" sz="1600" b="0" i="1" smtClean="0">
                                    <a:latin typeface="Cambria Math"/>
                                    <a:ea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ru-RU" sz="16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−14°</m:t>
                                </m:r>
                              </m:e>
                            </m:d>
                            <m:r>
                              <a:rPr lang="ru-RU" sz="16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−</m:t>
                            </m:r>
                            <m:func>
                              <m:funcPr>
                                <m:ctrlPr>
                                  <a:rPr lang="en-US" sz="1600" b="0" i="1" smtClean="0">
                                    <a:latin typeface="Cambria Math"/>
                                    <a:ea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r>
                                  <m:rPr>
                                    <m:sty m:val="p"/>
                                  </m:rPr>
                                  <a:rPr lang="en-US" sz="1600" b="0" i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cos</m:t>
                                </m:r>
                              </m:fName>
                              <m:e>
                                <m:r>
                                  <a:rPr lang="ru-RU" sz="16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50°</m:t>
                                </m:r>
                              </m:e>
                            </m:func>
                          </m:e>
                        </m:func>
                      </m:e>
                    </m:d>
                    <m:r>
                      <a:rPr lang="ru-RU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ru-RU" sz="1600" b="0" i="1" smtClean="0"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ru-RU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den>
                    </m:f>
                    <m:func>
                      <m:funcPr>
                        <m:ctrlPr>
                          <a:rPr lang="en-US" sz="1600" b="0" i="1" smtClean="0"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1600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cos</m:t>
                        </m:r>
                      </m:fName>
                      <m:e>
                        <m:r>
                          <a:rPr lang="ru-RU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14°</m:t>
                        </m:r>
                      </m:e>
                    </m:func>
                    <m:r>
                      <a:rPr lang="ru-RU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  <m:f>
                      <m:fPr>
                        <m:ctrlPr>
                          <a:rPr lang="ru-RU" sz="1600" b="0" i="1" smtClean="0"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ru-RU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den>
                    </m:f>
                    <m:func>
                      <m:funcPr>
                        <m:ctrlPr>
                          <a:rPr lang="en-US" sz="1600" b="0" i="1" smtClean="0"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1600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cos</m:t>
                        </m:r>
                      </m:fName>
                      <m:e>
                        <m:r>
                          <a:rPr lang="ru-RU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50°</m:t>
                        </m:r>
                      </m:e>
                    </m:func>
                  </m:oMath>
                </a14:m>
                <a:r>
                  <a:rPr lang="ru-RU" sz="1400" dirty="0">
                    <a:latin typeface="+mj-lt"/>
                  </a:rPr>
                  <a:t> </a:t>
                </a:r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63813" y="2876294"/>
                <a:ext cx="5163950" cy="808683"/>
              </a:xfrm>
              <a:prstGeom prst="rect">
                <a:avLst/>
              </a:prstGeom>
              <a:blipFill rotWithShape="0">
                <a:blip r:embed="rId5"/>
                <a:stretch>
                  <a:fillRect l="-826" b="-6061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908551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Прямоугольник с двумя скругленными соседними углами 14"/>
          <p:cNvSpPr/>
          <p:nvPr/>
        </p:nvSpPr>
        <p:spPr>
          <a:xfrm rot="10800000">
            <a:off x="2412000" y="-5892"/>
            <a:ext cx="4320000" cy="730513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C00000"/>
          </a:solidFill>
          <a:ln>
            <a:noFill/>
          </a:ln>
          <a:effectLst>
            <a:outerShdw blurRad="127000" dist="127000" dir="5400000" sx="90000" sy="90000" algn="t" rotWithShape="0">
              <a:schemeClr val="tx1">
                <a:lumMod val="65000"/>
                <a:lumOff val="3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910328" y="107151"/>
            <a:ext cx="3323346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914377"/>
            <a:r>
              <a:rPr lang="ru-RU" sz="2200" dirty="0">
                <a:solidFill>
                  <a:srgbClr val="F7F6F4"/>
                </a:solidFill>
                <a:latin typeface="Roboto Slab"/>
              </a:rPr>
              <a:t>Вы ответили неверно</a:t>
            </a:r>
          </a:p>
        </p:txBody>
      </p:sp>
      <p:sp>
        <p:nvSpPr>
          <p:cNvPr id="26" name="Скругленный прямоугольник 25">
            <a:hlinkClick r:id="rId2" action="ppaction://hlinksldjump"/>
          </p:cNvPr>
          <p:cNvSpPr/>
          <p:nvPr/>
        </p:nvSpPr>
        <p:spPr>
          <a:xfrm>
            <a:off x="7124701" y="4350104"/>
            <a:ext cx="1660526" cy="405405"/>
          </a:xfrm>
          <a:prstGeom prst="roundRect">
            <a:avLst/>
          </a:prstGeom>
          <a:solidFill>
            <a:srgbClr val="0070C0"/>
          </a:solidFill>
          <a:ln>
            <a:noFill/>
          </a:ln>
          <a:effectLst>
            <a:outerShdw blurRad="127000" dist="63500" dir="5400000" sx="90000" sy="90000" algn="t" rotWithShape="0">
              <a:schemeClr val="tx1">
                <a:lumMod val="75000"/>
                <a:lumOff val="2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80000" tIns="90000" rIns="180000" bIns="90000" rtlCol="0" anchor="ctr">
            <a:spAutoFit/>
          </a:bodyPr>
          <a:lstStyle/>
          <a:p>
            <a:pPr algn="ctr"/>
            <a:r>
              <a:rPr lang="ru-RU" sz="1200" dirty="0">
                <a:solidFill>
                  <a:schemeClr val="bg1"/>
                </a:solidFill>
              </a:rPr>
              <a:t>Вернуться назад</a:t>
            </a:r>
          </a:p>
        </p:txBody>
      </p:sp>
      <p:grpSp>
        <p:nvGrpSpPr>
          <p:cNvPr id="13" name="Группа 12"/>
          <p:cNvGrpSpPr/>
          <p:nvPr/>
        </p:nvGrpSpPr>
        <p:grpSpPr>
          <a:xfrm>
            <a:off x="1072039" y="1335913"/>
            <a:ext cx="3218973" cy="1271885"/>
            <a:chOff x="843439" y="2138967"/>
            <a:chExt cx="3218973" cy="1271885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" name="Прямоугольник 13"/>
                <p:cNvSpPr/>
                <p:nvPr/>
              </p:nvSpPr>
              <p:spPr>
                <a:xfrm>
                  <a:off x="843439" y="2474442"/>
                  <a:ext cx="3218973" cy="936410"/>
                </a:xfrm>
                <a:prstGeom prst="rect">
                  <a:avLst/>
                </a:prstGeom>
              </p:spPr>
              <p:txBody>
                <a:bodyPr wrap="square" lIns="0" tIns="0" rIns="0" bIns="0">
                  <a:spAutoFit/>
                </a:bodyPr>
                <a:lstStyle/>
                <a:p>
                  <a:pPr defTabSz="914377">
                    <a:lnSpc>
                      <a:spcPct val="125000"/>
                    </a:lnSpc>
                  </a:pPr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n-US" sz="2600" b="1" i="1">
                                <a:latin typeface="Cambria Math"/>
                                <a:ea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600" b="1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𝟏</m:t>
                            </m:r>
                          </m:num>
                          <m:den>
                            <m:r>
                              <a:rPr lang="en-US" sz="2600" b="1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𝟐</m:t>
                            </m:r>
                          </m:den>
                        </m:f>
                        <m:func>
                          <m:funcPr>
                            <m:ctrlPr>
                              <a:rPr lang="en-US" sz="2600" b="1" i="1">
                                <a:latin typeface="Cambria Math"/>
                                <a:ea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a:rPr lang="en-US" sz="2600" b="1" i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𝐜𝐨𝐬</m:t>
                            </m:r>
                          </m:fName>
                          <m:e>
                            <m:r>
                              <a:rPr lang="en-US" sz="2600" b="1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𝟏𝟒</m:t>
                            </m:r>
                            <m:r>
                              <a:rPr lang="en-US" sz="2600" b="1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°</m:t>
                            </m:r>
                          </m:e>
                        </m:func>
                        <m:r>
                          <a:rPr lang="ru-RU" sz="26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ru-RU" sz="2600" b="1" i="1">
                                <a:latin typeface="Cambria Math"/>
                                <a:ea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600" b="1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𝟏</m:t>
                            </m:r>
                          </m:num>
                          <m:den>
                            <m:r>
                              <a:rPr lang="en-US" sz="2600" b="1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𝟐</m:t>
                            </m:r>
                          </m:den>
                        </m:f>
                        <m:func>
                          <m:funcPr>
                            <m:ctrlPr>
                              <a:rPr lang="en-US" sz="2600" b="1" i="1">
                                <a:latin typeface="Cambria Math"/>
                                <a:ea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a:rPr lang="en-US" sz="2600" b="1" i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𝐜𝐨𝐬</m:t>
                            </m:r>
                          </m:fName>
                          <m:e>
                            <m:r>
                              <a:rPr lang="en-US" sz="2600" b="1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𝟓𝟎</m:t>
                            </m:r>
                            <m:r>
                              <a:rPr lang="en-US" sz="2600" b="1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°</m:t>
                            </m:r>
                          </m:e>
                        </m:func>
                      </m:oMath>
                    </m:oMathPara>
                  </a14:m>
                  <a:endParaRPr lang="ru-RU" sz="2600" b="1" dirty="0">
                    <a:solidFill>
                      <a:prstClr val="black"/>
                    </a:solidFill>
                    <a:latin typeface="Roboto Slab"/>
                  </a:endParaRPr>
                </a:p>
              </p:txBody>
            </p:sp>
          </mc:Choice>
          <mc:Fallback xmlns="">
            <p:sp>
              <p:nvSpPr>
                <p:cNvPr id="14" name="Прямоугольник 13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43439" y="2474442"/>
                  <a:ext cx="3218973" cy="936410"/>
                </a:xfrm>
                <a:prstGeom prst="rect">
                  <a:avLst/>
                </a:prstGeom>
                <a:blipFill rotWithShape="0">
                  <a:blip r:embed="rId4"/>
                  <a:stretch>
                    <a:fillRect l="-189"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6" name="TextBox 15"/>
            <p:cNvSpPr txBox="1"/>
            <p:nvPr/>
          </p:nvSpPr>
          <p:spPr>
            <a:xfrm>
              <a:off x="843440" y="2138967"/>
              <a:ext cx="2305118" cy="276999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defTabSz="914377"/>
              <a:r>
                <a:rPr lang="ru-RU" sz="1800" dirty="0">
                  <a:solidFill>
                    <a:prstClr val="black"/>
                  </a:solidFill>
                  <a:latin typeface="Roboto Slab"/>
                </a:rPr>
                <a:t>Правильный ответ: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1063813" y="2876294"/>
                <a:ext cx="5163950" cy="808683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1600" i="1" smtClean="0"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160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sin</m:t>
                          </m:r>
                        </m:fName>
                        <m:e>
                          <m:r>
                            <a:rPr lang="en-US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18°</m:t>
                          </m:r>
                        </m:e>
                      </m:func>
                      <m:r>
                        <a:rPr lang="ru-RU" sz="16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func>
                        <m:funcPr>
                          <m:ctrlPr>
                            <a:rPr lang="en-US" sz="1600" i="1"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160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sin</m:t>
                          </m:r>
                        </m:fName>
                        <m:e>
                          <m:r>
                            <a:rPr lang="en-US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32°</m:t>
                          </m:r>
                        </m:e>
                      </m:func>
                      <m:r>
                        <a:rPr lang="ru-RU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ru-RU" sz="1600" b="0" i="1" smtClean="0"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ru-RU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ru-RU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d>
                        <m:dPr>
                          <m:ctrlPr>
                            <a:rPr lang="ru-RU" sz="1600" b="0" i="1" smtClean="0"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func>
                            <m:funcPr>
                              <m:ctrlPr>
                                <a:rPr lang="en-US" sz="1600" b="0" i="1" smtClean="0">
                                  <a:latin typeface="Cambria Math"/>
                                  <a:ea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sz="1600" b="0" i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cos</m:t>
                              </m:r>
                            </m:fName>
                            <m:e>
                              <m:d>
                                <m:dPr>
                                  <m:ctrlPr>
                                    <a:rPr lang="en-US" sz="1600" b="0" i="1" smtClean="0">
                                      <a:latin typeface="Cambria Math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ru-RU" sz="16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18°−32°</m:t>
                                  </m:r>
                                </m:e>
                              </m:d>
                              <m:r>
                                <a:rPr lang="ru-RU" sz="1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</m:t>
                              </m:r>
                              <m:func>
                                <m:funcPr>
                                  <m:ctrlPr>
                                    <a:rPr lang="en-US" sz="1600" b="0" i="1" smtClean="0">
                                      <a:latin typeface="Cambria Math"/>
                                      <a:ea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n-US" sz="1600" b="0" i="0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cos</m:t>
                                  </m:r>
                                </m:fName>
                                <m:e>
                                  <m:d>
                                    <m:dPr>
                                      <m:ctrlPr>
                                        <a:rPr lang="en-US" sz="1600" b="0" i="1" smtClean="0">
                                          <a:latin typeface="Cambria Math"/>
                                          <a:ea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ru-RU" sz="16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18°+32°</m:t>
                                      </m:r>
                                    </m:e>
                                  </m:d>
                                </m:e>
                              </m:func>
                            </m:e>
                          </m:func>
                        </m:e>
                      </m:d>
                      <m:r>
                        <a:rPr lang="ru-RU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r>
                  <a:rPr lang="ru-RU" sz="1600" b="0" dirty="0">
                    <a:latin typeface="+mj-lt"/>
                    <a:ea typeface="Cambria Math" panose="02040503050406030204" pitchFamily="18" charset="0"/>
                  </a:rPr>
                  <a:t/>
                </a:r>
                <a:br>
                  <a:rPr lang="ru-RU" sz="1600" b="0" dirty="0">
                    <a:latin typeface="+mj-lt"/>
                    <a:ea typeface="Cambria Math" panose="02040503050406030204" pitchFamily="18" charset="0"/>
                  </a:rPr>
                </a:br>
                <a14:m>
                  <m:oMath xmlns:m="http://schemas.openxmlformats.org/officeDocument/2006/math">
                    <m:r>
                      <a:rPr lang="ru-RU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ru-RU" sz="1600" b="0" i="1" smtClean="0"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ru-RU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den>
                    </m:f>
                    <m:d>
                      <m:dPr>
                        <m:ctrlPr>
                          <a:rPr lang="ru-RU" sz="1600" b="0" i="1" smtClean="0"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func>
                          <m:funcPr>
                            <m:ctrlPr>
                              <a:rPr lang="en-US" sz="1600" b="0" i="1" smtClean="0">
                                <a:latin typeface="Cambria Math"/>
                                <a:ea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sz="1600" b="0" i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cos</m:t>
                            </m:r>
                          </m:fName>
                          <m:e>
                            <m:d>
                              <m:dPr>
                                <m:ctrlPr>
                                  <a:rPr lang="en-US" sz="1600" b="0" i="1" smtClean="0">
                                    <a:latin typeface="Cambria Math"/>
                                    <a:ea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ru-RU" sz="16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−14°</m:t>
                                </m:r>
                              </m:e>
                            </m:d>
                            <m:r>
                              <a:rPr lang="ru-RU" sz="16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−</m:t>
                            </m:r>
                            <m:func>
                              <m:funcPr>
                                <m:ctrlPr>
                                  <a:rPr lang="en-US" sz="1600" b="0" i="1" smtClean="0">
                                    <a:latin typeface="Cambria Math"/>
                                    <a:ea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r>
                                  <m:rPr>
                                    <m:sty m:val="p"/>
                                  </m:rPr>
                                  <a:rPr lang="en-US" sz="1600" b="0" i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cos</m:t>
                                </m:r>
                              </m:fName>
                              <m:e>
                                <m:r>
                                  <a:rPr lang="ru-RU" sz="16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50°</m:t>
                                </m:r>
                              </m:e>
                            </m:func>
                          </m:e>
                        </m:func>
                      </m:e>
                    </m:d>
                    <m:r>
                      <a:rPr lang="ru-RU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ru-RU" sz="1600" b="0" i="1" smtClean="0"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ru-RU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den>
                    </m:f>
                    <m:func>
                      <m:funcPr>
                        <m:ctrlPr>
                          <a:rPr lang="en-US" sz="1600" b="0" i="1" smtClean="0"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1600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cos</m:t>
                        </m:r>
                      </m:fName>
                      <m:e>
                        <m:r>
                          <a:rPr lang="ru-RU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14°</m:t>
                        </m:r>
                      </m:e>
                    </m:func>
                    <m:r>
                      <a:rPr lang="ru-RU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  <m:f>
                      <m:fPr>
                        <m:ctrlPr>
                          <a:rPr lang="ru-RU" sz="1600" b="0" i="1" smtClean="0"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ru-RU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den>
                    </m:f>
                    <m:func>
                      <m:funcPr>
                        <m:ctrlPr>
                          <a:rPr lang="en-US" sz="1600" b="0" i="1" smtClean="0"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1600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cos</m:t>
                        </m:r>
                      </m:fName>
                      <m:e>
                        <m:r>
                          <a:rPr lang="ru-RU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50°</m:t>
                        </m:r>
                      </m:e>
                    </m:func>
                  </m:oMath>
                </a14:m>
                <a:r>
                  <a:rPr lang="ru-RU" sz="1400" dirty="0">
                    <a:latin typeface="+mj-lt"/>
                  </a:rPr>
                  <a:t> </a:t>
                </a:r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63813" y="2876294"/>
                <a:ext cx="5163950" cy="808683"/>
              </a:xfrm>
              <a:prstGeom prst="rect">
                <a:avLst/>
              </a:prstGeom>
              <a:blipFill rotWithShape="0">
                <a:blip r:embed="rId5"/>
                <a:stretch>
                  <a:fillRect l="-826" b="-6061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47276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Прямоугольник с двумя скругленными соседними углами 14"/>
          <p:cNvSpPr/>
          <p:nvPr/>
        </p:nvSpPr>
        <p:spPr>
          <a:xfrm rot="10800000">
            <a:off x="2412000" y="4499"/>
            <a:ext cx="4320000" cy="730513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accent3">
              <a:lumMod val="40000"/>
              <a:lumOff val="60000"/>
              <a:alpha val="85000"/>
            </a:schemeClr>
          </a:solidFill>
          <a:ln>
            <a:noFill/>
          </a:ln>
          <a:effectLst>
            <a:outerShdw blurRad="127000" dist="127000" dir="5400000" sx="90000" sy="90000" algn="t" rotWithShape="0">
              <a:schemeClr val="tx1">
                <a:lumMod val="65000"/>
                <a:lumOff val="3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063414" y="107151"/>
            <a:ext cx="3017173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914377"/>
            <a:r>
              <a:rPr lang="ru-RU" sz="2200" dirty="0">
                <a:solidFill>
                  <a:schemeClr val="accent3">
                    <a:lumMod val="75000"/>
                  </a:schemeClr>
                </a:solidFill>
                <a:latin typeface="+mj-lt"/>
              </a:rPr>
              <a:t>Ответьте на вопрос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Скругленный прямоугольник 12">
                <a:hlinkClick r:id="rId2" action="ppaction://hlinksldjump"/>
              </p:cNvPr>
              <p:cNvSpPr/>
              <p:nvPr/>
            </p:nvSpPr>
            <p:spPr>
              <a:xfrm>
                <a:off x="359250" y="2836825"/>
                <a:ext cx="2520000" cy="774000"/>
              </a:xfrm>
              <a:prstGeom prst="roundRect">
                <a:avLst/>
              </a:prstGeom>
              <a:noFill/>
              <a:ln w="19050">
                <a:solidFill>
                  <a:srgbClr val="00B0F0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lIns="180000" tIns="90000" rIns="180000" bIns="90000" rtlCol="0" anchor="ctr">
                <a:no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1600" i="1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ad>
                            <m:radPr>
                              <m:degHide m:val="on"/>
                              <m:ctrlPr>
                                <a:rPr lang="en-US" sz="160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ru-RU" sz="16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3</m:t>
                              </m:r>
                            </m:e>
                          </m:rad>
                        </m:num>
                        <m:den>
                          <m:r>
                            <a:rPr lang="ru-RU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4</m:t>
                          </m:r>
                        </m:den>
                      </m:f>
                    </m:oMath>
                  </m:oMathPara>
                </a14:m>
                <a:endParaRPr lang="ru-RU" sz="1600" dirty="0">
                  <a:solidFill>
                    <a:schemeClr val="tx1"/>
                  </a:solidFill>
                  <a:latin typeface="+mj-lt"/>
                </a:endParaRPr>
              </a:p>
            </p:txBody>
          </p:sp>
        </mc:Choice>
        <mc:Fallback xmlns="">
          <p:sp>
            <p:nvSpPr>
              <p:cNvPr id="13" name="Скругленный прямоугольник 12">
                <a:hlinkClick r:id="rId4" action="ppaction://hlinksldjump"/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9250" y="2836825"/>
                <a:ext cx="2520000" cy="774000"/>
              </a:xfrm>
              <a:prstGeom prst="roundRect">
                <a:avLst/>
              </a:prstGeom>
              <a:blipFill rotWithShape="0">
                <a:blip r:embed="rId5"/>
                <a:stretch>
                  <a:fillRect/>
                </a:stretch>
              </a:blipFill>
              <a:ln w="19050">
                <a:solidFill>
                  <a:srgbClr val="00B0F0"/>
                </a:solidFill>
              </a:ln>
              <a:effectLst/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Скругленный прямоугольник 7">
                <a:hlinkClick r:id="rId2" action="ppaction://hlinksldjump"/>
              </p:cNvPr>
              <p:cNvSpPr/>
              <p:nvPr/>
            </p:nvSpPr>
            <p:spPr>
              <a:xfrm>
                <a:off x="3312475" y="3958338"/>
                <a:ext cx="2520000" cy="774000"/>
              </a:xfrm>
              <a:prstGeom prst="roundRect">
                <a:avLst/>
              </a:prstGeom>
              <a:noFill/>
              <a:ln w="19050">
                <a:solidFill>
                  <a:srgbClr val="00B0F0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lIns="180000" tIns="90000" rIns="180000" bIns="90000" rtlCol="0" anchor="ctr">
                <a:no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1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sz="1600" i="1">
                              <a:solidFill>
                                <a:schemeClr val="tx1"/>
                              </a:solidFill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6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ru-RU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ru-RU" sz="1600" dirty="0">
                  <a:solidFill>
                    <a:schemeClr val="tx1"/>
                  </a:solidFill>
                  <a:latin typeface="+mj-lt"/>
                </a:endParaRPr>
              </a:p>
            </p:txBody>
          </p:sp>
        </mc:Choice>
        <mc:Fallback xmlns="">
          <p:sp>
            <p:nvSpPr>
              <p:cNvPr id="8" name="Скругленный прямоугольник 7">
                <a:hlinkClick r:id="rId4" action="ppaction://hlinksldjump"/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12475" y="3958338"/>
                <a:ext cx="2520000" cy="774000"/>
              </a:xfrm>
              <a:prstGeom prst="roundRect">
                <a:avLst/>
              </a:prstGeom>
              <a:blipFill rotWithShape="0">
                <a:blip r:embed="rId6"/>
                <a:stretch>
                  <a:fillRect/>
                </a:stretch>
              </a:blipFill>
              <a:ln w="19050">
                <a:solidFill>
                  <a:srgbClr val="00B0F0"/>
                </a:solidFill>
              </a:ln>
              <a:effectLst/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Скругленный прямоугольник 8">
                <a:hlinkClick r:id="rId2" action="ppaction://hlinksldjump"/>
              </p:cNvPr>
              <p:cNvSpPr/>
              <p:nvPr/>
            </p:nvSpPr>
            <p:spPr>
              <a:xfrm>
                <a:off x="3312475" y="2836825"/>
                <a:ext cx="2520000" cy="774000"/>
              </a:xfrm>
              <a:prstGeom prst="roundRect">
                <a:avLst/>
              </a:prstGeom>
              <a:noFill/>
              <a:ln w="19050">
                <a:solidFill>
                  <a:srgbClr val="00B0F0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lIns="180000" tIns="90000" rIns="180000" bIns="90000" rtlCol="0" anchor="ctr">
                <a:no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1600" i="1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ad>
                            <m:radPr>
                              <m:degHide m:val="on"/>
                              <m:ctrlPr>
                                <a:rPr lang="en-US" sz="1600" i="1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ru-RU" sz="16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3</m:t>
                              </m:r>
                            </m:e>
                          </m:rad>
                        </m:num>
                        <m:den>
                          <m:r>
                            <a:rPr lang="ru-RU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ru-RU" sz="1600" dirty="0">
                  <a:solidFill>
                    <a:schemeClr val="tx1"/>
                  </a:solidFill>
                  <a:latin typeface="+mj-lt"/>
                </a:endParaRPr>
              </a:p>
            </p:txBody>
          </p:sp>
        </mc:Choice>
        <mc:Fallback xmlns="">
          <p:sp>
            <p:nvSpPr>
              <p:cNvPr id="9" name="Скругленный прямоугольник 8">
                <a:hlinkClick r:id="rId4" action="ppaction://hlinksldjump"/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12475" y="2836825"/>
                <a:ext cx="2520000" cy="774000"/>
              </a:xfrm>
              <a:prstGeom prst="roundRect">
                <a:avLst/>
              </a:prstGeom>
              <a:blipFill rotWithShape="0">
                <a:blip r:embed="rId7"/>
                <a:stretch>
                  <a:fillRect/>
                </a:stretch>
              </a:blipFill>
              <a:ln w="19050">
                <a:solidFill>
                  <a:srgbClr val="00B0F0"/>
                </a:solidFill>
              </a:ln>
              <a:effectLst/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Скругленный прямоугольник 10">
                <a:hlinkClick r:id="rId8" action="ppaction://hlinksldjump"/>
              </p:cNvPr>
              <p:cNvSpPr/>
              <p:nvPr/>
            </p:nvSpPr>
            <p:spPr>
              <a:xfrm>
                <a:off x="358775" y="3958338"/>
                <a:ext cx="2520000" cy="774000"/>
              </a:xfrm>
              <a:prstGeom prst="roundRect">
                <a:avLst/>
              </a:prstGeom>
              <a:noFill/>
              <a:ln w="19050">
                <a:solidFill>
                  <a:srgbClr val="00B0F0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lIns="180000" tIns="90000" rIns="180000" bIns="90000" rtlCol="0" anchor="ctr">
                <a:no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1600" i="1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6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ru-RU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4</m:t>
                          </m:r>
                        </m:den>
                      </m:f>
                    </m:oMath>
                  </m:oMathPara>
                </a14:m>
                <a:endParaRPr lang="ru-RU" sz="1600" dirty="0">
                  <a:solidFill>
                    <a:schemeClr val="tx1"/>
                  </a:solidFill>
                  <a:latin typeface="+mj-lt"/>
                </a:endParaRPr>
              </a:p>
            </p:txBody>
          </p:sp>
        </mc:Choice>
        <mc:Fallback xmlns="">
          <p:sp>
            <p:nvSpPr>
              <p:cNvPr id="11" name="Скругленный прямоугольник 10">
                <a:hlinkClick r:id="rId9" action="ppaction://hlinksldjump"/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8775" y="3958338"/>
                <a:ext cx="2520000" cy="774000"/>
              </a:xfrm>
              <a:prstGeom prst="roundRect">
                <a:avLst/>
              </a:prstGeom>
              <a:blipFill rotWithShape="0">
                <a:blip r:embed="rId10"/>
                <a:stretch>
                  <a:fillRect/>
                </a:stretch>
              </a:blipFill>
              <a:ln w="19050">
                <a:solidFill>
                  <a:srgbClr val="00B0F0"/>
                </a:solidFill>
              </a:ln>
              <a:effectLst/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Прямоугольник 11"/>
              <p:cNvSpPr/>
              <p:nvPr/>
            </p:nvSpPr>
            <p:spPr>
              <a:xfrm flipH="1">
                <a:off x="358774" y="1166813"/>
                <a:ext cx="6291407" cy="781304"/>
              </a:xfrm>
              <a:prstGeom prst="rect">
                <a:avLst/>
              </a:prstGeom>
              <a:ln>
                <a:noFill/>
              </a:ln>
            </p:spPr>
            <p:txBody>
              <a:bodyPr wrap="square" lIns="0" tIns="0" rIns="0" bIns="0" anchor="t" anchorCtr="0">
                <a:spAutoFit/>
              </a:bodyPr>
              <a:lstStyle/>
              <a:p>
                <a:pPr>
                  <a:lnSpc>
                    <a:spcPct val="114000"/>
                  </a:lnSpc>
                </a:pPr>
                <a:r>
                  <a:rPr lang="ru-RU" sz="1800" dirty="0">
                    <a:solidFill>
                      <a:prstClr val="black"/>
                    </a:solidFill>
                    <a:latin typeface="Roboto Slab"/>
                  </a:rPr>
                  <a:t>Чему равно значение выражения</a:t>
                </a:r>
                <a:br>
                  <a:rPr lang="ru-RU" sz="1800" dirty="0">
                    <a:solidFill>
                      <a:prstClr val="black"/>
                    </a:solidFill>
                    <a:latin typeface="Roboto Slab"/>
                  </a:rPr>
                </a:br>
                <a14:m>
                  <m:oMath xmlns:m="http://schemas.openxmlformats.org/officeDocument/2006/math">
                    <m:func>
                      <m:funcPr>
                        <m:ctrlPr>
                          <a:rPr lang="en-US" sz="2000" i="1"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000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sin</m:t>
                        </m:r>
                      </m:fName>
                      <m:e>
                        <m:f>
                          <m:fPr>
                            <m:ctrlPr>
                              <a:rPr lang="en-US" sz="2000" b="0" i="1" smtClean="0">
                                <a:latin typeface="Cambria Math"/>
                                <a:ea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𝜋</m:t>
                            </m:r>
                          </m:num>
                          <m:den>
                            <m:r>
                              <a:rPr lang="ru-RU" sz="2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12</m:t>
                            </m:r>
                          </m:den>
                        </m:f>
                      </m:e>
                    </m:func>
                    <m:r>
                      <a:rPr lang="ru-RU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func>
                      <m:funcPr>
                        <m:ctrlPr>
                          <a:rPr lang="en-US" sz="2000" b="0" i="1" smtClean="0"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000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cos</m:t>
                        </m:r>
                      </m:fName>
                      <m:e>
                        <m:f>
                          <m:fPr>
                            <m:ctrlPr>
                              <a:rPr lang="en-US" sz="2000" b="0" i="1" smtClean="0">
                                <a:latin typeface="Cambria Math"/>
                                <a:ea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𝜋</m:t>
                            </m:r>
                          </m:num>
                          <m:den>
                            <m:r>
                              <a:rPr lang="en-US" sz="2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12</m:t>
                            </m:r>
                          </m:den>
                        </m:f>
                      </m:e>
                    </m:func>
                  </m:oMath>
                </a14:m>
                <a:r>
                  <a:rPr lang="ru-RU" sz="1800" dirty="0">
                    <a:solidFill>
                      <a:prstClr val="black"/>
                    </a:solidFill>
                    <a:latin typeface="Roboto Slab"/>
                  </a:rPr>
                  <a:t>?</a:t>
                </a:r>
              </a:p>
            </p:txBody>
          </p:sp>
        </mc:Choice>
        <mc:Fallback xmlns="">
          <p:sp>
            <p:nvSpPr>
              <p:cNvPr id="12" name="Прямоугольник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358774" y="1166813"/>
                <a:ext cx="6291407" cy="781304"/>
              </a:xfrm>
              <a:prstGeom prst="rect">
                <a:avLst/>
              </a:prstGeom>
              <a:blipFill rotWithShape="0">
                <a:blip r:embed="rId11"/>
                <a:stretch>
                  <a:fillRect l="-2326" t="-8527" b="-7752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760774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Прямоугольник с двумя скругленными соседними углами 14"/>
          <p:cNvSpPr/>
          <p:nvPr/>
        </p:nvSpPr>
        <p:spPr>
          <a:xfrm rot="10800000">
            <a:off x="2412000" y="-5892"/>
            <a:ext cx="4320000" cy="730513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00B050"/>
          </a:solidFill>
          <a:ln>
            <a:noFill/>
          </a:ln>
          <a:effectLst>
            <a:outerShdw blurRad="127000" dist="127000" dir="5400000" sx="90000" sy="90000" algn="t" rotWithShape="0">
              <a:schemeClr val="tx1">
                <a:lumMod val="65000"/>
                <a:lumOff val="3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063414" y="107151"/>
            <a:ext cx="3017173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914377"/>
            <a:r>
              <a:rPr lang="ru-RU" sz="2200" dirty="0">
                <a:solidFill>
                  <a:srgbClr val="F7F6F4"/>
                </a:solidFill>
                <a:latin typeface="Roboto Slab"/>
              </a:rPr>
              <a:t>Вы ответили верно</a:t>
            </a:r>
          </a:p>
        </p:txBody>
      </p:sp>
      <p:sp>
        <p:nvSpPr>
          <p:cNvPr id="14" name="Скругленный прямоугольник 13">
            <a:hlinkClick r:id="rId2" action="ppaction://hlinksldjump"/>
          </p:cNvPr>
          <p:cNvSpPr/>
          <p:nvPr/>
        </p:nvSpPr>
        <p:spPr>
          <a:xfrm>
            <a:off x="7124701" y="4350104"/>
            <a:ext cx="1660526" cy="405405"/>
          </a:xfrm>
          <a:prstGeom prst="roundRect">
            <a:avLst/>
          </a:prstGeom>
          <a:solidFill>
            <a:srgbClr val="0070C0"/>
          </a:solidFill>
          <a:ln>
            <a:noFill/>
          </a:ln>
          <a:effectLst>
            <a:outerShdw blurRad="127000" dist="63500" dir="5400000" sx="90000" sy="90000" algn="t" rotWithShape="0">
              <a:schemeClr val="tx1">
                <a:lumMod val="75000"/>
                <a:lumOff val="2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80000" tIns="90000" rIns="180000" bIns="90000" rtlCol="0" anchor="ctr">
            <a:spAutoFit/>
          </a:bodyPr>
          <a:lstStyle/>
          <a:p>
            <a:pPr algn="ctr"/>
            <a:r>
              <a:rPr lang="ru-RU" sz="1200" dirty="0">
                <a:solidFill>
                  <a:schemeClr val="bg1"/>
                </a:solidFill>
              </a:rPr>
              <a:t>Вернуться назад</a:t>
            </a:r>
          </a:p>
        </p:txBody>
      </p:sp>
      <p:grpSp>
        <p:nvGrpSpPr>
          <p:cNvPr id="11" name="Группа 10"/>
          <p:cNvGrpSpPr/>
          <p:nvPr/>
        </p:nvGrpSpPr>
        <p:grpSpPr>
          <a:xfrm>
            <a:off x="1072039" y="1335913"/>
            <a:ext cx="3218973" cy="1271885"/>
            <a:chOff x="843439" y="2138967"/>
            <a:chExt cx="3218973" cy="1271885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" name="Прямоугольник 11"/>
                <p:cNvSpPr/>
                <p:nvPr/>
              </p:nvSpPr>
              <p:spPr>
                <a:xfrm>
                  <a:off x="843439" y="2474442"/>
                  <a:ext cx="3218973" cy="936410"/>
                </a:xfrm>
                <a:prstGeom prst="rect">
                  <a:avLst/>
                </a:prstGeom>
              </p:spPr>
              <p:txBody>
                <a:bodyPr wrap="square" lIns="0" tIns="0" rIns="0" bIns="0">
                  <a:spAutoFit/>
                </a:bodyPr>
                <a:lstStyle/>
                <a:p>
                  <a:pPr defTabSz="914377">
                    <a:lnSpc>
                      <a:spcPct val="125000"/>
                    </a:lnSpc>
                  </a:pPr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n-US" sz="2600" b="1" i="1" smtClean="0">
                                <a:latin typeface="Cambria Math"/>
                                <a:ea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600" b="1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𝟏</m:t>
                            </m:r>
                          </m:num>
                          <m:den>
                            <m:r>
                              <a:rPr lang="ru-RU" sz="2600" b="1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𝟒</m:t>
                            </m:r>
                          </m:den>
                        </m:f>
                      </m:oMath>
                    </m:oMathPara>
                  </a14:m>
                  <a:endParaRPr lang="ru-RU" sz="2600" b="1" dirty="0">
                    <a:solidFill>
                      <a:prstClr val="black"/>
                    </a:solidFill>
                    <a:latin typeface="Roboto Slab"/>
                  </a:endParaRPr>
                </a:p>
              </p:txBody>
            </p:sp>
          </mc:Choice>
          <mc:Fallback xmlns="">
            <p:sp>
              <p:nvSpPr>
                <p:cNvPr id="12" name="Прямоугольник 11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43439" y="2474442"/>
                  <a:ext cx="3218973" cy="936410"/>
                </a:xfrm>
                <a:prstGeom prst="rect">
                  <a:avLst/>
                </a:prstGeom>
                <a:blipFill rotWithShape="0">
                  <a:blip r:embed="rId4"/>
                  <a:stretch>
                    <a:fillRect l="-189"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3" name="TextBox 12"/>
            <p:cNvSpPr txBox="1"/>
            <p:nvPr/>
          </p:nvSpPr>
          <p:spPr>
            <a:xfrm>
              <a:off x="843440" y="2138967"/>
              <a:ext cx="2305118" cy="276999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defTabSz="914377"/>
              <a:r>
                <a:rPr lang="ru-RU" sz="1800" dirty="0">
                  <a:solidFill>
                    <a:prstClr val="black"/>
                  </a:solidFill>
                  <a:latin typeface="Roboto Slab"/>
                </a:rPr>
                <a:t>Правильный ответ: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1063813" y="2876294"/>
                <a:ext cx="5163950" cy="71769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func>
                      <m:funcPr>
                        <m:ctrlPr>
                          <a:rPr lang="en-US" sz="1600" i="1" smtClean="0"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160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sin</m:t>
                        </m:r>
                      </m:fName>
                      <m:e>
                        <m:f>
                          <m:fPr>
                            <m:ctrlPr>
                              <a:rPr lang="en-US" sz="1600" i="1">
                                <a:latin typeface="Cambria Math"/>
                                <a:ea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16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𝜋</m:t>
                            </m:r>
                          </m:num>
                          <m:den>
                            <m:r>
                              <a:rPr lang="ru-RU" sz="16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12</m:t>
                            </m:r>
                          </m:den>
                        </m:f>
                      </m:e>
                    </m:func>
                    <m:r>
                      <a:rPr lang="ru-RU" sz="16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func>
                      <m:funcPr>
                        <m:ctrlPr>
                          <a:rPr lang="en-US" sz="1600" i="1"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160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cos</m:t>
                        </m:r>
                      </m:fName>
                      <m:e>
                        <m:f>
                          <m:fPr>
                            <m:ctrlPr>
                              <a:rPr lang="en-US" sz="1600" i="1">
                                <a:latin typeface="Cambria Math"/>
                                <a:ea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16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𝜋</m:t>
                            </m:r>
                          </m:num>
                          <m:den>
                            <m:r>
                              <a:rPr lang="en-US" sz="16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12</m:t>
                            </m:r>
                          </m:den>
                        </m:f>
                      </m:e>
                    </m:func>
                    <m:r>
                      <a:rPr lang="ru-RU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ru-RU" sz="1600" b="0" i="1" smtClean="0"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ru-RU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ru-RU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∙2</m:t>
                    </m:r>
                    <m:func>
                      <m:funcPr>
                        <m:ctrlPr>
                          <a:rPr lang="en-US" sz="1600" b="0" i="1" smtClean="0"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1600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sin</m:t>
                        </m:r>
                      </m:fName>
                      <m:e>
                        <m:f>
                          <m:fPr>
                            <m:ctrlPr>
                              <a:rPr lang="en-US" sz="1600" b="0" i="1" smtClean="0">
                                <a:latin typeface="Cambria Math"/>
                                <a:ea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16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𝜋</m:t>
                            </m:r>
                          </m:num>
                          <m:den>
                            <m:r>
                              <a:rPr lang="ru-RU" sz="16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12</m:t>
                            </m:r>
                          </m:den>
                        </m:f>
                      </m:e>
                    </m:func>
                    <m:r>
                      <a:rPr lang="en-US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func>
                      <m:funcPr>
                        <m:ctrlPr>
                          <a:rPr lang="en-US" sz="1600" b="0" i="1" smtClean="0"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1600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cos</m:t>
                        </m:r>
                      </m:fName>
                      <m:e>
                        <m:f>
                          <m:fPr>
                            <m:ctrlPr>
                              <a:rPr lang="en-US" sz="1600" b="0" i="1" smtClean="0">
                                <a:latin typeface="Cambria Math"/>
                                <a:ea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16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𝜋</m:t>
                            </m:r>
                          </m:num>
                          <m:den>
                            <m:r>
                              <a:rPr lang="ru-RU" sz="16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12</m:t>
                            </m:r>
                          </m:den>
                        </m:f>
                      </m:e>
                    </m:func>
                    <m:r>
                      <a:rPr lang="ru-RU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ru-RU" sz="1600" b="0" i="1" smtClean="0"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ru-RU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den>
                    </m:f>
                    <m:func>
                      <m:funcPr>
                        <m:ctrlPr>
                          <a:rPr lang="en-US" sz="1600" b="0" i="1" smtClean="0"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1600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sin</m:t>
                        </m:r>
                      </m:fName>
                      <m:e>
                        <m:d>
                          <m:dPr>
                            <m:ctrlPr>
                              <a:rPr lang="en-US" sz="1600" b="0" i="1" smtClean="0">
                                <a:latin typeface="Cambria Math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ru-RU" sz="16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2∙</m:t>
                            </m:r>
                            <m:f>
                              <m:fPr>
                                <m:ctrlPr>
                                  <a:rPr lang="ru-RU" sz="1600" b="0" i="1" smtClean="0">
                                    <a:latin typeface="Cambria Math"/>
                                    <a:ea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ru-RU" sz="16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𝜋</m:t>
                                </m:r>
                              </m:num>
                              <m:den>
                                <m:r>
                                  <a:rPr lang="ru-RU" sz="16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12</m:t>
                                </m:r>
                              </m:den>
                            </m:f>
                          </m:e>
                        </m:d>
                      </m:e>
                    </m:func>
                    <m:r>
                      <a:rPr lang="ru-RU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ru-RU" sz="1600" b="0" dirty="0">
                    <a:latin typeface="+mj-lt"/>
                    <a:ea typeface="Cambria Math" panose="02040503050406030204" pitchFamily="18" charset="0"/>
                  </a:rPr>
                  <a:t> </a:t>
                </a:r>
                <a:br>
                  <a:rPr lang="ru-RU" sz="1600" b="0" dirty="0">
                    <a:latin typeface="+mj-lt"/>
                    <a:ea typeface="Cambria Math" panose="02040503050406030204" pitchFamily="18" charset="0"/>
                  </a:rPr>
                </a:br>
                <a14:m>
                  <m:oMath xmlns:m="http://schemas.openxmlformats.org/officeDocument/2006/math">
                    <m:r>
                      <a:rPr lang="ru-RU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ru-RU" sz="1600" b="0" i="1" smtClean="0"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ru-RU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den>
                    </m:f>
                    <m:func>
                      <m:funcPr>
                        <m:ctrlPr>
                          <a:rPr lang="en-US" sz="1600" b="0" i="1" smtClean="0"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1600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sin</m:t>
                        </m:r>
                      </m:fName>
                      <m:e>
                        <m:f>
                          <m:fPr>
                            <m:ctrlPr>
                              <a:rPr lang="en-US" sz="1600" b="0" i="1" smtClean="0">
                                <a:latin typeface="Cambria Math"/>
                                <a:ea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16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𝜋</m:t>
                            </m:r>
                          </m:num>
                          <m:den>
                            <m:r>
                              <a:rPr lang="ru-RU" sz="16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6</m:t>
                            </m:r>
                          </m:den>
                        </m:f>
                      </m:e>
                    </m:func>
                    <m:r>
                      <a:rPr lang="ru-RU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ru-RU" sz="1600" b="0" i="1" smtClean="0"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ru-RU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ru-RU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f>
                      <m:fPr>
                        <m:ctrlPr>
                          <a:rPr lang="ru-RU" sz="1600" b="0" i="1" smtClean="0"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ru-RU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ru-RU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ru-RU" sz="1600" b="0" i="1" smtClean="0"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ru-RU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lang="ru-RU" sz="1400" dirty="0">
                    <a:latin typeface="+mj-lt"/>
                  </a:rPr>
                  <a:t> </a:t>
                </a:r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63813" y="2876294"/>
                <a:ext cx="5163950" cy="717697"/>
              </a:xfrm>
              <a:prstGeom prst="rect">
                <a:avLst/>
              </a:prstGeom>
              <a:blipFill rotWithShape="0">
                <a:blip r:embed="rId5"/>
                <a:stretch>
                  <a:fillRect l="-1417" b="-5932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177419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Прямоугольник с двумя скругленными соседними углами 14"/>
          <p:cNvSpPr/>
          <p:nvPr/>
        </p:nvSpPr>
        <p:spPr>
          <a:xfrm rot="10800000">
            <a:off x="2412000" y="-5892"/>
            <a:ext cx="4320000" cy="730513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C00000"/>
          </a:solidFill>
          <a:ln>
            <a:noFill/>
          </a:ln>
          <a:effectLst>
            <a:outerShdw blurRad="127000" dist="127000" dir="5400000" sx="90000" sy="90000" algn="t" rotWithShape="0">
              <a:schemeClr val="tx1">
                <a:lumMod val="65000"/>
                <a:lumOff val="3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2910328" y="107151"/>
            <a:ext cx="3323346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914377"/>
            <a:r>
              <a:rPr lang="ru-RU" sz="2200" dirty="0">
                <a:solidFill>
                  <a:srgbClr val="F7F6F4"/>
                </a:solidFill>
                <a:latin typeface="+mj-lt"/>
              </a:rPr>
              <a:t>Вы ответили неверно</a:t>
            </a:r>
          </a:p>
        </p:txBody>
      </p:sp>
      <p:sp>
        <p:nvSpPr>
          <p:cNvPr id="11" name="Скругленный прямоугольник 10">
            <a:hlinkClick r:id="rId2" action="ppaction://hlinksldjump"/>
          </p:cNvPr>
          <p:cNvSpPr/>
          <p:nvPr/>
        </p:nvSpPr>
        <p:spPr>
          <a:xfrm>
            <a:off x="7124701" y="4350104"/>
            <a:ext cx="1660526" cy="405405"/>
          </a:xfrm>
          <a:prstGeom prst="roundRect">
            <a:avLst/>
          </a:prstGeom>
          <a:solidFill>
            <a:srgbClr val="0070C0"/>
          </a:solidFill>
          <a:ln>
            <a:noFill/>
          </a:ln>
          <a:effectLst>
            <a:outerShdw blurRad="127000" dist="63500" dir="5400000" sx="90000" sy="90000" algn="t" rotWithShape="0">
              <a:schemeClr val="tx1">
                <a:lumMod val="75000"/>
                <a:lumOff val="2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80000" tIns="90000" rIns="180000" bIns="90000" rtlCol="0" anchor="ctr">
            <a:spAutoFit/>
          </a:bodyPr>
          <a:lstStyle/>
          <a:p>
            <a:pPr algn="ctr"/>
            <a:r>
              <a:rPr lang="ru-RU" sz="1200" dirty="0">
                <a:solidFill>
                  <a:schemeClr val="bg1"/>
                </a:solidFill>
              </a:rPr>
              <a:t>Вернуться назад</a:t>
            </a:r>
          </a:p>
        </p:txBody>
      </p:sp>
      <p:grpSp>
        <p:nvGrpSpPr>
          <p:cNvPr id="9" name="Группа 8"/>
          <p:cNvGrpSpPr/>
          <p:nvPr/>
        </p:nvGrpSpPr>
        <p:grpSpPr>
          <a:xfrm>
            <a:off x="1072039" y="1216401"/>
            <a:ext cx="3218973" cy="835612"/>
            <a:chOff x="843439" y="2138967"/>
            <a:chExt cx="3218973" cy="835612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" name="Прямоугольник 11"/>
                <p:cNvSpPr/>
                <p:nvPr/>
              </p:nvSpPr>
              <p:spPr>
                <a:xfrm>
                  <a:off x="843439" y="2474442"/>
                  <a:ext cx="3218973" cy="500137"/>
                </a:xfrm>
                <a:prstGeom prst="rect">
                  <a:avLst/>
                </a:prstGeom>
              </p:spPr>
              <p:txBody>
                <a:bodyPr wrap="square" lIns="0" tIns="0" rIns="0" bIns="0">
                  <a:spAutoFit/>
                </a:bodyPr>
                <a:lstStyle/>
                <a:p>
                  <a:pPr defTabSz="914377">
                    <a:lnSpc>
                      <a:spcPct val="125000"/>
                    </a:lnSpc>
                  </a:pPr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r>
                          <a:rPr lang="en-US" sz="26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  <m:r>
                          <a:rPr lang="en-US" sz="26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𝟐</m:t>
                        </m:r>
                      </m:oMath>
                    </m:oMathPara>
                  </a14:m>
                  <a:endParaRPr lang="en-US" sz="2600" b="1" dirty="0">
                    <a:solidFill>
                      <a:prstClr val="black"/>
                    </a:solidFill>
                    <a:latin typeface="Roboto Slab"/>
                  </a:endParaRPr>
                </a:p>
              </p:txBody>
            </p:sp>
          </mc:Choice>
          <mc:Fallback xmlns="">
            <p:sp>
              <p:nvSpPr>
                <p:cNvPr id="12" name="Прямоугольник 11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43439" y="2474442"/>
                  <a:ext cx="3218973" cy="500137"/>
                </a:xfrm>
                <a:prstGeom prst="rect">
                  <a:avLst/>
                </a:prstGeom>
                <a:blipFill rotWithShape="0"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3" name="TextBox 12"/>
            <p:cNvSpPr txBox="1"/>
            <p:nvPr/>
          </p:nvSpPr>
          <p:spPr>
            <a:xfrm>
              <a:off x="843440" y="2138967"/>
              <a:ext cx="2305118" cy="276999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defTabSz="914377"/>
              <a:r>
                <a:rPr lang="ru-RU" sz="1800" dirty="0">
                  <a:solidFill>
                    <a:prstClr val="black"/>
                  </a:solidFill>
                  <a:latin typeface="Roboto Slab"/>
                </a:rPr>
                <a:t>Правильный ответ: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1072039" y="2310262"/>
                <a:ext cx="5155724" cy="123912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1600" i="1" smtClean="0"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160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sin</m:t>
                          </m:r>
                        </m:fName>
                        <m:e>
                          <m:d>
                            <m:dPr>
                              <m:ctrlPr>
                                <a:rPr lang="ru-RU" sz="1600" i="1">
                                  <a:latin typeface="Cambria Math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6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</m:t>
                              </m:r>
                              <m:f>
                                <m:fPr>
                                  <m:ctrlPr>
                                    <a:rPr lang="en-US" sz="1600" i="1">
                                      <a:latin typeface="Cambria Math"/>
                                      <a:ea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16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𝜋</m:t>
                                  </m:r>
                                </m:num>
                                <m:den>
                                  <m:r>
                                    <a:rPr lang="en-US" sz="16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3</m:t>
                                  </m:r>
                                </m:den>
                              </m:f>
                            </m:e>
                          </m:d>
                          <m:r>
                            <a:rPr lang="ru-RU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</m:t>
                          </m:r>
                          <m:func>
                            <m:funcPr>
                              <m:ctrlPr>
                                <a:rPr lang="en-US" sz="1600" i="1">
                                  <a:latin typeface="Cambria Math"/>
                                  <a:ea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sz="160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tg</m:t>
                              </m:r>
                            </m:fName>
                            <m:e>
                              <m:d>
                                <m:dPr>
                                  <m:ctrlPr>
                                    <a:rPr lang="en-US" sz="1600" i="1">
                                      <a:latin typeface="Cambria Math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ru-RU" sz="16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−</m:t>
                                  </m:r>
                                  <m:f>
                                    <m:fPr>
                                      <m:ctrlPr>
                                        <a:rPr lang="ru-RU" sz="1600" i="1">
                                          <a:latin typeface="Cambria Math"/>
                                          <a:ea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ru-RU" sz="16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𝜋</m:t>
                                      </m:r>
                                    </m:num>
                                    <m:den>
                                      <m:r>
                                        <a:rPr lang="en-US" sz="16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6</m:t>
                                      </m:r>
                                    </m:den>
                                  </m:f>
                                </m:e>
                              </m:d>
                            </m:e>
                          </m:func>
                          <m:r>
                            <a:rPr lang="ru-RU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3</m:t>
                          </m:r>
                          <m:func>
                            <m:funcPr>
                              <m:ctrlPr>
                                <a:rPr lang="en-US" sz="1600" i="1">
                                  <a:latin typeface="Cambria Math"/>
                                  <a:ea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sz="160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cos</m:t>
                              </m:r>
                            </m:fName>
                            <m:e>
                              <m:r>
                                <a:rPr lang="en-US" sz="16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𝜋</m:t>
                              </m:r>
                            </m:e>
                          </m:func>
                          <m:r>
                            <a:rPr lang="en-US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func>
                            <m:funcPr>
                              <m:ctrlPr>
                                <a:rPr lang="en-US" sz="1600" i="1">
                                  <a:latin typeface="Cambria Math"/>
                                  <a:ea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sz="160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cos</m:t>
                              </m:r>
                            </m:fName>
                            <m:e>
                              <m:d>
                                <m:dPr>
                                  <m:ctrlPr>
                                    <a:rPr lang="en-US" sz="1600" i="1">
                                      <a:latin typeface="Cambria Math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16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−</m:t>
                                  </m:r>
                                  <m:f>
                                    <m:fPr>
                                      <m:ctrlPr>
                                        <a:rPr lang="en-US" sz="1600" i="1">
                                          <a:latin typeface="Cambria Math"/>
                                          <a:ea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sz="16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𝜋</m:t>
                                      </m:r>
                                    </m:num>
                                    <m:den>
                                      <m:r>
                                        <a:rPr lang="en-US" sz="16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3</m:t>
                                      </m:r>
                                    </m:den>
                                  </m:f>
                                </m:e>
                              </m:d>
                            </m:e>
                          </m:func>
                        </m:e>
                      </m:func>
                      <m:r>
                        <a:rPr lang="en-US" sz="1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</m:oMath>
                    <m:oMath xmlns:m="http://schemas.openxmlformats.org/officeDocument/2006/math"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=−</m:t>
                      </m:r>
                      <m:func>
                        <m:funcPr>
                          <m:ctrlPr>
                            <a:rPr lang="en-US" sz="1600" b="0" i="1" smtClean="0">
                              <a:latin typeface="Cambria Math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1600" b="0" i="0" smtClean="0">
                              <a:latin typeface="Cambria Math" panose="02040503050406030204" pitchFamily="18" charset="0"/>
                            </a:rPr>
                            <m:t>sin</m:t>
                          </m:r>
                        </m:fName>
                        <m:e>
                          <m:f>
                            <m:fPr>
                              <m:ctrlPr>
                                <a:rPr lang="en-US" sz="1600" i="1">
                                  <a:latin typeface="Cambria Math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6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𝜋</m:t>
                              </m:r>
                            </m:num>
                            <m:den>
                              <m:r>
                                <a:rPr lang="en-US" sz="16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3</m:t>
                              </m:r>
                            </m:den>
                          </m:f>
                        </m:e>
                      </m:func>
                      <m:r>
                        <a:rPr lang="en-US" sz="16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d>
                        <m:dPr>
                          <m:ctrlPr>
                            <a:rPr lang="en-US" sz="1600" i="1" smtClean="0"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func>
                            <m:funcPr>
                              <m:ctrlPr>
                                <a:rPr lang="en-US" sz="1600" i="1">
                                  <a:latin typeface="Cambria Math"/>
                                  <a:ea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sz="160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tg</m:t>
                              </m:r>
                            </m:fName>
                            <m:e>
                              <m:f>
                                <m:fPr>
                                  <m:ctrlPr>
                                    <a:rPr lang="ru-RU" sz="1600" i="1">
                                      <a:latin typeface="Cambria Math"/>
                                      <a:ea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ru-RU" sz="16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𝜋</m:t>
                                  </m:r>
                                </m:num>
                                <m:den>
                                  <m:r>
                                    <a:rPr lang="en-US" sz="16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6</m:t>
                                  </m:r>
                                </m:den>
                              </m:f>
                            </m:e>
                          </m:func>
                        </m:e>
                      </m:d>
                      <m:r>
                        <a:rPr lang="en-US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r>
                        <a:rPr lang="en-US" sz="16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3</m:t>
                      </m:r>
                      <m:func>
                        <m:funcPr>
                          <m:ctrlPr>
                            <a:rPr lang="en-US" sz="1600" i="1"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160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cos</m:t>
                          </m:r>
                        </m:fName>
                        <m:e>
                          <m:r>
                            <a:rPr lang="en-US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𝜋</m:t>
                          </m:r>
                        </m:e>
                      </m:func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+</m:t>
                      </m:r>
                      <m:func>
                        <m:funcPr>
                          <m:ctrlPr>
                            <a:rPr lang="en-US" sz="1600" i="1"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160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cos</m:t>
                          </m:r>
                        </m:fName>
                        <m:e>
                          <m:f>
                            <m:fPr>
                              <m:ctrlPr>
                                <a:rPr lang="en-US" sz="1600" i="1">
                                  <a:latin typeface="Cambria Math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6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𝜋</m:t>
                              </m:r>
                            </m:num>
                            <m:den>
                              <m:r>
                                <a:rPr lang="en-US" sz="16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3</m:t>
                              </m:r>
                            </m:den>
                          </m:f>
                        </m:e>
                      </m:func>
                      <m:r>
                        <a:rPr lang="en-US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r>
                  <a:rPr lang="en-US" sz="1400" dirty="0">
                    <a:latin typeface="+mj-lt"/>
                  </a:rPr>
                  <a:t/>
                </a:r>
                <a:br>
                  <a:rPr lang="en-US" sz="1400" dirty="0">
                    <a:latin typeface="+mj-lt"/>
                  </a:rPr>
                </a:br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=−</m:t>
                    </m:r>
                    <m:f>
                      <m:fPr>
                        <m:ctrlPr>
                          <a:rPr lang="en-US" sz="1600" b="0" i="1" smtClean="0"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en-US" sz="1600" b="0" i="1" smtClean="0">
                                <a:latin typeface="Cambria Math"/>
                                <a:ea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16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3</m:t>
                            </m:r>
                          </m:e>
                        </m:rad>
                      </m:num>
                      <m:den>
                        <m:r>
                          <a:rPr lang="en-US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US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d>
                      <m:dPr>
                        <m:ctrlPr>
                          <a:rPr lang="en-US" sz="1600" b="0" i="1" smtClean="0"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en-US" sz="1600" i="1">
                                <a:latin typeface="Cambria Math"/>
                                <a:ea typeface="Cambria Math" panose="02040503050406030204" pitchFamily="18" charset="0"/>
                              </a:rPr>
                            </m:ctrlPr>
                          </m:fPr>
                          <m:num>
                            <m:rad>
                              <m:radPr>
                                <m:degHide m:val="on"/>
                                <m:ctrlPr>
                                  <a:rPr lang="en-US" sz="1600" i="1">
                                    <a:latin typeface="Cambria Math"/>
                                    <a:ea typeface="Cambria Math" panose="02040503050406030204" pitchFamily="18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en-US" sz="16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3</m:t>
                                </m:r>
                              </m:e>
                            </m:rad>
                          </m:num>
                          <m:den>
                            <m:r>
                              <a:rPr lang="en-US" sz="16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3</m:t>
                            </m:r>
                          </m:den>
                        </m:f>
                      </m:e>
                    </m:d>
                    <m:r>
                      <a:rPr lang="en-US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+3∙</m:t>
                    </m:r>
                    <m:d>
                      <m:dPr>
                        <m:ctrlPr>
                          <a:rPr lang="en-US" sz="1600" b="0" i="1" smtClean="0"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−1</m:t>
                        </m:r>
                      </m:e>
                    </m:d>
                    <m:r>
                      <a:rPr lang="en-US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sz="1600" i="1"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US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1600" b="0" i="1" smtClean="0"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en-US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6</m:t>
                        </m:r>
                      </m:den>
                    </m:f>
                    <m:r>
                      <a:rPr lang="en-US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−3+</m:t>
                    </m:r>
                    <m:f>
                      <m:fPr>
                        <m:ctrlPr>
                          <a:rPr lang="en-US" sz="1600" b="0" i="1" smtClean="0"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US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=1−3=−2</m:t>
                    </m:r>
                  </m:oMath>
                </a14:m>
                <a:r>
                  <a:rPr lang="ru-RU" sz="1400" dirty="0">
                    <a:latin typeface="+mj-lt"/>
                  </a:rPr>
                  <a:t> </a:t>
                </a:r>
                <a:endParaRPr lang="en-US" sz="1400" dirty="0">
                  <a:latin typeface="+mj-lt"/>
                </a:endParaRPr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2039" y="2310262"/>
                <a:ext cx="5155724" cy="1239122"/>
              </a:xfrm>
              <a:prstGeom prst="rect">
                <a:avLst/>
              </a:prstGeom>
              <a:blipFill rotWithShape="0">
                <a:blip r:embed="rId5"/>
                <a:stretch>
                  <a:fillRect l="-1418" b="-2463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969602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Прямоугольник с двумя скругленными соседними углами 14"/>
          <p:cNvSpPr/>
          <p:nvPr/>
        </p:nvSpPr>
        <p:spPr>
          <a:xfrm rot="10800000">
            <a:off x="2412000" y="-5892"/>
            <a:ext cx="4320000" cy="730513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C00000"/>
          </a:solidFill>
          <a:ln>
            <a:noFill/>
          </a:ln>
          <a:effectLst>
            <a:outerShdw blurRad="127000" dist="127000" dir="5400000" sx="90000" sy="90000" algn="t" rotWithShape="0">
              <a:schemeClr val="tx1">
                <a:lumMod val="65000"/>
                <a:lumOff val="3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910328" y="107151"/>
            <a:ext cx="3323346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914377"/>
            <a:r>
              <a:rPr lang="ru-RU" sz="2200" dirty="0">
                <a:solidFill>
                  <a:srgbClr val="F7F6F4"/>
                </a:solidFill>
                <a:latin typeface="Roboto Slab"/>
              </a:rPr>
              <a:t>Вы ответили неверно</a:t>
            </a:r>
          </a:p>
        </p:txBody>
      </p:sp>
      <p:sp>
        <p:nvSpPr>
          <p:cNvPr id="27" name="Скругленный прямоугольник 26">
            <a:hlinkClick r:id="rId2" action="ppaction://hlinksldjump"/>
          </p:cNvPr>
          <p:cNvSpPr/>
          <p:nvPr/>
        </p:nvSpPr>
        <p:spPr>
          <a:xfrm>
            <a:off x="7124701" y="4350104"/>
            <a:ext cx="1660526" cy="405405"/>
          </a:xfrm>
          <a:prstGeom prst="roundRect">
            <a:avLst/>
          </a:prstGeom>
          <a:solidFill>
            <a:srgbClr val="0070C0"/>
          </a:solidFill>
          <a:ln>
            <a:noFill/>
          </a:ln>
          <a:effectLst>
            <a:outerShdw blurRad="127000" dist="63500" dir="5400000" sx="90000" sy="90000" algn="t" rotWithShape="0">
              <a:schemeClr val="tx1">
                <a:lumMod val="75000"/>
                <a:lumOff val="2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80000" tIns="90000" rIns="180000" bIns="90000" rtlCol="0" anchor="ctr">
            <a:spAutoFit/>
          </a:bodyPr>
          <a:lstStyle/>
          <a:p>
            <a:pPr algn="ctr"/>
            <a:r>
              <a:rPr lang="ru-RU" sz="1200" dirty="0">
                <a:solidFill>
                  <a:schemeClr val="bg1"/>
                </a:solidFill>
              </a:rPr>
              <a:t>Вернуться назад</a:t>
            </a:r>
          </a:p>
        </p:txBody>
      </p:sp>
      <p:grpSp>
        <p:nvGrpSpPr>
          <p:cNvPr id="11" name="Группа 10"/>
          <p:cNvGrpSpPr/>
          <p:nvPr/>
        </p:nvGrpSpPr>
        <p:grpSpPr>
          <a:xfrm>
            <a:off x="1072039" y="1335913"/>
            <a:ext cx="3218973" cy="1271885"/>
            <a:chOff x="843439" y="2138967"/>
            <a:chExt cx="3218973" cy="1271885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" name="Прямоугольник 11"/>
                <p:cNvSpPr/>
                <p:nvPr/>
              </p:nvSpPr>
              <p:spPr>
                <a:xfrm>
                  <a:off x="843439" y="2474442"/>
                  <a:ext cx="3218973" cy="936410"/>
                </a:xfrm>
                <a:prstGeom prst="rect">
                  <a:avLst/>
                </a:prstGeom>
              </p:spPr>
              <p:txBody>
                <a:bodyPr wrap="square" lIns="0" tIns="0" rIns="0" bIns="0">
                  <a:spAutoFit/>
                </a:bodyPr>
                <a:lstStyle/>
                <a:p>
                  <a:pPr defTabSz="914377">
                    <a:lnSpc>
                      <a:spcPct val="125000"/>
                    </a:lnSpc>
                  </a:pPr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n-US" sz="2600" b="1" i="1" smtClean="0">
                                <a:latin typeface="Cambria Math"/>
                                <a:ea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600" b="1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𝟏</m:t>
                            </m:r>
                          </m:num>
                          <m:den>
                            <m:r>
                              <a:rPr lang="ru-RU" sz="2600" b="1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𝟒</m:t>
                            </m:r>
                          </m:den>
                        </m:f>
                      </m:oMath>
                    </m:oMathPara>
                  </a14:m>
                  <a:endParaRPr lang="ru-RU" sz="2600" b="1" dirty="0">
                    <a:solidFill>
                      <a:prstClr val="black"/>
                    </a:solidFill>
                    <a:latin typeface="Roboto Slab"/>
                  </a:endParaRPr>
                </a:p>
              </p:txBody>
            </p:sp>
          </mc:Choice>
          <mc:Fallback xmlns="">
            <p:sp>
              <p:nvSpPr>
                <p:cNvPr id="12" name="Прямоугольник 11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43439" y="2474442"/>
                  <a:ext cx="3218973" cy="936410"/>
                </a:xfrm>
                <a:prstGeom prst="rect">
                  <a:avLst/>
                </a:prstGeom>
                <a:blipFill rotWithShape="0">
                  <a:blip r:embed="rId4"/>
                  <a:stretch>
                    <a:fillRect l="-189"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3" name="TextBox 12"/>
            <p:cNvSpPr txBox="1"/>
            <p:nvPr/>
          </p:nvSpPr>
          <p:spPr>
            <a:xfrm>
              <a:off x="843440" y="2138967"/>
              <a:ext cx="2305118" cy="276999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defTabSz="914377"/>
              <a:r>
                <a:rPr lang="ru-RU" sz="1800" dirty="0">
                  <a:solidFill>
                    <a:prstClr val="black"/>
                  </a:solidFill>
                  <a:latin typeface="Roboto Slab"/>
                </a:rPr>
                <a:t>Правильный ответ: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1063813" y="2876294"/>
                <a:ext cx="5163950" cy="71769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func>
                      <m:funcPr>
                        <m:ctrlPr>
                          <a:rPr lang="en-US" sz="1600" i="1" smtClean="0"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160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sin</m:t>
                        </m:r>
                      </m:fName>
                      <m:e>
                        <m:f>
                          <m:fPr>
                            <m:ctrlPr>
                              <a:rPr lang="en-US" sz="1600" i="1">
                                <a:latin typeface="Cambria Math"/>
                                <a:ea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16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𝜋</m:t>
                            </m:r>
                          </m:num>
                          <m:den>
                            <m:r>
                              <a:rPr lang="ru-RU" sz="16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12</m:t>
                            </m:r>
                          </m:den>
                        </m:f>
                      </m:e>
                    </m:func>
                    <m:r>
                      <a:rPr lang="ru-RU" sz="16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func>
                      <m:funcPr>
                        <m:ctrlPr>
                          <a:rPr lang="en-US" sz="1600" i="1"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160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cos</m:t>
                        </m:r>
                      </m:fName>
                      <m:e>
                        <m:f>
                          <m:fPr>
                            <m:ctrlPr>
                              <a:rPr lang="en-US" sz="1600" i="1">
                                <a:latin typeface="Cambria Math"/>
                                <a:ea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16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𝜋</m:t>
                            </m:r>
                          </m:num>
                          <m:den>
                            <m:r>
                              <a:rPr lang="en-US" sz="16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12</m:t>
                            </m:r>
                          </m:den>
                        </m:f>
                      </m:e>
                    </m:func>
                    <m:r>
                      <a:rPr lang="ru-RU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ru-RU" sz="1600" b="0" i="1" smtClean="0"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ru-RU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ru-RU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∙2</m:t>
                    </m:r>
                    <m:func>
                      <m:funcPr>
                        <m:ctrlPr>
                          <a:rPr lang="en-US" sz="1600" b="0" i="1" smtClean="0"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1600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sin</m:t>
                        </m:r>
                      </m:fName>
                      <m:e>
                        <m:f>
                          <m:fPr>
                            <m:ctrlPr>
                              <a:rPr lang="en-US" sz="1600" b="0" i="1" smtClean="0">
                                <a:latin typeface="Cambria Math"/>
                                <a:ea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16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𝜋</m:t>
                            </m:r>
                          </m:num>
                          <m:den>
                            <m:r>
                              <a:rPr lang="ru-RU" sz="16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12</m:t>
                            </m:r>
                          </m:den>
                        </m:f>
                      </m:e>
                    </m:func>
                    <m:r>
                      <a:rPr lang="en-US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func>
                      <m:funcPr>
                        <m:ctrlPr>
                          <a:rPr lang="en-US" sz="1600" b="0" i="1" smtClean="0"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1600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cos</m:t>
                        </m:r>
                      </m:fName>
                      <m:e>
                        <m:f>
                          <m:fPr>
                            <m:ctrlPr>
                              <a:rPr lang="en-US" sz="1600" b="0" i="1" smtClean="0">
                                <a:latin typeface="Cambria Math"/>
                                <a:ea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16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𝜋</m:t>
                            </m:r>
                          </m:num>
                          <m:den>
                            <m:r>
                              <a:rPr lang="ru-RU" sz="16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12</m:t>
                            </m:r>
                          </m:den>
                        </m:f>
                      </m:e>
                    </m:func>
                    <m:r>
                      <a:rPr lang="ru-RU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ru-RU" sz="1600" b="0" i="1" smtClean="0"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ru-RU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den>
                    </m:f>
                    <m:func>
                      <m:funcPr>
                        <m:ctrlPr>
                          <a:rPr lang="en-US" sz="1600" b="0" i="1" smtClean="0"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1600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sin</m:t>
                        </m:r>
                      </m:fName>
                      <m:e>
                        <m:d>
                          <m:dPr>
                            <m:ctrlPr>
                              <a:rPr lang="en-US" sz="1600" b="0" i="1" smtClean="0">
                                <a:latin typeface="Cambria Math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ru-RU" sz="16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2∙</m:t>
                            </m:r>
                            <m:f>
                              <m:fPr>
                                <m:ctrlPr>
                                  <a:rPr lang="ru-RU" sz="1600" b="0" i="1" smtClean="0">
                                    <a:latin typeface="Cambria Math"/>
                                    <a:ea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ru-RU" sz="16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𝜋</m:t>
                                </m:r>
                              </m:num>
                              <m:den>
                                <m:r>
                                  <a:rPr lang="ru-RU" sz="16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12</m:t>
                                </m:r>
                              </m:den>
                            </m:f>
                          </m:e>
                        </m:d>
                      </m:e>
                    </m:func>
                    <m:r>
                      <a:rPr lang="ru-RU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ru-RU" sz="1600" b="0" dirty="0">
                    <a:latin typeface="+mj-lt"/>
                    <a:ea typeface="Cambria Math" panose="02040503050406030204" pitchFamily="18" charset="0"/>
                  </a:rPr>
                  <a:t> </a:t>
                </a:r>
                <a:br>
                  <a:rPr lang="ru-RU" sz="1600" b="0" dirty="0">
                    <a:latin typeface="+mj-lt"/>
                    <a:ea typeface="Cambria Math" panose="02040503050406030204" pitchFamily="18" charset="0"/>
                  </a:rPr>
                </a:br>
                <a14:m>
                  <m:oMath xmlns:m="http://schemas.openxmlformats.org/officeDocument/2006/math">
                    <m:r>
                      <a:rPr lang="ru-RU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ru-RU" sz="1600" b="0" i="1" smtClean="0"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ru-RU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den>
                    </m:f>
                    <m:func>
                      <m:funcPr>
                        <m:ctrlPr>
                          <a:rPr lang="en-US" sz="1600" b="0" i="1" smtClean="0"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1600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sin</m:t>
                        </m:r>
                      </m:fName>
                      <m:e>
                        <m:f>
                          <m:fPr>
                            <m:ctrlPr>
                              <a:rPr lang="en-US" sz="1600" b="0" i="1" smtClean="0">
                                <a:latin typeface="Cambria Math"/>
                                <a:ea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16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𝜋</m:t>
                            </m:r>
                          </m:num>
                          <m:den>
                            <m:r>
                              <a:rPr lang="ru-RU" sz="16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6</m:t>
                            </m:r>
                          </m:den>
                        </m:f>
                      </m:e>
                    </m:func>
                    <m:r>
                      <a:rPr lang="ru-RU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ru-RU" sz="1600" b="0" i="1" smtClean="0"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ru-RU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ru-RU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f>
                      <m:fPr>
                        <m:ctrlPr>
                          <a:rPr lang="ru-RU" sz="1600" b="0" i="1" smtClean="0"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ru-RU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ru-RU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ru-RU" sz="1600" b="0" i="1" smtClean="0"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ru-RU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4</m:t>
                        </m:r>
                      </m:den>
                    </m:f>
                    <m:r>
                      <a:rPr lang="ru-RU" sz="16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ru-RU" sz="1400" dirty="0">
                    <a:latin typeface="+mj-lt"/>
                  </a:rPr>
                  <a:t> </a:t>
                </a:r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63813" y="2876294"/>
                <a:ext cx="5163950" cy="717697"/>
              </a:xfrm>
              <a:prstGeom prst="rect">
                <a:avLst/>
              </a:prstGeom>
              <a:blipFill rotWithShape="0">
                <a:blip r:embed="rId5"/>
                <a:stretch>
                  <a:fillRect l="-1417" b="-5932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507121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Прямоугольник с двумя скругленными соседними углами 14"/>
          <p:cNvSpPr/>
          <p:nvPr/>
        </p:nvSpPr>
        <p:spPr>
          <a:xfrm rot="10800000">
            <a:off x="2412000" y="4499"/>
            <a:ext cx="4320000" cy="730513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accent3">
              <a:lumMod val="40000"/>
              <a:lumOff val="60000"/>
              <a:alpha val="85000"/>
            </a:schemeClr>
          </a:solidFill>
          <a:ln>
            <a:noFill/>
          </a:ln>
          <a:effectLst>
            <a:outerShdw blurRad="127000" dist="127000" dir="5400000" sx="90000" sy="90000" algn="t" rotWithShape="0">
              <a:schemeClr val="tx1">
                <a:lumMod val="65000"/>
                <a:lumOff val="3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A5A5A5">
                  <a:lumMod val="75000"/>
                </a:srgbClr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063414" y="107151"/>
            <a:ext cx="3017173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914377"/>
            <a:r>
              <a:rPr lang="ru-RU" sz="2200" dirty="0">
                <a:solidFill>
                  <a:srgbClr val="A5A5A5">
                    <a:lumMod val="75000"/>
                  </a:srgbClr>
                </a:solidFill>
                <a:latin typeface="Roboto Slab"/>
              </a:rPr>
              <a:t>Ответьте на вопрос</a:t>
            </a:r>
          </a:p>
        </p:txBody>
      </p:sp>
      <p:sp>
        <p:nvSpPr>
          <p:cNvPr id="13" name="Скругленный прямоугольник 12">
            <a:hlinkClick r:id="rId2" action="ppaction://hlinksldjump"/>
          </p:cNvPr>
          <p:cNvSpPr/>
          <p:nvPr/>
        </p:nvSpPr>
        <p:spPr>
          <a:xfrm>
            <a:off x="358775" y="3958338"/>
            <a:ext cx="2520000" cy="774000"/>
          </a:xfrm>
          <a:prstGeom prst="roundRect">
            <a:avLst/>
          </a:prstGeom>
          <a:noFill/>
          <a:ln w="19050">
            <a:solidFill>
              <a:srgbClr val="00B0F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80000" tIns="90000" rIns="180000" bIns="90000" rtlCol="0" anchor="ctr">
            <a:noAutofit/>
          </a:bodyPr>
          <a:lstStyle/>
          <a:p>
            <a:pPr algn="ctr"/>
            <a:r>
              <a:rPr lang="ru-RU" sz="1600" dirty="0">
                <a:solidFill>
                  <a:prstClr val="black"/>
                </a:solidFill>
                <a:latin typeface="Roboto Slab"/>
              </a:rPr>
              <a:t>Верно</a:t>
            </a:r>
          </a:p>
        </p:txBody>
      </p:sp>
      <p:sp>
        <p:nvSpPr>
          <p:cNvPr id="9" name="Скругленный прямоугольник 8">
            <a:hlinkClick r:id="rId3" action="ppaction://hlinksldjump"/>
          </p:cNvPr>
          <p:cNvSpPr/>
          <p:nvPr/>
        </p:nvSpPr>
        <p:spPr>
          <a:xfrm>
            <a:off x="3312475" y="3958338"/>
            <a:ext cx="2520000" cy="774000"/>
          </a:xfrm>
          <a:prstGeom prst="roundRect">
            <a:avLst/>
          </a:prstGeom>
          <a:noFill/>
          <a:ln w="19050">
            <a:solidFill>
              <a:srgbClr val="00B0F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80000" tIns="90000" rIns="180000" bIns="90000" rtlCol="0" anchor="ctr">
            <a:noAutofit/>
          </a:bodyPr>
          <a:lstStyle/>
          <a:p>
            <a:pPr algn="ctr"/>
            <a:r>
              <a:rPr lang="ru-RU" sz="1600" dirty="0">
                <a:solidFill>
                  <a:prstClr val="black"/>
                </a:solidFill>
                <a:latin typeface="Roboto Slab"/>
              </a:rPr>
              <a:t>Неверно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Прямоугольник 11"/>
              <p:cNvSpPr/>
              <p:nvPr/>
            </p:nvSpPr>
            <p:spPr>
              <a:xfrm flipH="1">
                <a:off x="358775" y="1166813"/>
                <a:ext cx="5473700" cy="314060"/>
              </a:xfrm>
              <a:prstGeom prst="rect">
                <a:avLst/>
              </a:prstGeom>
              <a:ln>
                <a:noFill/>
              </a:ln>
            </p:spPr>
            <p:txBody>
              <a:bodyPr wrap="square" lIns="0" tIns="0" rIns="0" bIns="0" anchor="t" anchorCtr="0">
                <a:spAutoFit/>
              </a:bodyPr>
              <a:lstStyle/>
              <a:p>
                <a:pPr>
                  <a:lnSpc>
                    <a:spcPct val="114000"/>
                  </a:lnSpc>
                </a:pPr>
                <a:r>
                  <a:rPr lang="ru-RU" sz="1800" dirty="0">
                    <a:solidFill>
                      <a:prstClr val="black"/>
                    </a:solidFill>
                    <a:latin typeface="Roboto Slab"/>
                  </a:rPr>
                  <a:t>Верно ли равенство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2000" b="0" i="1" smtClean="0"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000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sin</m:t>
                        </m:r>
                      </m:fName>
                      <m:e>
                        <m:r>
                          <a:rPr lang="ru-RU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20°</m:t>
                        </m:r>
                      </m:e>
                    </m:func>
                    <m:r>
                      <a:rPr lang="ru-RU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func>
                      <m:funcPr>
                        <m:ctrlPr>
                          <a:rPr lang="en-US" sz="2000" b="0" i="1" smtClean="0"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000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cos</m:t>
                        </m:r>
                      </m:fName>
                      <m:e>
                        <m:r>
                          <a:rPr lang="ru-RU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50°</m:t>
                        </m:r>
                      </m:e>
                    </m:func>
                    <m:r>
                      <a:rPr lang="en-US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en-US" sz="2000" b="0" i="1" smtClean="0"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000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cos</m:t>
                        </m:r>
                      </m:fName>
                      <m:e>
                        <m:r>
                          <a:rPr lang="ru-RU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10°</m:t>
                        </m:r>
                      </m:e>
                    </m:func>
                  </m:oMath>
                </a14:m>
                <a:r>
                  <a:rPr lang="ru-RU" sz="1800" dirty="0">
                    <a:solidFill>
                      <a:prstClr val="black"/>
                    </a:solidFill>
                    <a:latin typeface="Roboto Slab"/>
                  </a:rPr>
                  <a:t>?</a:t>
                </a:r>
              </a:p>
            </p:txBody>
          </p:sp>
        </mc:Choice>
        <mc:Fallback xmlns="">
          <p:sp>
            <p:nvSpPr>
              <p:cNvPr id="12" name="Прямоугольник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358775" y="1166813"/>
                <a:ext cx="5473700" cy="314060"/>
              </a:xfrm>
              <a:prstGeom prst="rect">
                <a:avLst/>
              </a:prstGeom>
              <a:blipFill rotWithShape="0">
                <a:blip r:embed="rId5"/>
                <a:stretch>
                  <a:fillRect l="-2673" t="-13462" r="-1559" b="-44231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111637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Прямоугольник с двумя скругленными соседними углами 14"/>
          <p:cNvSpPr/>
          <p:nvPr/>
        </p:nvSpPr>
        <p:spPr>
          <a:xfrm rot="10800000">
            <a:off x="2380828" y="-10391"/>
            <a:ext cx="4320000" cy="730513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00B050"/>
          </a:solidFill>
          <a:ln>
            <a:noFill/>
          </a:ln>
          <a:effectLst>
            <a:outerShdw blurRad="127000" dist="127000" dir="5400000" sx="90000" sy="90000" algn="t" rotWithShape="0">
              <a:schemeClr val="tx1">
                <a:lumMod val="65000"/>
                <a:lumOff val="3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063414" y="107151"/>
            <a:ext cx="3017173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914377"/>
            <a:r>
              <a:rPr lang="ru-RU" sz="2200" dirty="0">
                <a:solidFill>
                  <a:srgbClr val="F7F6F4"/>
                </a:solidFill>
                <a:latin typeface="Roboto Slab"/>
              </a:rPr>
              <a:t>Вы ответили верно</a:t>
            </a:r>
          </a:p>
        </p:txBody>
      </p:sp>
      <p:sp>
        <p:nvSpPr>
          <p:cNvPr id="19" name="Скругленный прямоугольник 18">
            <a:hlinkClick r:id="rId2" action="ppaction://hlinksldjump"/>
          </p:cNvPr>
          <p:cNvSpPr/>
          <p:nvPr/>
        </p:nvSpPr>
        <p:spPr>
          <a:xfrm>
            <a:off x="7124701" y="4350104"/>
            <a:ext cx="1660526" cy="405405"/>
          </a:xfrm>
          <a:prstGeom prst="roundRect">
            <a:avLst/>
          </a:prstGeom>
          <a:solidFill>
            <a:srgbClr val="0070C0"/>
          </a:solidFill>
          <a:ln>
            <a:noFill/>
          </a:ln>
          <a:effectLst>
            <a:outerShdw blurRad="127000" dist="63500" dir="5400000" sx="90000" sy="90000" algn="t" rotWithShape="0">
              <a:schemeClr val="tx1">
                <a:lumMod val="75000"/>
                <a:lumOff val="2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80000" tIns="90000" rIns="180000" bIns="90000" rtlCol="0" anchor="ctr">
            <a:spAutoFit/>
          </a:bodyPr>
          <a:lstStyle/>
          <a:p>
            <a:pPr algn="ctr"/>
            <a:r>
              <a:rPr lang="ru-RU" sz="1200" dirty="0">
                <a:solidFill>
                  <a:schemeClr val="bg1"/>
                </a:solidFill>
              </a:rPr>
              <a:t>Вернуться назад</a:t>
            </a:r>
          </a:p>
        </p:txBody>
      </p:sp>
      <p:grpSp>
        <p:nvGrpSpPr>
          <p:cNvPr id="13" name="Группа 12"/>
          <p:cNvGrpSpPr/>
          <p:nvPr/>
        </p:nvGrpSpPr>
        <p:grpSpPr>
          <a:xfrm>
            <a:off x="1072039" y="1335913"/>
            <a:ext cx="3218973" cy="792780"/>
            <a:chOff x="843439" y="2138967"/>
            <a:chExt cx="3218973" cy="792780"/>
          </a:xfrm>
        </p:grpSpPr>
        <p:sp>
          <p:nvSpPr>
            <p:cNvPr id="14" name="Прямоугольник 13"/>
            <p:cNvSpPr/>
            <p:nvPr/>
          </p:nvSpPr>
          <p:spPr>
            <a:xfrm>
              <a:off x="843439" y="2474442"/>
              <a:ext cx="3218973" cy="457305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pPr defTabSz="914377">
                <a:lnSpc>
                  <a:spcPct val="125000"/>
                </a:lnSpc>
              </a:pPr>
              <a:r>
                <a:rPr lang="ru-RU" sz="2600" b="1" dirty="0">
                  <a:solidFill>
                    <a:prstClr val="black"/>
                  </a:solidFill>
                  <a:latin typeface="Roboto Slab"/>
                </a:rPr>
                <a:t>Верно</a:t>
              </a: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843440" y="2138967"/>
              <a:ext cx="2305118" cy="276999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defTabSz="914377"/>
              <a:r>
                <a:rPr lang="ru-RU" sz="1800" dirty="0">
                  <a:solidFill>
                    <a:prstClr val="black"/>
                  </a:solidFill>
                  <a:latin typeface="Roboto Slab"/>
                </a:rPr>
                <a:t>Правильный ответ: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/>
              <p:cNvSpPr txBox="1"/>
              <p:nvPr/>
            </p:nvSpPr>
            <p:spPr>
              <a:xfrm>
                <a:off x="1072037" y="2315185"/>
                <a:ext cx="6180817" cy="121687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1600" i="1" smtClean="0"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160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sin</m:t>
                          </m:r>
                        </m:fName>
                        <m:e>
                          <m:r>
                            <a:rPr lang="ru-RU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20°</m:t>
                          </m:r>
                        </m:e>
                      </m:func>
                      <m:r>
                        <a:rPr lang="ru-RU" sz="16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func>
                        <m:funcPr>
                          <m:ctrlPr>
                            <a:rPr lang="en-US" sz="1600" i="1"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160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cos</m:t>
                          </m:r>
                        </m:fName>
                        <m:e>
                          <m:r>
                            <a:rPr lang="ru-RU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50°</m:t>
                          </m:r>
                        </m:e>
                      </m:func>
                      <m:r>
                        <a:rPr lang="ru-RU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US" sz="1600" b="0" i="1" smtClean="0"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1600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sin</m:t>
                          </m:r>
                        </m:fName>
                        <m:e>
                          <m:r>
                            <a:rPr lang="ru-RU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20°</m:t>
                          </m:r>
                        </m:e>
                      </m:func>
                      <m:r>
                        <a:rPr lang="ru-RU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func>
                        <m:funcPr>
                          <m:ctrlPr>
                            <a:rPr lang="en-US" sz="1600" b="0" i="1" smtClean="0"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1600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cos</m:t>
                          </m:r>
                        </m:fName>
                        <m:e>
                          <m:d>
                            <m:dPr>
                              <m:ctrlPr>
                                <a:rPr lang="en-US" sz="1600" b="0" i="1" smtClean="0">
                                  <a:latin typeface="Cambria Math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90°−40°</m:t>
                              </m:r>
                            </m:e>
                          </m:d>
                        </m:e>
                      </m:func>
                      <m:r>
                        <a:rPr lang="en-US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r>
                  <a:rPr lang="en-US" sz="1600" b="0" dirty="0">
                    <a:latin typeface="+mj-lt"/>
                    <a:ea typeface="Cambria Math" panose="02040503050406030204" pitchFamily="18" charset="0"/>
                  </a:rPr>
                  <a:t/>
                </a:r>
                <a:br>
                  <a:rPr lang="en-US" sz="1600" b="0" dirty="0">
                    <a:latin typeface="+mj-lt"/>
                    <a:ea typeface="Cambria Math" panose="02040503050406030204" pitchFamily="18" charset="0"/>
                  </a:rPr>
                </a:br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en-US" sz="1600" b="0" i="1" smtClean="0"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1600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sin</m:t>
                        </m:r>
                      </m:fName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20°</m:t>
                        </m:r>
                      </m:e>
                    </m:func>
                    <m:r>
                      <a:rPr lang="en-US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func>
                      <m:funcPr>
                        <m:ctrlPr>
                          <a:rPr lang="en-US" sz="1600" b="0" i="1" smtClean="0"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1600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sin</m:t>
                        </m:r>
                      </m:fName>
                      <m:e>
                        <m:r>
                          <a:rPr lang="ru-RU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40°</m:t>
                        </m:r>
                      </m:e>
                    </m:func>
                    <m:r>
                      <a:rPr lang="ru-RU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=2</m:t>
                    </m:r>
                    <m:func>
                      <m:funcPr>
                        <m:ctrlPr>
                          <a:rPr lang="en-US" sz="1600" b="0" i="1" smtClean="0"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1600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sin</m:t>
                        </m:r>
                      </m:fName>
                      <m:e>
                        <m:f>
                          <m:fPr>
                            <m:ctrlPr>
                              <a:rPr lang="en-US" sz="1600" b="0" i="1" smtClean="0">
                                <a:latin typeface="Cambria Math"/>
                                <a:ea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ru-RU" sz="16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20° + 40°</m:t>
                            </m:r>
                          </m:num>
                          <m:den>
                            <m:r>
                              <a:rPr lang="ru-RU" sz="16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</m:e>
                    </m:func>
                    <m:func>
                      <m:funcPr>
                        <m:ctrlPr>
                          <a:rPr lang="en-US" sz="1600" b="0" i="1" smtClean="0"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1600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cos</m:t>
                        </m:r>
                      </m:fName>
                      <m:e>
                        <m:f>
                          <m:fPr>
                            <m:ctrlPr>
                              <a:rPr lang="en-US" sz="1600" b="0" i="1" smtClean="0">
                                <a:latin typeface="Cambria Math"/>
                                <a:ea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ru-RU" sz="16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20° − 40°</m:t>
                            </m:r>
                          </m:num>
                          <m:den>
                            <m:r>
                              <a:rPr lang="ru-RU" sz="16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</m:e>
                    </m:func>
                    <m:r>
                      <a:rPr lang="ru-RU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ru-RU" sz="1600" b="0" dirty="0">
                    <a:latin typeface="+mj-lt"/>
                    <a:ea typeface="Cambria Math" panose="02040503050406030204" pitchFamily="18" charset="0"/>
                  </a:rPr>
                  <a:t> </a:t>
                </a:r>
                <a:br>
                  <a:rPr lang="ru-RU" sz="1600" b="0" dirty="0">
                    <a:latin typeface="+mj-lt"/>
                    <a:ea typeface="Cambria Math" panose="02040503050406030204" pitchFamily="18" charset="0"/>
                  </a:rPr>
                </a:b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ru-RU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=2</m:t>
                      </m:r>
                      <m:func>
                        <m:funcPr>
                          <m:ctrlPr>
                            <a:rPr lang="en-US" sz="1600" b="0" i="1" smtClean="0"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1600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sin</m:t>
                          </m:r>
                        </m:fName>
                        <m:e>
                          <m:r>
                            <a:rPr lang="ru-RU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30°</m:t>
                          </m:r>
                        </m:e>
                      </m:func>
                      <m:func>
                        <m:funcPr>
                          <m:ctrlPr>
                            <a:rPr lang="en-US" sz="1600" b="0" i="1" smtClean="0"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1600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cos</m:t>
                          </m:r>
                        </m:fName>
                        <m:e>
                          <m:r>
                            <a:rPr lang="ru-RU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(−10°)</m:t>
                          </m:r>
                        </m:e>
                      </m:func>
                      <m:r>
                        <a:rPr lang="ru-RU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=2</m:t>
                      </m:r>
                      <m:func>
                        <m:funcPr>
                          <m:ctrlPr>
                            <a:rPr lang="en-US" sz="1600" b="0" i="1" smtClean="0"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1600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sin</m:t>
                          </m:r>
                        </m:fName>
                        <m:e>
                          <m:r>
                            <a:rPr lang="ru-RU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30°</m:t>
                          </m:r>
                        </m:e>
                      </m:func>
                      <m:func>
                        <m:funcPr>
                          <m:ctrlPr>
                            <a:rPr lang="en-US" sz="1600" b="0" i="1" smtClean="0"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1600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cos</m:t>
                          </m:r>
                        </m:fName>
                        <m:e>
                          <m:r>
                            <a:rPr lang="ru-RU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10°</m:t>
                          </m:r>
                        </m:e>
                      </m:func>
                      <m:r>
                        <a:rPr lang="ru-RU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r>
                  <a:rPr lang="ru-RU" sz="1600" dirty="0">
                    <a:latin typeface="+mj-lt"/>
                  </a:rPr>
                  <a:t/>
                </a:r>
                <a:br>
                  <a:rPr lang="ru-RU" sz="1600" dirty="0">
                    <a:latin typeface="+mj-lt"/>
                  </a:rPr>
                </a:br>
                <a:r>
                  <a:rPr lang="ru-RU" sz="1600" dirty="0">
                    <a:latin typeface="+mj-lt"/>
                  </a:rPr>
                  <a:t/>
                </a:r>
                <a:br>
                  <a:rPr lang="ru-RU" sz="1600" dirty="0">
                    <a:latin typeface="+mj-lt"/>
                  </a:rPr>
                </a:br>
                <a14:m>
                  <m:oMath xmlns:m="http://schemas.openxmlformats.org/officeDocument/2006/math">
                    <m:r>
                      <a:rPr lang="ru-RU" sz="1600" b="0" i="0" smtClean="0">
                        <a:latin typeface="Cambria Math" panose="02040503050406030204" pitchFamily="18" charset="0"/>
                      </a:rPr>
                      <m:t>=2</m:t>
                    </m:r>
                    <m:r>
                      <a:rPr lang="ru-RU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f>
                      <m:fPr>
                        <m:ctrlPr>
                          <a:rPr lang="ru-RU" sz="1600" b="0" i="1" smtClean="0"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ru-RU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den>
                    </m:f>
                    <m:func>
                      <m:funcPr>
                        <m:ctrlPr>
                          <a:rPr lang="en-US" sz="1600" b="0" i="1" smtClean="0">
                            <a:latin typeface="Cambria Math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1600" b="0" i="0" smtClean="0">
                            <a:latin typeface="Cambria Math" panose="02040503050406030204" pitchFamily="18" charset="0"/>
                          </a:rPr>
                          <m:t>cos</m:t>
                        </m:r>
                      </m:fName>
                      <m:e>
                        <m:r>
                          <a:rPr lang="ru-RU" sz="1600" b="0" i="1" smtClean="0">
                            <a:latin typeface="Cambria Math" panose="02040503050406030204" pitchFamily="18" charset="0"/>
                          </a:rPr>
                          <m:t>10</m:t>
                        </m:r>
                        <m:r>
                          <a:rPr lang="ru-RU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°</m:t>
                        </m:r>
                      </m:e>
                    </m:func>
                    <m:r>
                      <a:rPr lang="ru-RU" sz="1600" b="0" i="1" smtClean="0"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en-US" sz="1600" b="0" i="1" smtClean="0">
                            <a:latin typeface="Cambria Math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1600" b="0" i="0" smtClean="0">
                            <a:latin typeface="Cambria Math" panose="02040503050406030204" pitchFamily="18" charset="0"/>
                          </a:rPr>
                          <m:t>cos</m:t>
                        </m:r>
                      </m:fName>
                      <m:e>
                        <m:r>
                          <a:rPr lang="ru-RU" sz="1600" b="0" i="1" smtClean="0">
                            <a:latin typeface="Cambria Math" panose="02040503050406030204" pitchFamily="18" charset="0"/>
                          </a:rPr>
                          <m:t>10</m:t>
                        </m:r>
                        <m:r>
                          <a:rPr lang="ru-RU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°</m:t>
                        </m:r>
                      </m:e>
                    </m:func>
                  </m:oMath>
                </a14:m>
                <a:r>
                  <a:rPr lang="ru-RU" sz="1400" dirty="0">
                    <a:latin typeface="+mj-lt"/>
                  </a:rPr>
                  <a:t>.</a:t>
                </a:r>
              </a:p>
            </p:txBody>
          </p:sp>
        </mc:Choice>
        <mc:Fallback xmlns="">
          <p:sp>
            <p:nvSpPr>
              <p:cNvPr id="23" name="Text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2037" y="2315185"/>
                <a:ext cx="6180817" cy="1216872"/>
              </a:xfrm>
              <a:prstGeom prst="rect">
                <a:avLst/>
              </a:prstGeom>
              <a:blipFill rotWithShape="0">
                <a:blip r:embed="rId4"/>
                <a:stretch>
                  <a:fillRect l="-1183" b="-1508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758618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Прямоугольник с двумя скругленными соседними углами 14"/>
          <p:cNvSpPr/>
          <p:nvPr/>
        </p:nvSpPr>
        <p:spPr>
          <a:xfrm rot="10800000">
            <a:off x="2412000" y="-5892"/>
            <a:ext cx="4320000" cy="730513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C00000"/>
          </a:solidFill>
          <a:ln>
            <a:noFill/>
          </a:ln>
          <a:effectLst>
            <a:outerShdw blurRad="127000" dist="127000" dir="5400000" sx="90000" sy="90000" algn="t" rotWithShape="0">
              <a:schemeClr val="tx1">
                <a:lumMod val="65000"/>
                <a:lumOff val="3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910328" y="107151"/>
            <a:ext cx="3323346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914377"/>
            <a:r>
              <a:rPr lang="ru-RU" sz="2200" dirty="0">
                <a:solidFill>
                  <a:srgbClr val="F7F6F4"/>
                </a:solidFill>
                <a:latin typeface="Roboto Slab"/>
              </a:rPr>
              <a:t>Вы ответили неверно</a:t>
            </a:r>
          </a:p>
        </p:txBody>
      </p:sp>
      <p:sp>
        <p:nvSpPr>
          <p:cNvPr id="26" name="Скругленный прямоугольник 25">
            <a:hlinkClick r:id="rId2" action="ppaction://hlinksldjump"/>
          </p:cNvPr>
          <p:cNvSpPr/>
          <p:nvPr/>
        </p:nvSpPr>
        <p:spPr>
          <a:xfrm>
            <a:off x="7124701" y="4350104"/>
            <a:ext cx="1660526" cy="405405"/>
          </a:xfrm>
          <a:prstGeom prst="roundRect">
            <a:avLst/>
          </a:prstGeom>
          <a:solidFill>
            <a:srgbClr val="0070C0"/>
          </a:solidFill>
          <a:ln>
            <a:noFill/>
          </a:ln>
          <a:effectLst>
            <a:outerShdw blurRad="127000" dist="63500" dir="5400000" sx="90000" sy="90000" algn="t" rotWithShape="0">
              <a:schemeClr val="tx1">
                <a:lumMod val="75000"/>
                <a:lumOff val="2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80000" tIns="90000" rIns="180000" bIns="90000" rtlCol="0" anchor="ctr">
            <a:spAutoFit/>
          </a:bodyPr>
          <a:lstStyle/>
          <a:p>
            <a:pPr algn="ctr"/>
            <a:r>
              <a:rPr lang="ru-RU" sz="1200" dirty="0">
                <a:solidFill>
                  <a:schemeClr val="bg1"/>
                </a:solidFill>
              </a:rPr>
              <a:t>Вернуться назад</a:t>
            </a:r>
          </a:p>
        </p:txBody>
      </p:sp>
      <p:grpSp>
        <p:nvGrpSpPr>
          <p:cNvPr id="6" name="Группа 5"/>
          <p:cNvGrpSpPr/>
          <p:nvPr/>
        </p:nvGrpSpPr>
        <p:grpSpPr>
          <a:xfrm>
            <a:off x="1072039" y="1335913"/>
            <a:ext cx="3218973" cy="792780"/>
            <a:chOff x="843439" y="2138967"/>
            <a:chExt cx="3218973" cy="792780"/>
          </a:xfrm>
        </p:grpSpPr>
        <p:sp>
          <p:nvSpPr>
            <p:cNvPr id="7" name="Прямоугольник 6"/>
            <p:cNvSpPr/>
            <p:nvPr/>
          </p:nvSpPr>
          <p:spPr>
            <a:xfrm>
              <a:off x="843439" y="2474442"/>
              <a:ext cx="3218973" cy="457305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pPr defTabSz="914377">
                <a:lnSpc>
                  <a:spcPct val="125000"/>
                </a:lnSpc>
              </a:pPr>
              <a:r>
                <a:rPr lang="ru-RU" sz="2600" b="1" dirty="0">
                  <a:solidFill>
                    <a:prstClr val="black"/>
                  </a:solidFill>
                  <a:latin typeface="Roboto Slab"/>
                </a:rPr>
                <a:t>Верно</a:t>
              </a: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843440" y="2138967"/>
              <a:ext cx="2305118" cy="276999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defTabSz="914377"/>
              <a:r>
                <a:rPr lang="ru-RU" sz="1800" dirty="0">
                  <a:solidFill>
                    <a:prstClr val="black"/>
                  </a:solidFill>
                  <a:latin typeface="Roboto Slab"/>
                </a:rPr>
                <a:t>Правильный ответ: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1072037" y="2315185"/>
                <a:ext cx="6180817" cy="121687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1600" i="1" smtClean="0"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160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sin</m:t>
                          </m:r>
                        </m:fName>
                        <m:e>
                          <m:r>
                            <a:rPr lang="ru-RU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20°</m:t>
                          </m:r>
                        </m:e>
                      </m:func>
                      <m:r>
                        <a:rPr lang="ru-RU" sz="16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func>
                        <m:funcPr>
                          <m:ctrlPr>
                            <a:rPr lang="en-US" sz="1600" i="1"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160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cos</m:t>
                          </m:r>
                        </m:fName>
                        <m:e>
                          <m:r>
                            <a:rPr lang="ru-RU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50°</m:t>
                          </m:r>
                        </m:e>
                      </m:func>
                      <m:r>
                        <a:rPr lang="ru-RU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US" sz="1600" b="0" i="1" smtClean="0"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1600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sin</m:t>
                          </m:r>
                        </m:fName>
                        <m:e>
                          <m:r>
                            <a:rPr lang="ru-RU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20°</m:t>
                          </m:r>
                        </m:e>
                      </m:func>
                      <m:r>
                        <a:rPr lang="ru-RU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func>
                        <m:funcPr>
                          <m:ctrlPr>
                            <a:rPr lang="en-US" sz="1600" b="0" i="1" smtClean="0"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1600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cos</m:t>
                          </m:r>
                        </m:fName>
                        <m:e>
                          <m:d>
                            <m:dPr>
                              <m:ctrlPr>
                                <a:rPr lang="en-US" sz="1600" b="0" i="1" smtClean="0">
                                  <a:latin typeface="Cambria Math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90°−40°</m:t>
                              </m:r>
                            </m:e>
                          </m:d>
                        </m:e>
                      </m:func>
                      <m:r>
                        <a:rPr lang="en-US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r>
                  <a:rPr lang="en-US" sz="1600" b="0" dirty="0">
                    <a:latin typeface="+mj-lt"/>
                    <a:ea typeface="Cambria Math" panose="02040503050406030204" pitchFamily="18" charset="0"/>
                  </a:rPr>
                  <a:t/>
                </a:r>
                <a:br>
                  <a:rPr lang="en-US" sz="1600" b="0" dirty="0">
                    <a:latin typeface="+mj-lt"/>
                    <a:ea typeface="Cambria Math" panose="02040503050406030204" pitchFamily="18" charset="0"/>
                  </a:rPr>
                </a:br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en-US" sz="1600" b="0" i="1" smtClean="0"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1600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sin</m:t>
                        </m:r>
                      </m:fName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20°</m:t>
                        </m:r>
                      </m:e>
                    </m:func>
                    <m:r>
                      <a:rPr lang="en-US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func>
                      <m:funcPr>
                        <m:ctrlPr>
                          <a:rPr lang="en-US" sz="1600" b="0" i="1" smtClean="0"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1600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sin</m:t>
                        </m:r>
                      </m:fName>
                      <m:e>
                        <m:r>
                          <a:rPr lang="ru-RU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40°</m:t>
                        </m:r>
                      </m:e>
                    </m:func>
                    <m:r>
                      <a:rPr lang="ru-RU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=2</m:t>
                    </m:r>
                    <m:func>
                      <m:funcPr>
                        <m:ctrlPr>
                          <a:rPr lang="en-US" sz="1600" b="0" i="1" smtClean="0"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1600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sin</m:t>
                        </m:r>
                      </m:fName>
                      <m:e>
                        <m:f>
                          <m:fPr>
                            <m:ctrlPr>
                              <a:rPr lang="en-US" sz="1600" b="0" i="1" smtClean="0">
                                <a:latin typeface="Cambria Math"/>
                                <a:ea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ru-RU" sz="16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20° + 40°</m:t>
                            </m:r>
                          </m:num>
                          <m:den>
                            <m:r>
                              <a:rPr lang="ru-RU" sz="16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</m:e>
                    </m:func>
                    <m:func>
                      <m:funcPr>
                        <m:ctrlPr>
                          <a:rPr lang="en-US" sz="1600" b="0" i="1" smtClean="0"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1600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cos</m:t>
                        </m:r>
                      </m:fName>
                      <m:e>
                        <m:f>
                          <m:fPr>
                            <m:ctrlPr>
                              <a:rPr lang="en-US" sz="1600" b="0" i="1" smtClean="0">
                                <a:latin typeface="Cambria Math"/>
                                <a:ea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ru-RU" sz="16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20° − 40°</m:t>
                            </m:r>
                          </m:num>
                          <m:den>
                            <m:r>
                              <a:rPr lang="ru-RU" sz="16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</m:e>
                    </m:func>
                    <m:r>
                      <a:rPr lang="ru-RU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ru-RU" sz="1600" b="0" dirty="0">
                    <a:latin typeface="+mj-lt"/>
                    <a:ea typeface="Cambria Math" panose="02040503050406030204" pitchFamily="18" charset="0"/>
                  </a:rPr>
                  <a:t> </a:t>
                </a:r>
                <a:br>
                  <a:rPr lang="ru-RU" sz="1600" b="0" dirty="0">
                    <a:latin typeface="+mj-lt"/>
                    <a:ea typeface="Cambria Math" panose="02040503050406030204" pitchFamily="18" charset="0"/>
                  </a:rPr>
                </a:b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ru-RU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=2</m:t>
                      </m:r>
                      <m:func>
                        <m:funcPr>
                          <m:ctrlPr>
                            <a:rPr lang="en-US" sz="1600" b="0" i="1" smtClean="0"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1600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sin</m:t>
                          </m:r>
                        </m:fName>
                        <m:e>
                          <m:r>
                            <a:rPr lang="ru-RU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30°</m:t>
                          </m:r>
                        </m:e>
                      </m:func>
                      <m:func>
                        <m:funcPr>
                          <m:ctrlPr>
                            <a:rPr lang="en-US" sz="1600" b="0" i="1" smtClean="0"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1600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cos</m:t>
                          </m:r>
                        </m:fName>
                        <m:e>
                          <m:r>
                            <a:rPr lang="ru-RU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(−10°)</m:t>
                          </m:r>
                        </m:e>
                      </m:func>
                      <m:r>
                        <a:rPr lang="ru-RU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=2</m:t>
                      </m:r>
                      <m:func>
                        <m:funcPr>
                          <m:ctrlPr>
                            <a:rPr lang="en-US" sz="1600" b="0" i="1" smtClean="0"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1600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sin</m:t>
                          </m:r>
                        </m:fName>
                        <m:e>
                          <m:r>
                            <a:rPr lang="ru-RU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30°</m:t>
                          </m:r>
                        </m:e>
                      </m:func>
                      <m:func>
                        <m:funcPr>
                          <m:ctrlPr>
                            <a:rPr lang="en-US" sz="1600" b="0" i="1" smtClean="0"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1600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cos</m:t>
                          </m:r>
                        </m:fName>
                        <m:e>
                          <m:r>
                            <a:rPr lang="ru-RU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10°</m:t>
                          </m:r>
                        </m:e>
                      </m:func>
                      <m:r>
                        <a:rPr lang="ru-RU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r>
                  <a:rPr lang="ru-RU" sz="1600" dirty="0">
                    <a:latin typeface="+mj-lt"/>
                  </a:rPr>
                  <a:t/>
                </a:r>
                <a:br>
                  <a:rPr lang="ru-RU" sz="1600" dirty="0">
                    <a:latin typeface="+mj-lt"/>
                  </a:rPr>
                </a:br>
                <a:r>
                  <a:rPr lang="ru-RU" sz="1600" dirty="0">
                    <a:latin typeface="+mj-lt"/>
                  </a:rPr>
                  <a:t/>
                </a:r>
                <a:br>
                  <a:rPr lang="ru-RU" sz="1600" dirty="0">
                    <a:latin typeface="+mj-lt"/>
                  </a:rPr>
                </a:br>
                <a14:m>
                  <m:oMath xmlns:m="http://schemas.openxmlformats.org/officeDocument/2006/math">
                    <m:r>
                      <a:rPr lang="ru-RU" sz="1600" b="0" i="0" smtClean="0">
                        <a:latin typeface="Cambria Math" panose="02040503050406030204" pitchFamily="18" charset="0"/>
                      </a:rPr>
                      <m:t>=2</m:t>
                    </m:r>
                    <m:r>
                      <a:rPr lang="ru-RU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f>
                      <m:fPr>
                        <m:ctrlPr>
                          <a:rPr lang="ru-RU" sz="1600" b="0" i="1" smtClean="0"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ru-RU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den>
                    </m:f>
                    <m:func>
                      <m:funcPr>
                        <m:ctrlPr>
                          <a:rPr lang="en-US" sz="1600" b="0" i="1" smtClean="0">
                            <a:latin typeface="Cambria Math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1600" b="0" i="0" smtClean="0">
                            <a:latin typeface="Cambria Math" panose="02040503050406030204" pitchFamily="18" charset="0"/>
                          </a:rPr>
                          <m:t>cos</m:t>
                        </m:r>
                      </m:fName>
                      <m:e>
                        <m:r>
                          <a:rPr lang="ru-RU" sz="1600" b="0" i="1" smtClean="0">
                            <a:latin typeface="Cambria Math" panose="02040503050406030204" pitchFamily="18" charset="0"/>
                          </a:rPr>
                          <m:t>10</m:t>
                        </m:r>
                        <m:r>
                          <a:rPr lang="ru-RU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°</m:t>
                        </m:r>
                      </m:e>
                    </m:func>
                    <m:r>
                      <a:rPr lang="ru-RU" sz="1600" b="0" i="1" smtClean="0"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en-US" sz="1600" b="0" i="1" smtClean="0">
                            <a:latin typeface="Cambria Math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1600" b="0" i="0" smtClean="0">
                            <a:latin typeface="Cambria Math" panose="02040503050406030204" pitchFamily="18" charset="0"/>
                          </a:rPr>
                          <m:t>cos</m:t>
                        </m:r>
                      </m:fName>
                      <m:e>
                        <m:r>
                          <a:rPr lang="ru-RU" sz="1600" b="0" i="1" smtClean="0">
                            <a:latin typeface="Cambria Math" panose="02040503050406030204" pitchFamily="18" charset="0"/>
                          </a:rPr>
                          <m:t>10</m:t>
                        </m:r>
                        <m:r>
                          <a:rPr lang="ru-RU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°</m:t>
                        </m:r>
                      </m:e>
                    </m:func>
                  </m:oMath>
                </a14:m>
                <a:r>
                  <a:rPr lang="ru-RU" sz="1400" dirty="0">
                    <a:latin typeface="+mj-lt"/>
                  </a:rPr>
                  <a:t>.</a:t>
                </a:r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2037" y="2315185"/>
                <a:ext cx="6180817" cy="1216872"/>
              </a:xfrm>
              <a:prstGeom prst="rect">
                <a:avLst/>
              </a:prstGeom>
              <a:blipFill rotWithShape="0">
                <a:blip r:embed="rId4"/>
                <a:stretch>
                  <a:fillRect l="-1183" b="-1508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251248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Прямоугольник с двумя скругленными соседними углами 14"/>
          <p:cNvSpPr/>
          <p:nvPr/>
        </p:nvSpPr>
        <p:spPr>
          <a:xfrm rot="10800000">
            <a:off x="2412000" y="4499"/>
            <a:ext cx="4320000" cy="730513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accent3">
              <a:lumMod val="40000"/>
              <a:lumOff val="60000"/>
              <a:alpha val="85000"/>
            </a:schemeClr>
          </a:solidFill>
          <a:ln>
            <a:noFill/>
          </a:ln>
          <a:effectLst>
            <a:outerShdw blurRad="127000" dist="127000" dir="5400000" sx="90000" sy="90000" algn="t" rotWithShape="0">
              <a:schemeClr val="tx1">
                <a:lumMod val="65000"/>
                <a:lumOff val="3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063414" y="107151"/>
            <a:ext cx="3017173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914377"/>
            <a:r>
              <a:rPr lang="ru-RU" sz="2200" dirty="0">
                <a:solidFill>
                  <a:schemeClr val="accent3">
                    <a:lumMod val="75000"/>
                  </a:schemeClr>
                </a:solidFill>
                <a:latin typeface="+mj-lt"/>
              </a:rPr>
              <a:t>Ответьте на вопрос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Скругленный прямоугольник 12">
                <a:hlinkClick r:id="rId2" action="ppaction://hlinksldjump"/>
              </p:cNvPr>
              <p:cNvSpPr/>
              <p:nvPr/>
            </p:nvSpPr>
            <p:spPr>
              <a:xfrm>
                <a:off x="358775" y="2875620"/>
                <a:ext cx="2520000" cy="774000"/>
              </a:xfrm>
              <a:prstGeom prst="roundRect">
                <a:avLst/>
              </a:prstGeom>
              <a:noFill/>
              <a:ln w="19050">
                <a:solidFill>
                  <a:srgbClr val="00B0F0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lIns="180000" tIns="90000" rIns="180000" bIns="90000" rtlCol="0" anchor="ctr">
                <a:no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ru-RU" sz="1600" dirty="0">
                  <a:solidFill>
                    <a:schemeClr val="tx1"/>
                  </a:solidFill>
                  <a:latin typeface="+mj-lt"/>
                </a:endParaRPr>
              </a:p>
            </p:txBody>
          </p:sp>
        </mc:Choice>
        <mc:Fallback xmlns="">
          <p:sp>
            <p:nvSpPr>
              <p:cNvPr id="13" name="Скругленный прямоугольник 12">
                <a:hlinkClick r:id="rId4" action="ppaction://hlinksldjump"/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8775" y="2875620"/>
                <a:ext cx="2520000" cy="774000"/>
              </a:xfrm>
              <a:prstGeom prst="roundRect">
                <a:avLst/>
              </a:prstGeom>
              <a:blipFill rotWithShape="0">
                <a:blip r:embed="rId5"/>
                <a:stretch>
                  <a:fillRect/>
                </a:stretch>
              </a:blipFill>
              <a:ln w="19050">
                <a:solidFill>
                  <a:srgbClr val="00B0F0"/>
                </a:solidFill>
              </a:ln>
              <a:effectLst/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Скругленный прямоугольник 7">
                <a:hlinkClick r:id="rId6" action="ppaction://hlinksldjump"/>
              </p:cNvPr>
              <p:cNvSpPr/>
              <p:nvPr/>
            </p:nvSpPr>
            <p:spPr>
              <a:xfrm>
                <a:off x="3312475" y="3958338"/>
                <a:ext cx="2520000" cy="774000"/>
              </a:xfrm>
              <a:prstGeom prst="roundRect">
                <a:avLst/>
              </a:prstGeom>
              <a:noFill/>
              <a:ln w="19050">
                <a:solidFill>
                  <a:srgbClr val="00B0F0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lIns="180000" tIns="90000" rIns="180000" bIns="90000" rtlCol="0" anchor="ctr">
                <a:no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160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1600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tg</m:t>
                          </m:r>
                        </m:fName>
                        <m:e>
                          <m:r>
                            <a:rPr lang="en-US" sz="16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𝛼</m:t>
                          </m:r>
                        </m:e>
                      </m:func>
                    </m:oMath>
                  </m:oMathPara>
                </a14:m>
                <a:endParaRPr lang="ru-RU" sz="1600" dirty="0">
                  <a:solidFill>
                    <a:schemeClr val="tx1"/>
                  </a:solidFill>
                  <a:latin typeface="+mj-lt"/>
                </a:endParaRPr>
              </a:p>
            </p:txBody>
          </p:sp>
        </mc:Choice>
        <mc:Fallback xmlns="">
          <p:sp>
            <p:nvSpPr>
              <p:cNvPr id="8" name="Скругленный прямоугольник 7">
                <a:hlinkClick r:id="rId7" action="ppaction://hlinksldjump"/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12475" y="3958338"/>
                <a:ext cx="2520000" cy="774000"/>
              </a:xfrm>
              <a:prstGeom prst="roundRect">
                <a:avLst/>
              </a:prstGeom>
              <a:blipFill rotWithShape="0">
                <a:blip r:embed="rId8"/>
                <a:stretch>
                  <a:fillRect/>
                </a:stretch>
              </a:blipFill>
              <a:ln w="19050">
                <a:solidFill>
                  <a:srgbClr val="00B0F0"/>
                </a:solidFill>
              </a:ln>
              <a:effectLst/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Скругленный прямоугольник 8">
                <a:hlinkClick r:id="rId7" action="ppaction://hlinksldjump"/>
              </p:cNvPr>
              <p:cNvSpPr/>
              <p:nvPr/>
            </p:nvSpPr>
            <p:spPr>
              <a:xfrm>
                <a:off x="3312475" y="2875620"/>
                <a:ext cx="2520000" cy="774000"/>
              </a:xfrm>
              <a:prstGeom prst="roundRect">
                <a:avLst/>
              </a:prstGeom>
              <a:noFill/>
              <a:ln w="19050">
                <a:solidFill>
                  <a:srgbClr val="00B0F0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lIns="180000" tIns="90000" rIns="180000" bIns="90000" rtlCol="0" anchor="ctr">
                <a:no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func>
                        <m:funcPr>
                          <m:ctrlPr>
                            <a:rPr lang="en-US" sz="16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1600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cos</m:t>
                          </m:r>
                        </m:fName>
                        <m:e>
                          <m:r>
                            <a:rPr lang="en-US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𝛼</m:t>
                          </m:r>
                        </m:e>
                      </m:func>
                    </m:oMath>
                  </m:oMathPara>
                </a14:m>
                <a:endParaRPr lang="ru-RU" sz="16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9" name="Скругленный прямоугольник 8">
                <a:hlinkClick r:id="rId7" action="ppaction://hlinksldjump"/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12475" y="2875620"/>
                <a:ext cx="2520000" cy="774000"/>
              </a:xfrm>
              <a:prstGeom prst="roundRect">
                <a:avLst/>
              </a:prstGeom>
              <a:blipFill rotWithShape="0">
                <a:blip r:embed="rId9"/>
                <a:stretch>
                  <a:fillRect/>
                </a:stretch>
              </a:blipFill>
              <a:ln w="19050">
                <a:solidFill>
                  <a:srgbClr val="00B0F0"/>
                </a:solidFill>
              </a:ln>
              <a:effectLst/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Скругленный прямоугольник 10">
                <a:hlinkClick r:id="rId7" action="ppaction://hlinksldjump"/>
              </p:cNvPr>
              <p:cNvSpPr/>
              <p:nvPr/>
            </p:nvSpPr>
            <p:spPr>
              <a:xfrm>
                <a:off x="358775" y="3958338"/>
                <a:ext cx="2520000" cy="774000"/>
              </a:xfrm>
              <a:prstGeom prst="roundRect">
                <a:avLst/>
              </a:prstGeom>
              <a:noFill/>
              <a:ln w="19050">
                <a:solidFill>
                  <a:srgbClr val="00B0F0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lIns="180000" tIns="90000" rIns="180000" bIns="90000" rtlCol="0" anchor="ctr">
                <a:no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160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160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c</m:t>
                          </m:r>
                          <m:r>
                            <m:rPr>
                              <m:sty m:val="p"/>
                            </m:rPr>
                            <a:rPr lang="en-US" sz="1600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tg</m:t>
                          </m:r>
                        </m:fName>
                        <m:e>
                          <m:r>
                            <a:rPr lang="en-US" sz="16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𝛼</m:t>
                          </m:r>
                        </m:e>
                      </m:func>
                    </m:oMath>
                  </m:oMathPara>
                </a14:m>
                <a:endParaRPr lang="ru-RU" sz="1600" dirty="0">
                  <a:solidFill>
                    <a:schemeClr val="tx1"/>
                  </a:solidFill>
                  <a:latin typeface="+mj-lt"/>
                </a:endParaRPr>
              </a:p>
            </p:txBody>
          </p:sp>
        </mc:Choice>
        <mc:Fallback xmlns="">
          <p:sp>
            <p:nvSpPr>
              <p:cNvPr id="11" name="Скругленный прямоугольник 10">
                <a:hlinkClick r:id="rId7" action="ppaction://hlinksldjump"/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8775" y="3958338"/>
                <a:ext cx="2520000" cy="774000"/>
              </a:xfrm>
              <a:prstGeom prst="roundRect">
                <a:avLst/>
              </a:prstGeom>
              <a:blipFill rotWithShape="0">
                <a:blip r:embed="rId10"/>
                <a:stretch>
                  <a:fillRect/>
                </a:stretch>
              </a:blipFill>
              <a:ln w="19050">
                <a:solidFill>
                  <a:srgbClr val="00B0F0"/>
                </a:solidFill>
              </a:ln>
              <a:effectLst/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Прямоугольник 11"/>
              <p:cNvSpPr/>
              <p:nvPr/>
            </p:nvSpPr>
            <p:spPr>
              <a:xfrm flipH="1">
                <a:off x="358775" y="1166813"/>
                <a:ext cx="5473700" cy="1007712"/>
              </a:xfrm>
              <a:prstGeom prst="rect">
                <a:avLst/>
              </a:prstGeom>
              <a:ln>
                <a:noFill/>
              </a:ln>
            </p:spPr>
            <p:txBody>
              <a:bodyPr wrap="square" lIns="0" tIns="0" rIns="0" bIns="0" anchor="t" anchorCtr="0">
                <a:spAutoFit/>
              </a:bodyPr>
              <a:lstStyle/>
              <a:p>
                <a:pPr>
                  <a:lnSpc>
                    <a:spcPct val="114000"/>
                  </a:lnSpc>
                </a:pPr>
                <a:r>
                  <a:rPr lang="ru-RU" sz="1800" dirty="0">
                    <a:solidFill>
                      <a:prstClr val="black"/>
                    </a:solidFill>
                    <a:latin typeface="Roboto Slab"/>
                  </a:rPr>
                  <a:t>Упростите выражение</a:t>
                </a:r>
                <a:br>
                  <a:rPr lang="ru-RU" sz="1800" dirty="0">
                    <a:solidFill>
                      <a:prstClr val="black"/>
                    </a:solidFill>
                    <a:latin typeface="Roboto Slab"/>
                  </a:rPr>
                </a:br>
                <a14:m>
                  <m:oMath xmlns:m="http://schemas.openxmlformats.org/officeDocument/2006/math">
                    <m:f>
                      <m:fPr>
                        <m:ctrlPr>
                          <a:rPr lang="en-US" sz="2000" b="0" i="1" smtClean="0"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func>
                          <m:funcPr>
                            <m:ctrlPr>
                              <a:rPr lang="en-US" sz="2000" b="0" i="1" smtClean="0">
                                <a:latin typeface="Cambria Math"/>
                                <a:ea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sz="2000" b="0" i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ctg</m:t>
                            </m:r>
                          </m:fName>
                          <m:e>
                            <m:d>
                              <m:dPr>
                                <m:ctrlPr>
                                  <a:rPr lang="en-US" sz="2000" b="0" i="1" smtClean="0">
                                    <a:latin typeface="Cambria Math"/>
                                    <a:ea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f>
                                  <m:fPr>
                                    <m:ctrlPr>
                                      <a:rPr lang="en-US" sz="2000" b="0" i="1" smtClean="0">
                                        <a:latin typeface="Cambria Math"/>
                                        <a:ea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20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𝜋</m:t>
                                    </m:r>
                                  </m:num>
                                  <m:den>
                                    <m:r>
                                      <a:rPr lang="en-US" sz="20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2</m:t>
                                    </m:r>
                                  </m:den>
                                </m:f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 − </m:t>
                                </m:r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𝛼</m:t>
                                </m:r>
                              </m:e>
                            </m:d>
                          </m:e>
                        </m:func>
                        <m:r>
                          <a:rPr lang="en-US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− </m:t>
                        </m:r>
                        <m:func>
                          <m:funcPr>
                            <m:ctrlPr>
                              <a:rPr lang="en-US" sz="2000" b="0" i="1" smtClean="0">
                                <a:latin typeface="Cambria Math"/>
                                <a:ea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sz="2000" b="0" i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tg</m:t>
                            </m:r>
                          </m:fName>
                          <m:e>
                            <m:d>
                              <m:dPr>
                                <m:ctrlPr>
                                  <a:rPr lang="en-US" sz="2000" b="0" i="1" smtClean="0">
                                    <a:latin typeface="Cambria Math"/>
                                    <a:ea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𝜋</m:t>
                                </m:r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 + </m:t>
                                </m:r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𝛼</m:t>
                                </m:r>
                              </m:e>
                            </m:d>
                          </m:e>
                        </m:func>
                        <m:r>
                          <a:rPr lang="en-US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+</m:t>
                        </m:r>
                        <m:func>
                          <m:funcPr>
                            <m:ctrlPr>
                              <a:rPr lang="en-US" sz="2000" b="0" i="1" smtClean="0">
                                <a:latin typeface="Cambria Math"/>
                                <a:ea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a:rPr lang="en-US" sz="2000" b="0" i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 </m:t>
                            </m:r>
                            <m:r>
                              <m:rPr>
                                <m:sty m:val="p"/>
                              </m:rPr>
                              <a:rPr lang="en-US" sz="2000" b="0" i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sin</m:t>
                            </m:r>
                          </m:fName>
                          <m:e>
                            <m:d>
                              <m:dPr>
                                <m:ctrlPr>
                                  <a:rPr lang="en-US" sz="2000" b="0" i="1" smtClean="0">
                                    <a:latin typeface="Cambria Math"/>
                                    <a:ea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f>
                                  <m:fPr>
                                    <m:ctrlPr>
                                      <a:rPr lang="en-US" sz="2000" b="0" i="1" smtClean="0">
                                        <a:latin typeface="Cambria Math"/>
                                        <a:ea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20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3</m:t>
                                    </m:r>
                                    <m:r>
                                      <a:rPr lang="en-US" sz="20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𝜋</m:t>
                                    </m:r>
                                  </m:num>
                                  <m:den>
                                    <m:r>
                                      <a:rPr lang="en-US" sz="20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2</m:t>
                                    </m:r>
                                  </m:den>
                                </m:f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 − </m:t>
                                </m:r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𝛼</m:t>
                                </m:r>
                              </m:e>
                            </m:d>
                          </m:e>
                        </m:func>
                      </m:num>
                      <m:den>
                        <m:func>
                          <m:funcPr>
                            <m:ctrlPr>
                              <a:rPr lang="en-US" sz="2000" b="0" i="1" smtClean="0">
                                <a:latin typeface="Cambria Math"/>
                                <a:ea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sz="2000" b="0" i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cos</m:t>
                            </m:r>
                          </m:fName>
                          <m:e>
                            <m:d>
                              <m:dPr>
                                <m:ctrlPr>
                                  <a:rPr lang="en-US" sz="2000" b="0" i="1" smtClean="0">
                                    <a:latin typeface="Cambria Math"/>
                                    <a:ea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𝜋</m:t>
                                </m:r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 + </m:t>
                                </m:r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𝛼</m:t>
                                </m:r>
                              </m:e>
                            </m:d>
                          </m:e>
                        </m:func>
                      </m:den>
                    </m:f>
                  </m:oMath>
                </a14:m>
                <a:r>
                  <a:rPr lang="ru-RU" sz="1800" dirty="0">
                    <a:solidFill>
                      <a:prstClr val="black"/>
                    </a:solidFill>
                    <a:latin typeface="Roboto Slab"/>
                  </a:rPr>
                  <a:t>.</a:t>
                </a:r>
              </a:p>
            </p:txBody>
          </p:sp>
        </mc:Choice>
        <mc:Fallback xmlns="">
          <p:sp>
            <p:nvSpPr>
              <p:cNvPr id="12" name="Прямоугольник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358775" y="1166813"/>
                <a:ext cx="5473700" cy="1007712"/>
              </a:xfrm>
              <a:prstGeom prst="rect">
                <a:avLst/>
              </a:prstGeom>
              <a:blipFill rotWithShape="0">
                <a:blip r:embed="rId11"/>
                <a:stretch>
                  <a:fillRect l="-2673" t="-6627" b="-602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019826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Прямоугольник с двумя скругленными соседними углами 14"/>
          <p:cNvSpPr/>
          <p:nvPr/>
        </p:nvSpPr>
        <p:spPr>
          <a:xfrm rot="10800000">
            <a:off x="2412000" y="-5892"/>
            <a:ext cx="4320000" cy="730513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00B050"/>
          </a:solidFill>
          <a:ln>
            <a:noFill/>
          </a:ln>
          <a:effectLst>
            <a:outerShdw blurRad="127000" dist="127000" dir="5400000" sx="90000" sy="90000" algn="t" rotWithShape="0">
              <a:schemeClr val="tx1">
                <a:lumMod val="65000"/>
                <a:lumOff val="3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063414" y="107151"/>
            <a:ext cx="3017173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914377"/>
            <a:r>
              <a:rPr lang="ru-RU" sz="2200" dirty="0">
                <a:solidFill>
                  <a:srgbClr val="F7F6F4"/>
                </a:solidFill>
                <a:latin typeface="Roboto Slab"/>
              </a:rPr>
              <a:t>Вы ответили верно</a:t>
            </a:r>
          </a:p>
        </p:txBody>
      </p:sp>
      <p:sp>
        <p:nvSpPr>
          <p:cNvPr id="14" name="Скругленный прямоугольник 13">
            <a:hlinkClick r:id="rId2" action="ppaction://hlinksldjump"/>
          </p:cNvPr>
          <p:cNvSpPr/>
          <p:nvPr/>
        </p:nvSpPr>
        <p:spPr>
          <a:xfrm>
            <a:off x="7124701" y="4350104"/>
            <a:ext cx="1660526" cy="405405"/>
          </a:xfrm>
          <a:prstGeom prst="roundRect">
            <a:avLst/>
          </a:prstGeom>
          <a:solidFill>
            <a:srgbClr val="0070C0"/>
          </a:solidFill>
          <a:ln>
            <a:noFill/>
          </a:ln>
          <a:effectLst>
            <a:outerShdw blurRad="127000" dist="63500" dir="5400000" sx="90000" sy="90000" algn="t" rotWithShape="0">
              <a:schemeClr val="tx1">
                <a:lumMod val="75000"/>
                <a:lumOff val="2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80000" tIns="90000" rIns="180000" bIns="90000" rtlCol="0" anchor="ctr">
            <a:spAutoFit/>
          </a:bodyPr>
          <a:lstStyle/>
          <a:p>
            <a:pPr algn="ctr"/>
            <a:r>
              <a:rPr lang="ru-RU" sz="1200" dirty="0">
                <a:solidFill>
                  <a:schemeClr val="bg1"/>
                </a:solidFill>
              </a:rPr>
              <a:t>Вернуться назад</a:t>
            </a:r>
          </a:p>
        </p:txBody>
      </p:sp>
      <p:grpSp>
        <p:nvGrpSpPr>
          <p:cNvPr id="12" name="Группа 11"/>
          <p:cNvGrpSpPr/>
          <p:nvPr/>
        </p:nvGrpSpPr>
        <p:grpSpPr>
          <a:xfrm>
            <a:off x="1072039" y="1335913"/>
            <a:ext cx="3218973" cy="835612"/>
            <a:chOff x="843439" y="2138967"/>
            <a:chExt cx="3218973" cy="835612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" name="Прямоугольник 12"/>
                <p:cNvSpPr/>
                <p:nvPr/>
              </p:nvSpPr>
              <p:spPr>
                <a:xfrm>
                  <a:off x="843439" y="2474442"/>
                  <a:ext cx="3218973" cy="500137"/>
                </a:xfrm>
                <a:prstGeom prst="rect">
                  <a:avLst/>
                </a:prstGeom>
              </p:spPr>
              <p:txBody>
                <a:bodyPr wrap="square" lIns="0" tIns="0" rIns="0" bIns="0">
                  <a:spAutoFit/>
                </a:bodyPr>
                <a:lstStyle/>
                <a:p>
                  <a:pPr defTabSz="914377">
                    <a:lnSpc>
                      <a:spcPct val="125000"/>
                    </a:lnSpc>
                  </a:pPr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r>
                          <a:rPr lang="en-US" sz="26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𝟏</m:t>
                        </m:r>
                      </m:oMath>
                    </m:oMathPara>
                  </a14:m>
                  <a:endParaRPr lang="ru-RU" sz="2600" b="1" dirty="0">
                    <a:solidFill>
                      <a:prstClr val="black"/>
                    </a:solidFill>
                    <a:latin typeface="Roboto Slab"/>
                  </a:endParaRPr>
                </a:p>
              </p:txBody>
            </p:sp>
          </mc:Choice>
          <mc:Fallback xmlns="">
            <p:sp>
              <p:nvSpPr>
                <p:cNvPr id="13" name="Прямоугольник 12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43439" y="2474442"/>
                  <a:ext cx="3218973" cy="500137"/>
                </a:xfrm>
                <a:prstGeom prst="rect">
                  <a:avLst/>
                </a:prstGeom>
                <a:blipFill rotWithShape="0"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6" name="TextBox 15"/>
            <p:cNvSpPr txBox="1"/>
            <p:nvPr/>
          </p:nvSpPr>
          <p:spPr>
            <a:xfrm>
              <a:off x="843440" y="2138967"/>
              <a:ext cx="2305118" cy="276999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defTabSz="914377"/>
              <a:r>
                <a:rPr lang="ru-RU" sz="1800" dirty="0">
                  <a:solidFill>
                    <a:prstClr val="black"/>
                  </a:solidFill>
                  <a:latin typeface="Roboto Slab"/>
                </a:rPr>
                <a:t>Правильный ответ: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1072038" y="2315186"/>
                <a:ext cx="4933907" cy="48558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sz="1600" i="1" smtClean="0"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func>
                          <m:funcPr>
                            <m:ctrlPr>
                              <a:rPr lang="en-US" sz="1600" i="1">
                                <a:latin typeface="Cambria Math"/>
                                <a:ea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sz="160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ctg</m:t>
                            </m:r>
                          </m:fName>
                          <m:e>
                            <m:d>
                              <m:dPr>
                                <m:ctrlPr>
                                  <a:rPr lang="en-US" sz="1600" i="1">
                                    <a:latin typeface="Cambria Math"/>
                                    <a:ea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f>
                                  <m:fPr>
                                    <m:ctrlPr>
                                      <a:rPr lang="en-US" sz="1600" i="1">
                                        <a:latin typeface="Cambria Math"/>
                                        <a:ea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16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𝜋</m:t>
                                    </m:r>
                                  </m:num>
                                  <m:den>
                                    <m:r>
                                      <a:rPr lang="en-US" sz="16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2</m:t>
                                    </m:r>
                                  </m:den>
                                </m:f>
                                <m:r>
                                  <a:rPr lang="en-US" sz="16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 − </m:t>
                                </m:r>
                                <m:r>
                                  <a:rPr lang="en-US" sz="16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𝛼</m:t>
                                </m:r>
                              </m:e>
                            </m:d>
                          </m:e>
                        </m:func>
                        <m:r>
                          <a:rPr lang="en-US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r>
                          <a:rPr lang="en-US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  <m:r>
                          <a:rPr lang="en-US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func>
                          <m:funcPr>
                            <m:ctrlPr>
                              <a:rPr lang="en-US" sz="1600" i="1">
                                <a:latin typeface="Cambria Math"/>
                                <a:ea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sz="160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tg</m:t>
                            </m:r>
                          </m:fName>
                          <m:e>
                            <m:d>
                              <m:dPr>
                                <m:ctrlPr>
                                  <a:rPr lang="en-US" sz="1600" i="1">
                                    <a:latin typeface="Cambria Math"/>
                                    <a:ea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16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𝜋</m:t>
                                </m:r>
                                <m:r>
                                  <a:rPr lang="en-US" sz="16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 + </m:t>
                                </m:r>
                                <m:r>
                                  <a:rPr lang="en-US" sz="16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𝛼</m:t>
                                </m:r>
                              </m:e>
                            </m:d>
                          </m:e>
                        </m:func>
                        <m:r>
                          <a:rPr lang="en-US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r>
                          <a:rPr lang="en-US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</m:t>
                        </m:r>
                        <m:r>
                          <a:rPr lang="en-US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func>
                          <m:funcPr>
                            <m:ctrlPr>
                              <a:rPr lang="en-US" sz="1600" i="1">
                                <a:latin typeface="Cambria Math"/>
                                <a:ea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sz="160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sin</m:t>
                            </m:r>
                          </m:fName>
                          <m:e>
                            <m:d>
                              <m:dPr>
                                <m:ctrlPr>
                                  <a:rPr lang="en-US" sz="1600" i="1">
                                    <a:latin typeface="Cambria Math"/>
                                    <a:ea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f>
                                  <m:fPr>
                                    <m:ctrlPr>
                                      <a:rPr lang="en-US" sz="1600" i="1">
                                        <a:latin typeface="Cambria Math"/>
                                        <a:ea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16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3</m:t>
                                    </m:r>
                                    <m:r>
                                      <a:rPr lang="en-US" sz="16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𝜋</m:t>
                                    </m:r>
                                  </m:num>
                                  <m:den>
                                    <m:r>
                                      <a:rPr lang="en-US" sz="16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2</m:t>
                                    </m:r>
                                  </m:den>
                                </m:f>
                                <m:r>
                                  <a:rPr lang="en-US" sz="16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 − </m:t>
                                </m:r>
                                <m:r>
                                  <a:rPr lang="en-US" sz="16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𝛼</m:t>
                                </m:r>
                              </m:e>
                            </m:d>
                          </m:e>
                        </m:func>
                      </m:num>
                      <m:den>
                        <m:func>
                          <m:funcPr>
                            <m:ctrlPr>
                              <a:rPr lang="en-US" sz="1600" i="1">
                                <a:latin typeface="Cambria Math"/>
                                <a:ea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sz="160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cos</m:t>
                            </m:r>
                          </m:fName>
                          <m:e>
                            <m:d>
                              <m:dPr>
                                <m:ctrlPr>
                                  <a:rPr lang="en-US" sz="1600" i="1">
                                    <a:latin typeface="Cambria Math"/>
                                    <a:ea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16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𝜋</m:t>
                                </m:r>
                                <m:r>
                                  <a:rPr lang="en-US" sz="16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 + </m:t>
                                </m:r>
                                <m:r>
                                  <a:rPr lang="en-US" sz="16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𝛼</m:t>
                                </m:r>
                              </m:e>
                            </m:d>
                          </m:e>
                        </m:func>
                      </m:den>
                    </m:f>
                    <m:r>
                      <a:rPr lang="en-US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1600" b="0" i="1" smtClean="0"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func>
                          <m:funcPr>
                            <m:ctrlPr>
                              <a:rPr lang="en-US" sz="1600" b="0" i="1" smtClean="0">
                                <a:latin typeface="Cambria Math"/>
                                <a:ea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sz="1600" b="0" i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tg</m:t>
                            </m:r>
                          </m:fName>
                          <m:e>
                            <m:r>
                              <a:rPr lang="en-US" sz="16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𝛼</m:t>
                            </m:r>
                          </m:e>
                        </m:func>
                        <m:r>
                          <a:rPr lang="en-US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−</m:t>
                        </m:r>
                        <m:func>
                          <m:funcPr>
                            <m:ctrlPr>
                              <a:rPr lang="en-US" sz="1600" i="1">
                                <a:latin typeface="Cambria Math"/>
                                <a:ea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a:rPr lang="en-US" sz="1600" b="0" i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 </m:t>
                            </m:r>
                            <m:r>
                              <m:rPr>
                                <m:sty m:val="p"/>
                              </m:rPr>
                              <a:rPr lang="en-US" sz="160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tg</m:t>
                            </m:r>
                          </m:fName>
                          <m:e>
                            <m:r>
                              <a:rPr lang="en-US" sz="16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𝛼</m:t>
                            </m:r>
                          </m:e>
                        </m:func>
                        <m:r>
                          <a:rPr lang="en-US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− </m:t>
                        </m:r>
                        <m:func>
                          <m:funcPr>
                            <m:ctrlPr>
                              <a:rPr lang="en-US" sz="1600" b="0" i="1" smtClean="0">
                                <a:latin typeface="Cambria Math"/>
                                <a:ea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sz="1600" b="0" i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cos</m:t>
                            </m:r>
                          </m:fName>
                          <m:e>
                            <m:r>
                              <a:rPr lang="en-US" sz="16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𝛼</m:t>
                            </m:r>
                          </m:e>
                        </m:func>
                      </m:num>
                      <m:den>
                        <m:r>
                          <a:rPr lang="en-US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  <m:func>
                          <m:funcPr>
                            <m:ctrlPr>
                              <a:rPr lang="en-US" sz="1600" b="0" i="1" smtClean="0">
                                <a:latin typeface="Cambria Math"/>
                                <a:ea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sz="1600" b="0" i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cos</m:t>
                            </m:r>
                          </m:fName>
                          <m:e>
                            <m:r>
                              <a:rPr lang="en-US" sz="16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𝛼</m:t>
                            </m:r>
                          </m:e>
                        </m:func>
                      </m:den>
                    </m:f>
                    <m:r>
                      <a:rPr lang="en-US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ru-RU" sz="1400" dirty="0">
                    <a:latin typeface="+mj-lt"/>
                  </a:rPr>
                  <a:t> </a:t>
                </a:r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2038" y="2315186"/>
                <a:ext cx="4933907" cy="485582"/>
              </a:xfrm>
              <a:prstGeom prst="rect">
                <a:avLst/>
              </a:prstGeom>
              <a:blipFill rotWithShape="0">
                <a:blip r:embed="rId5"/>
                <a:stretch>
                  <a:fillRect l="-124" b="-1266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610344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Прямоугольник с двумя скругленными соседними углами 14"/>
          <p:cNvSpPr/>
          <p:nvPr/>
        </p:nvSpPr>
        <p:spPr>
          <a:xfrm rot="10800000">
            <a:off x="2412000" y="-5892"/>
            <a:ext cx="4320000" cy="730513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C00000"/>
          </a:solidFill>
          <a:ln>
            <a:noFill/>
          </a:ln>
          <a:effectLst>
            <a:outerShdw blurRad="127000" dist="127000" dir="5400000" sx="90000" sy="90000" algn="t" rotWithShape="0">
              <a:schemeClr val="tx1">
                <a:lumMod val="65000"/>
                <a:lumOff val="3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910328" y="107151"/>
            <a:ext cx="3323346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914377"/>
            <a:r>
              <a:rPr lang="ru-RU" sz="2200" dirty="0">
                <a:solidFill>
                  <a:srgbClr val="F7F6F4"/>
                </a:solidFill>
                <a:latin typeface="Roboto Slab"/>
              </a:rPr>
              <a:t>Вы ответили неверно</a:t>
            </a:r>
          </a:p>
        </p:txBody>
      </p:sp>
      <p:sp>
        <p:nvSpPr>
          <p:cNvPr id="26" name="Скругленный прямоугольник 25">
            <a:hlinkClick r:id="rId2" action="ppaction://hlinksldjump"/>
          </p:cNvPr>
          <p:cNvSpPr/>
          <p:nvPr/>
        </p:nvSpPr>
        <p:spPr>
          <a:xfrm>
            <a:off x="7124701" y="4350104"/>
            <a:ext cx="1660526" cy="405405"/>
          </a:xfrm>
          <a:prstGeom prst="roundRect">
            <a:avLst/>
          </a:prstGeom>
          <a:solidFill>
            <a:srgbClr val="0070C0"/>
          </a:solidFill>
          <a:ln>
            <a:noFill/>
          </a:ln>
          <a:effectLst>
            <a:outerShdw blurRad="127000" dist="63500" dir="5400000" sx="90000" sy="90000" algn="t" rotWithShape="0">
              <a:schemeClr val="tx1">
                <a:lumMod val="75000"/>
                <a:lumOff val="2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80000" tIns="90000" rIns="180000" bIns="90000" rtlCol="0" anchor="ctr">
            <a:spAutoFit/>
          </a:bodyPr>
          <a:lstStyle/>
          <a:p>
            <a:pPr algn="ctr"/>
            <a:r>
              <a:rPr lang="ru-RU" sz="1200" dirty="0">
                <a:solidFill>
                  <a:schemeClr val="bg1"/>
                </a:solidFill>
              </a:rPr>
              <a:t>Вернуться назад</a:t>
            </a:r>
          </a:p>
        </p:txBody>
      </p:sp>
      <p:grpSp>
        <p:nvGrpSpPr>
          <p:cNvPr id="14" name="Группа 13"/>
          <p:cNvGrpSpPr/>
          <p:nvPr/>
        </p:nvGrpSpPr>
        <p:grpSpPr>
          <a:xfrm>
            <a:off x="1072039" y="1335913"/>
            <a:ext cx="3218973" cy="835612"/>
            <a:chOff x="843439" y="2138967"/>
            <a:chExt cx="3218973" cy="835612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8" name="Прямоугольник 17"/>
                <p:cNvSpPr/>
                <p:nvPr/>
              </p:nvSpPr>
              <p:spPr>
                <a:xfrm>
                  <a:off x="843439" y="2474442"/>
                  <a:ext cx="3218973" cy="500137"/>
                </a:xfrm>
                <a:prstGeom prst="rect">
                  <a:avLst/>
                </a:prstGeom>
              </p:spPr>
              <p:txBody>
                <a:bodyPr wrap="square" lIns="0" tIns="0" rIns="0" bIns="0">
                  <a:spAutoFit/>
                </a:bodyPr>
                <a:lstStyle/>
                <a:p>
                  <a:pPr defTabSz="914377">
                    <a:lnSpc>
                      <a:spcPct val="125000"/>
                    </a:lnSpc>
                  </a:pPr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r>
                          <a:rPr lang="en-US" sz="26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𝟏</m:t>
                        </m:r>
                      </m:oMath>
                    </m:oMathPara>
                  </a14:m>
                  <a:endParaRPr lang="ru-RU" sz="2600" b="1" dirty="0">
                    <a:solidFill>
                      <a:prstClr val="black"/>
                    </a:solidFill>
                    <a:latin typeface="Roboto Slab"/>
                  </a:endParaRPr>
                </a:p>
              </p:txBody>
            </p:sp>
          </mc:Choice>
          <mc:Fallback xmlns="">
            <p:sp>
              <p:nvSpPr>
                <p:cNvPr id="18" name="Прямоугольник 17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43439" y="2474442"/>
                  <a:ext cx="3218973" cy="500137"/>
                </a:xfrm>
                <a:prstGeom prst="rect">
                  <a:avLst/>
                </a:prstGeom>
                <a:blipFill rotWithShape="0"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9" name="TextBox 18"/>
            <p:cNvSpPr txBox="1"/>
            <p:nvPr/>
          </p:nvSpPr>
          <p:spPr>
            <a:xfrm>
              <a:off x="843440" y="2138967"/>
              <a:ext cx="2305118" cy="276999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defTabSz="914377"/>
              <a:r>
                <a:rPr lang="ru-RU" sz="1800" dirty="0">
                  <a:solidFill>
                    <a:prstClr val="black"/>
                  </a:solidFill>
                  <a:latin typeface="Roboto Slab"/>
                </a:rPr>
                <a:t>Правильный ответ: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1072038" y="2315186"/>
                <a:ext cx="4933907" cy="48558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sz="1600" i="1" smtClean="0"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func>
                          <m:funcPr>
                            <m:ctrlPr>
                              <a:rPr lang="en-US" sz="1600" i="1">
                                <a:latin typeface="Cambria Math"/>
                                <a:ea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sz="160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ctg</m:t>
                            </m:r>
                          </m:fName>
                          <m:e>
                            <m:d>
                              <m:dPr>
                                <m:ctrlPr>
                                  <a:rPr lang="en-US" sz="1600" i="1">
                                    <a:latin typeface="Cambria Math"/>
                                    <a:ea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f>
                                  <m:fPr>
                                    <m:ctrlPr>
                                      <a:rPr lang="en-US" sz="1600" i="1">
                                        <a:latin typeface="Cambria Math"/>
                                        <a:ea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16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𝜋</m:t>
                                    </m:r>
                                  </m:num>
                                  <m:den>
                                    <m:r>
                                      <a:rPr lang="en-US" sz="16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2</m:t>
                                    </m:r>
                                  </m:den>
                                </m:f>
                                <m:r>
                                  <a:rPr lang="en-US" sz="16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 − </m:t>
                                </m:r>
                                <m:r>
                                  <a:rPr lang="en-US" sz="16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𝛼</m:t>
                                </m:r>
                              </m:e>
                            </m:d>
                          </m:e>
                        </m:func>
                        <m:r>
                          <a:rPr lang="en-US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r>
                          <a:rPr lang="en-US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  <m:r>
                          <a:rPr lang="en-US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func>
                          <m:funcPr>
                            <m:ctrlPr>
                              <a:rPr lang="en-US" sz="1600" i="1">
                                <a:latin typeface="Cambria Math"/>
                                <a:ea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sz="160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tg</m:t>
                            </m:r>
                          </m:fName>
                          <m:e>
                            <m:d>
                              <m:dPr>
                                <m:ctrlPr>
                                  <a:rPr lang="en-US" sz="1600" i="1">
                                    <a:latin typeface="Cambria Math"/>
                                    <a:ea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16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𝜋</m:t>
                                </m:r>
                                <m:r>
                                  <a:rPr lang="en-US" sz="16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 + </m:t>
                                </m:r>
                                <m:r>
                                  <a:rPr lang="en-US" sz="16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𝛼</m:t>
                                </m:r>
                              </m:e>
                            </m:d>
                          </m:e>
                        </m:func>
                        <m:r>
                          <a:rPr lang="en-US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r>
                          <a:rPr lang="en-US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</m:t>
                        </m:r>
                        <m:r>
                          <a:rPr lang="en-US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func>
                          <m:funcPr>
                            <m:ctrlPr>
                              <a:rPr lang="en-US" sz="1600" i="1">
                                <a:latin typeface="Cambria Math"/>
                                <a:ea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sz="160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sin</m:t>
                            </m:r>
                          </m:fName>
                          <m:e>
                            <m:d>
                              <m:dPr>
                                <m:ctrlPr>
                                  <a:rPr lang="en-US" sz="1600" i="1">
                                    <a:latin typeface="Cambria Math"/>
                                    <a:ea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f>
                                  <m:fPr>
                                    <m:ctrlPr>
                                      <a:rPr lang="en-US" sz="1600" i="1">
                                        <a:latin typeface="Cambria Math"/>
                                        <a:ea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16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3</m:t>
                                    </m:r>
                                    <m:r>
                                      <a:rPr lang="en-US" sz="16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𝜋</m:t>
                                    </m:r>
                                  </m:num>
                                  <m:den>
                                    <m:r>
                                      <a:rPr lang="en-US" sz="16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2</m:t>
                                    </m:r>
                                  </m:den>
                                </m:f>
                                <m:r>
                                  <a:rPr lang="en-US" sz="16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 − </m:t>
                                </m:r>
                                <m:r>
                                  <a:rPr lang="en-US" sz="16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𝛼</m:t>
                                </m:r>
                              </m:e>
                            </m:d>
                          </m:e>
                        </m:func>
                      </m:num>
                      <m:den>
                        <m:func>
                          <m:funcPr>
                            <m:ctrlPr>
                              <a:rPr lang="en-US" sz="1600" i="1">
                                <a:latin typeface="Cambria Math"/>
                                <a:ea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sz="160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cos</m:t>
                            </m:r>
                          </m:fName>
                          <m:e>
                            <m:d>
                              <m:dPr>
                                <m:ctrlPr>
                                  <a:rPr lang="en-US" sz="1600" i="1">
                                    <a:latin typeface="Cambria Math"/>
                                    <a:ea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16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𝜋</m:t>
                                </m:r>
                                <m:r>
                                  <a:rPr lang="en-US" sz="16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 + </m:t>
                                </m:r>
                                <m:r>
                                  <a:rPr lang="en-US" sz="16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𝛼</m:t>
                                </m:r>
                              </m:e>
                            </m:d>
                          </m:e>
                        </m:func>
                      </m:den>
                    </m:f>
                    <m:r>
                      <a:rPr lang="en-US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1600" b="0" i="1" smtClean="0"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func>
                          <m:funcPr>
                            <m:ctrlPr>
                              <a:rPr lang="en-US" sz="1600" b="0" i="1" smtClean="0">
                                <a:latin typeface="Cambria Math"/>
                                <a:ea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sz="1600" b="0" i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tg</m:t>
                            </m:r>
                          </m:fName>
                          <m:e>
                            <m:r>
                              <a:rPr lang="en-US" sz="16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𝛼</m:t>
                            </m:r>
                          </m:e>
                        </m:func>
                        <m:r>
                          <a:rPr lang="en-US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−</m:t>
                        </m:r>
                        <m:func>
                          <m:funcPr>
                            <m:ctrlPr>
                              <a:rPr lang="en-US" sz="1600" i="1">
                                <a:latin typeface="Cambria Math"/>
                                <a:ea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a:rPr lang="en-US" sz="1600" b="0" i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 </m:t>
                            </m:r>
                            <m:r>
                              <m:rPr>
                                <m:sty m:val="p"/>
                              </m:rPr>
                              <a:rPr lang="en-US" sz="160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tg</m:t>
                            </m:r>
                          </m:fName>
                          <m:e>
                            <m:r>
                              <a:rPr lang="en-US" sz="16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𝛼</m:t>
                            </m:r>
                          </m:e>
                        </m:func>
                        <m:r>
                          <a:rPr lang="en-US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− </m:t>
                        </m:r>
                        <m:func>
                          <m:funcPr>
                            <m:ctrlPr>
                              <a:rPr lang="en-US" sz="1600" b="0" i="1" smtClean="0">
                                <a:latin typeface="Cambria Math"/>
                                <a:ea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sz="1600" b="0" i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cos</m:t>
                            </m:r>
                          </m:fName>
                          <m:e>
                            <m:r>
                              <a:rPr lang="en-US" sz="16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𝛼</m:t>
                            </m:r>
                          </m:e>
                        </m:func>
                      </m:num>
                      <m:den>
                        <m:r>
                          <a:rPr lang="en-US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  <m:func>
                          <m:funcPr>
                            <m:ctrlPr>
                              <a:rPr lang="en-US" sz="1600" b="0" i="1" smtClean="0">
                                <a:latin typeface="Cambria Math"/>
                                <a:ea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sz="1600" b="0" i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cos</m:t>
                            </m:r>
                          </m:fName>
                          <m:e>
                            <m:r>
                              <a:rPr lang="en-US" sz="16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𝛼</m:t>
                            </m:r>
                          </m:e>
                        </m:func>
                      </m:den>
                    </m:f>
                    <m:r>
                      <a:rPr lang="en-US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ru-RU" sz="1400" dirty="0">
                    <a:latin typeface="+mj-lt"/>
                  </a:rPr>
                  <a:t> </a:t>
                </a:r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2038" y="2315186"/>
                <a:ext cx="4933907" cy="485582"/>
              </a:xfrm>
              <a:prstGeom prst="rect">
                <a:avLst/>
              </a:prstGeom>
              <a:blipFill rotWithShape="0">
                <a:blip r:embed="rId5"/>
                <a:stretch>
                  <a:fillRect l="-124" b="-1266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244886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Прямоугольник с двумя скругленными соседними углами 14"/>
          <p:cNvSpPr/>
          <p:nvPr/>
        </p:nvSpPr>
        <p:spPr>
          <a:xfrm rot="10800000">
            <a:off x="2412000" y="4499"/>
            <a:ext cx="4320000" cy="730513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accent3">
              <a:lumMod val="40000"/>
              <a:lumOff val="60000"/>
              <a:alpha val="85000"/>
            </a:schemeClr>
          </a:solidFill>
          <a:ln>
            <a:noFill/>
          </a:ln>
          <a:effectLst>
            <a:outerShdw blurRad="127000" dist="127000" dir="5400000" sx="90000" sy="90000" algn="t" rotWithShape="0">
              <a:schemeClr val="tx1">
                <a:lumMod val="65000"/>
                <a:lumOff val="3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063414" y="107151"/>
            <a:ext cx="3017173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914377"/>
            <a:r>
              <a:rPr lang="ru-RU" sz="2200" dirty="0">
                <a:solidFill>
                  <a:schemeClr val="accent3">
                    <a:lumMod val="75000"/>
                  </a:schemeClr>
                </a:solidFill>
                <a:latin typeface="+mj-lt"/>
              </a:rPr>
              <a:t>Ответьте на вопрос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Скругленный прямоугольник 12">
                <a:hlinkClick r:id="rId2" action="ppaction://hlinksldjump"/>
              </p:cNvPr>
              <p:cNvSpPr/>
              <p:nvPr/>
            </p:nvSpPr>
            <p:spPr>
              <a:xfrm>
                <a:off x="358775" y="2859553"/>
                <a:ext cx="2520000" cy="774000"/>
              </a:xfrm>
              <a:prstGeom prst="roundRect">
                <a:avLst/>
              </a:prstGeom>
              <a:noFill/>
              <a:ln w="19050">
                <a:solidFill>
                  <a:srgbClr val="00B0F0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lIns="180000" tIns="90000" rIns="180000" bIns="90000" rtlCol="0" anchor="ctr">
                <a:no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ad>
                        <m:radPr>
                          <m:degHide m:val="on"/>
                          <m:ctrlPr>
                            <a:rPr lang="ru-RU" sz="160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radPr>
                        <m:deg/>
                        <m:e>
                          <m:r>
                            <a:rPr lang="en-US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e>
                      </m:rad>
                    </m:oMath>
                  </m:oMathPara>
                </a14:m>
                <a:endParaRPr lang="ru-RU" sz="16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3" name="Скругленный прямоугольник 12">
                <a:hlinkClick r:id="rId4" action="ppaction://hlinksldjump"/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8775" y="2859553"/>
                <a:ext cx="2520000" cy="774000"/>
              </a:xfrm>
              <a:prstGeom prst="roundRect">
                <a:avLst/>
              </a:prstGeom>
              <a:blipFill rotWithShape="0">
                <a:blip r:embed="rId5"/>
                <a:stretch>
                  <a:fillRect/>
                </a:stretch>
              </a:blipFill>
              <a:ln w="19050">
                <a:solidFill>
                  <a:srgbClr val="00B0F0"/>
                </a:solidFill>
              </a:ln>
              <a:effectLst/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Скругленный прямоугольник 7">
                <a:hlinkClick r:id="rId6" action="ppaction://hlinksldjump"/>
              </p:cNvPr>
              <p:cNvSpPr/>
              <p:nvPr/>
            </p:nvSpPr>
            <p:spPr>
              <a:xfrm>
                <a:off x="3312475" y="3958338"/>
                <a:ext cx="2520000" cy="774000"/>
              </a:xfrm>
              <a:prstGeom prst="roundRect">
                <a:avLst/>
              </a:prstGeom>
              <a:noFill/>
              <a:ln w="19050">
                <a:solidFill>
                  <a:srgbClr val="00B0F0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lIns="180000" tIns="90000" rIns="180000" bIns="90000" rtlCol="0" anchor="ctr">
                <a:no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ru-RU" sz="16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8" name="Скругленный прямоугольник 7">
                <a:hlinkClick r:id="rId7" action="ppaction://hlinksldjump"/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12475" y="3958338"/>
                <a:ext cx="2520000" cy="774000"/>
              </a:xfrm>
              <a:prstGeom prst="roundRect">
                <a:avLst/>
              </a:prstGeom>
              <a:blipFill rotWithShape="0">
                <a:blip r:embed="rId8"/>
                <a:stretch>
                  <a:fillRect/>
                </a:stretch>
              </a:blipFill>
              <a:ln w="19050">
                <a:solidFill>
                  <a:srgbClr val="00B0F0"/>
                </a:solidFill>
              </a:ln>
              <a:effectLst/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Скругленный прямоугольник 8">
                <a:hlinkClick r:id="rId2" action="ppaction://hlinksldjump"/>
              </p:cNvPr>
              <p:cNvSpPr/>
              <p:nvPr/>
            </p:nvSpPr>
            <p:spPr>
              <a:xfrm>
                <a:off x="3312475" y="2859553"/>
                <a:ext cx="2520000" cy="774000"/>
              </a:xfrm>
              <a:prstGeom prst="roundRect">
                <a:avLst/>
              </a:prstGeom>
              <a:noFill/>
              <a:ln w="19050">
                <a:solidFill>
                  <a:srgbClr val="00B0F0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lIns="180000" tIns="90000" rIns="180000" bIns="90000" rtlCol="0" anchor="ctr">
                <a:no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rad>
                        <m:radPr>
                          <m:degHide m:val="on"/>
                          <m:ctrlPr>
                            <a:rPr lang="en-US" sz="1600" b="0" i="1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3</m:t>
                          </m:r>
                        </m:e>
                      </m:rad>
                    </m:oMath>
                  </m:oMathPara>
                </a14:m>
                <a:endParaRPr lang="ru-RU" sz="16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9" name="Скругленный прямоугольник 8">
                <a:hlinkClick r:id="rId4" action="ppaction://hlinksldjump"/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12475" y="2859553"/>
                <a:ext cx="2520000" cy="774000"/>
              </a:xfrm>
              <a:prstGeom prst="roundRect">
                <a:avLst/>
              </a:prstGeom>
              <a:blipFill rotWithShape="0">
                <a:blip r:embed="rId9"/>
                <a:stretch>
                  <a:fillRect/>
                </a:stretch>
              </a:blipFill>
              <a:ln w="19050">
                <a:solidFill>
                  <a:srgbClr val="00B0F0"/>
                </a:solidFill>
              </a:ln>
              <a:effectLst/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Скругленный прямоугольник 10">
                <a:hlinkClick r:id="rId2" action="ppaction://hlinksldjump"/>
              </p:cNvPr>
              <p:cNvSpPr/>
              <p:nvPr/>
            </p:nvSpPr>
            <p:spPr>
              <a:xfrm>
                <a:off x="358775" y="3958338"/>
                <a:ext cx="2520000" cy="774000"/>
              </a:xfrm>
              <a:prstGeom prst="roundRect">
                <a:avLst/>
              </a:prstGeom>
              <a:noFill/>
              <a:ln w="19050">
                <a:solidFill>
                  <a:srgbClr val="00B0F0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lIns="180000" tIns="90000" rIns="180000" bIns="90000" rtlCol="0" anchor="ctr">
                <a:no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ru-RU" sz="16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1" name="Скругленный прямоугольник 10">
                <a:hlinkClick r:id="rId4" action="ppaction://hlinksldjump"/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8775" y="3958338"/>
                <a:ext cx="2520000" cy="774000"/>
              </a:xfrm>
              <a:prstGeom prst="roundRect">
                <a:avLst/>
              </a:prstGeom>
              <a:blipFill rotWithShape="0">
                <a:blip r:embed="rId10"/>
                <a:stretch>
                  <a:fillRect/>
                </a:stretch>
              </a:blipFill>
              <a:ln w="19050">
                <a:solidFill>
                  <a:srgbClr val="00B0F0"/>
                </a:solidFill>
              </a:ln>
              <a:effectLst/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Прямоугольник 11"/>
              <p:cNvSpPr/>
              <p:nvPr/>
            </p:nvSpPr>
            <p:spPr>
              <a:xfrm flipH="1">
                <a:off x="358775" y="1166813"/>
                <a:ext cx="5473700" cy="781689"/>
              </a:xfrm>
              <a:prstGeom prst="rect">
                <a:avLst/>
              </a:prstGeom>
              <a:ln>
                <a:noFill/>
              </a:ln>
            </p:spPr>
            <p:txBody>
              <a:bodyPr wrap="square" lIns="0" tIns="0" rIns="0" bIns="0" anchor="t" anchorCtr="0">
                <a:spAutoFit/>
              </a:bodyPr>
              <a:lstStyle/>
              <a:p>
                <a:pPr>
                  <a:lnSpc>
                    <a:spcPct val="114000"/>
                  </a:lnSpc>
                </a:pPr>
                <a:r>
                  <a:rPr lang="ru-RU" sz="1800" dirty="0">
                    <a:solidFill>
                      <a:prstClr val="black"/>
                    </a:solidFill>
                    <a:latin typeface="Roboto Slab"/>
                  </a:rPr>
                  <a:t>Чему равно значение выражения</a:t>
                </a:r>
                <a:r>
                  <a:rPr lang="en-US" sz="1800" dirty="0">
                    <a:solidFill>
                      <a:prstClr val="black"/>
                    </a:solidFill>
                    <a:latin typeface="Roboto Slab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b="0" i="1" smtClean="0"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func>
                          <m:funcPr>
                            <m:ctrlPr>
                              <a:rPr lang="en-US" sz="2000" b="0" i="1" smtClean="0">
                                <a:latin typeface="Cambria Math"/>
                                <a:ea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sz="2000" b="0" i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tg</m:t>
                            </m:r>
                          </m:fName>
                          <m:e>
                            <m:f>
                              <m:fPr>
                                <m:ctrlPr>
                                  <a:rPr lang="en-US" sz="2000" b="0" i="1" smtClean="0">
                                    <a:latin typeface="Cambria Math"/>
                                    <a:ea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ru-RU" sz="20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9</m:t>
                                </m:r>
                                <m:r>
                                  <a:rPr lang="ru-RU" sz="20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𝜋</m:t>
                                </m:r>
                              </m:num>
                              <m:den>
                                <m:r>
                                  <a:rPr lang="ru-RU" sz="20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28</m:t>
                                </m:r>
                              </m:den>
                            </m:f>
                          </m:e>
                        </m:func>
                        <m:r>
                          <a:rPr lang="en-US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r>
                          <a:rPr lang="ru-RU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  <m:func>
                          <m:funcPr>
                            <m:ctrlPr>
                              <a:rPr lang="en-US" sz="2000" b="0" i="1" smtClean="0">
                                <a:latin typeface="Cambria Math"/>
                                <a:ea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a:rPr lang="en-US" sz="2000" b="0" i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 </m:t>
                            </m:r>
                            <m:r>
                              <m:rPr>
                                <m:sty m:val="p"/>
                              </m:rPr>
                              <a:rPr lang="en-US" sz="2000" b="0" i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tg</m:t>
                            </m:r>
                          </m:fName>
                          <m:e>
                            <m:f>
                              <m:fPr>
                                <m:ctrlPr>
                                  <a:rPr lang="en-US" sz="2000" b="0" i="1" smtClean="0">
                                    <a:latin typeface="Cambria Math"/>
                                    <a:ea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𝜋</m:t>
                                </m:r>
                              </m:num>
                              <m:den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14</m:t>
                                </m:r>
                              </m:den>
                            </m:f>
                          </m:e>
                        </m:func>
                      </m:num>
                      <m:den>
                        <m:r>
                          <a:rPr lang="en-US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  <m:r>
                          <a:rPr lang="ru-RU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+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func>
                          <m:funcPr>
                            <m:ctrlPr>
                              <a:rPr lang="en-US" sz="2000" b="0" i="1" smtClean="0">
                                <a:latin typeface="Cambria Math"/>
                                <a:ea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sz="2000" b="0" i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tg</m:t>
                            </m:r>
                          </m:fName>
                          <m:e>
                            <m:f>
                              <m:fPr>
                                <m:ctrlPr>
                                  <a:rPr lang="en-US" sz="2000" b="0" i="1" smtClean="0">
                                    <a:latin typeface="Cambria Math"/>
                                    <a:ea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𝜋</m:t>
                                </m:r>
                              </m:num>
                              <m:den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14</m:t>
                                </m:r>
                              </m:den>
                            </m:f>
                          </m:e>
                        </m:func>
                        <m:r>
                          <a:rPr lang="en-US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∙</m:t>
                        </m:r>
                        <m:func>
                          <m:funcPr>
                            <m:ctrlPr>
                              <a:rPr lang="en-US" sz="2000" i="1">
                                <a:latin typeface="Cambria Math"/>
                                <a:ea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sz="200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tg</m:t>
                            </m:r>
                          </m:fName>
                          <m:e>
                            <m:f>
                              <m:fPr>
                                <m:ctrlPr>
                                  <a:rPr lang="en-US" sz="2000" i="1">
                                    <a:latin typeface="Cambria Math"/>
                                    <a:ea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9</m:t>
                                </m:r>
                                <m:r>
                                  <a:rPr lang="en-US" sz="20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𝜋</m:t>
                                </m:r>
                              </m:num>
                              <m:den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28</m:t>
                                </m:r>
                              </m:den>
                            </m:f>
                          </m:e>
                        </m:func>
                      </m:den>
                    </m:f>
                  </m:oMath>
                </a14:m>
                <a:r>
                  <a:rPr lang="ru-RU" sz="1800" dirty="0">
                    <a:solidFill>
                      <a:prstClr val="black"/>
                    </a:solidFill>
                    <a:latin typeface="Roboto Slab"/>
                  </a:rPr>
                  <a:t>?</a:t>
                </a:r>
              </a:p>
            </p:txBody>
          </p:sp>
        </mc:Choice>
        <mc:Fallback xmlns="">
          <p:sp>
            <p:nvSpPr>
              <p:cNvPr id="12" name="Прямоугольник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358775" y="1166813"/>
                <a:ext cx="5473700" cy="781689"/>
              </a:xfrm>
              <a:prstGeom prst="rect">
                <a:avLst/>
              </a:prstGeom>
              <a:blipFill rotWithShape="0">
                <a:blip r:embed="rId11"/>
                <a:stretch>
                  <a:fillRect l="-2673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333351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Прямоугольник с двумя скругленными соседними углами 14"/>
          <p:cNvSpPr/>
          <p:nvPr/>
        </p:nvSpPr>
        <p:spPr>
          <a:xfrm rot="10800000">
            <a:off x="2412000" y="-5892"/>
            <a:ext cx="4320000" cy="730513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00B050"/>
          </a:solidFill>
          <a:ln>
            <a:noFill/>
          </a:ln>
          <a:effectLst>
            <a:outerShdw blurRad="127000" dist="127000" dir="5400000" sx="90000" sy="90000" algn="t" rotWithShape="0">
              <a:schemeClr val="tx1">
                <a:lumMod val="65000"/>
                <a:lumOff val="3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063414" y="107151"/>
            <a:ext cx="3017173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914377"/>
            <a:r>
              <a:rPr lang="ru-RU" sz="2200" dirty="0">
                <a:solidFill>
                  <a:srgbClr val="F7F6F4"/>
                </a:solidFill>
                <a:latin typeface="Roboto Slab"/>
              </a:rPr>
              <a:t>Вы ответили верно</a:t>
            </a:r>
          </a:p>
        </p:txBody>
      </p:sp>
      <p:sp>
        <p:nvSpPr>
          <p:cNvPr id="19" name="Скругленный прямоугольник 18">
            <a:hlinkClick r:id="rId2" action="ppaction://hlinksldjump"/>
          </p:cNvPr>
          <p:cNvSpPr/>
          <p:nvPr/>
        </p:nvSpPr>
        <p:spPr>
          <a:xfrm>
            <a:off x="7124701" y="4350104"/>
            <a:ext cx="1660526" cy="405405"/>
          </a:xfrm>
          <a:prstGeom prst="roundRect">
            <a:avLst/>
          </a:prstGeom>
          <a:solidFill>
            <a:srgbClr val="0070C0"/>
          </a:solidFill>
          <a:ln>
            <a:noFill/>
          </a:ln>
          <a:effectLst>
            <a:outerShdw blurRad="127000" dist="63500" dir="5400000" sx="90000" sy="90000" algn="t" rotWithShape="0">
              <a:schemeClr val="tx1">
                <a:lumMod val="75000"/>
                <a:lumOff val="2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80000" tIns="90000" rIns="180000" bIns="90000" rtlCol="0" anchor="ctr">
            <a:spAutoFit/>
          </a:bodyPr>
          <a:lstStyle/>
          <a:p>
            <a:pPr algn="ctr"/>
            <a:r>
              <a:rPr lang="ru-RU" sz="1200" dirty="0">
                <a:solidFill>
                  <a:schemeClr val="bg1"/>
                </a:solidFill>
              </a:rPr>
              <a:t>Вернуться назад</a:t>
            </a:r>
          </a:p>
        </p:txBody>
      </p:sp>
      <p:grpSp>
        <p:nvGrpSpPr>
          <p:cNvPr id="12" name="Группа 11"/>
          <p:cNvGrpSpPr/>
          <p:nvPr/>
        </p:nvGrpSpPr>
        <p:grpSpPr>
          <a:xfrm>
            <a:off x="1072039" y="1335913"/>
            <a:ext cx="3218973" cy="835612"/>
            <a:chOff x="843439" y="2138967"/>
            <a:chExt cx="3218973" cy="835612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" name="Прямоугольник 12"/>
                <p:cNvSpPr/>
                <p:nvPr/>
              </p:nvSpPr>
              <p:spPr>
                <a:xfrm>
                  <a:off x="843439" y="2474442"/>
                  <a:ext cx="3218973" cy="500137"/>
                </a:xfrm>
                <a:prstGeom prst="rect">
                  <a:avLst/>
                </a:prstGeom>
              </p:spPr>
              <p:txBody>
                <a:bodyPr wrap="square" lIns="0" tIns="0" rIns="0" bIns="0">
                  <a:spAutoFit/>
                </a:bodyPr>
                <a:lstStyle/>
                <a:p>
                  <a:pPr defTabSz="914377">
                    <a:lnSpc>
                      <a:spcPct val="125000"/>
                    </a:lnSpc>
                  </a:pPr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r>
                          <a:rPr lang="en-US" sz="26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𝟏</m:t>
                        </m:r>
                      </m:oMath>
                    </m:oMathPara>
                  </a14:m>
                  <a:endParaRPr lang="ru-RU" sz="2600" b="1" dirty="0">
                    <a:solidFill>
                      <a:prstClr val="black"/>
                    </a:solidFill>
                    <a:latin typeface="Roboto Slab"/>
                  </a:endParaRPr>
                </a:p>
              </p:txBody>
            </p:sp>
          </mc:Choice>
          <mc:Fallback xmlns="">
            <p:sp>
              <p:nvSpPr>
                <p:cNvPr id="13" name="Прямоугольник 12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43439" y="2474442"/>
                  <a:ext cx="3218973" cy="500137"/>
                </a:xfrm>
                <a:prstGeom prst="rect">
                  <a:avLst/>
                </a:prstGeom>
                <a:blipFill rotWithShape="0"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4" name="TextBox 13"/>
            <p:cNvSpPr txBox="1"/>
            <p:nvPr/>
          </p:nvSpPr>
          <p:spPr>
            <a:xfrm>
              <a:off x="843440" y="2138967"/>
              <a:ext cx="2305118" cy="276999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defTabSz="914377"/>
              <a:r>
                <a:rPr lang="ru-RU" sz="1800" dirty="0">
                  <a:solidFill>
                    <a:prstClr val="black"/>
                  </a:solidFill>
                  <a:latin typeface="Roboto Slab"/>
                </a:rPr>
                <a:t>Правильный ответ: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1072038" y="2315186"/>
                <a:ext cx="4933907" cy="54777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sz="1600" i="1" smtClean="0"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func>
                          <m:funcPr>
                            <m:ctrlPr>
                              <a:rPr lang="en-US" sz="1600" i="1">
                                <a:latin typeface="Cambria Math"/>
                                <a:ea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sz="160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tg</m:t>
                            </m:r>
                          </m:fName>
                          <m:e>
                            <m:f>
                              <m:fPr>
                                <m:ctrlPr>
                                  <a:rPr lang="en-US" sz="1600" i="1">
                                    <a:latin typeface="Cambria Math"/>
                                    <a:ea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ru-RU" sz="16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9</m:t>
                                </m:r>
                                <m:r>
                                  <a:rPr lang="ru-RU" sz="16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𝜋</m:t>
                                </m:r>
                              </m:num>
                              <m:den>
                                <m:r>
                                  <a:rPr lang="ru-RU" sz="16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28</m:t>
                                </m:r>
                              </m:den>
                            </m:f>
                          </m:e>
                        </m:func>
                        <m:r>
                          <a:rPr lang="en-US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r>
                          <a:rPr lang="ru-RU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  <m:func>
                          <m:funcPr>
                            <m:ctrlPr>
                              <a:rPr lang="en-US" sz="1600" i="1">
                                <a:latin typeface="Cambria Math"/>
                                <a:ea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a:rPr lang="en-US" sz="160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 </m:t>
                            </m:r>
                            <m:r>
                              <m:rPr>
                                <m:sty m:val="p"/>
                              </m:rPr>
                              <a:rPr lang="en-US" sz="160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tg</m:t>
                            </m:r>
                          </m:fName>
                          <m:e>
                            <m:f>
                              <m:fPr>
                                <m:ctrlPr>
                                  <a:rPr lang="en-US" sz="1600" i="1">
                                    <a:latin typeface="Cambria Math"/>
                                    <a:ea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16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𝜋</m:t>
                                </m:r>
                              </m:num>
                              <m:den>
                                <m:r>
                                  <a:rPr lang="en-US" sz="16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14</m:t>
                                </m:r>
                              </m:den>
                            </m:f>
                          </m:e>
                        </m:func>
                      </m:num>
                      <m:den>
                        <m:r>
                          <a:rPr lang="en-US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  <m:r>
                          <a:rPr lang="ru-RU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+</m:t>
                        </m:r>
                        <m:r>
                          <a:rPr lang="en-US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func>
                          <m:funcPr>
                            <m:ctrlPr>
                              <a:rPr lang="en-US" sz="1600" i="1">
                                <a:latin typeface="Cambria Math"/>
                                <a:ea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sz="160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tg</m:t>
                            </m:r>
                          </m:fName>
                          <m:e>
                            <m:f>
                              <m:fPr>
                                <m:ctrlPr>
                                  <a:rPr lang="en-US" sz="1600" i="1">
                                    <a:latin typeface="Cambria Math"/>
                                    <a:ea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16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𝜋</m:t>
                                </m:r>
                              </m:num>
                              <m:den>
                                <m:r>
                                  <a:rPr lang="en-US" sz="16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14</m:t>
                                </m:r>
                              </m:den>
                            </m:f>
                          </m:e>
                        </m:func>
                        <m:r>
                          <a:rPr lang="en-US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∙</m:t>
                        </m:r>
                        <m:func>
                          <m:funcPr>
                            <m:ctrlPr>
                              <a:rPr lang="en-US" sz="1600" i="1">
                                <a:latin typeface="Cambria Math"/>
                                <a:ea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sz="160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tg</m:t>
                            </m:r>
                          </m:fName>
                          <m:e>
                            <m:f>
                              <m:fPr>
                                <m:ctrlPr>
                                  <a:rPr lang="en-US" sz="1600" i="1">
                                    <a:latin typeface="Cambria Math"/>
                                    <a:ea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16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9</m:t>
                                </m:r>
                                <m:r>
                                  <a:rPr lang="en-US" sz="16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𝜋</m:t>
                                </m:r>
                              </m:num>
                              <m:den>
                                <m:r>
                                  <a:rPr lang="en-US" sz="16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28</m:t>
                                </m:r>
                              </m:den>
                            </m:f>
                          </m:e>
                        </m:func>
                      </m:den>
                    </m:f>
                    <m:r>
                      <a:rPr lang="en-US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en-US" sz="1600" b="0" i="1" smtClean="0"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1600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tg</m:t>
                        </m:r>
                      </m:fName>
                      <m:e>
                        <m:d>
                          <m:dPr>
                            <m:ctrlPr>
                              <a:rPr lang="en-US" sz="1600" b="0" i="1" smtClean="0">
                                <a:latin typeface="Cambria Math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sz="1600" i="1">
                                    <a:latin typeface="Cambria Math"/>
                                    <a:ea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ru-RU" sz="16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9</m:t>
                                </m:r>
                                <m:r>
                                  <a:rPr lang="ru-RU" sz="16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𝜋</m:t>
                                </m:r>
                              </m:num>
                              <m:den>
                                <m:r>
                                  <a:rPr lang="ru-RU" sz="16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28</m:t>
                                </m:r>
                              </m:den>
                            </m:f>
                            <m:r>
                              <a:rPr lang="en-US" sz="16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−</m:t>
                            </m:r>
                            <m:f>
                              <m:fPr>
                                <m:ctrlPr>
                                  <a:rPr lang="en-US" sz="1600" i="1">
                                    <a:latin typeface="Cambria Math"/>
                                    <a:ea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16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𝜋</m:t>
                                </m:r>
                              </m:num>
                              <m:den>
                                <m:r>
                                  <a:rPr lang="en-US" sz="16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14</m:t>
                                </m:r>
                              </m:den>
                            </m:f>
                          </m:e>
                        </m:d>
                      </m:e>
                    </m:func>
                    <m:r>
                      <a:rPr lang="en-US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en-US" sz="1600" i="1"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160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tg</m:t>
                        </m:r>
                      </m:fName>
                      <m:e>
                        <m:f>
                          <m:fPr>
                            <m:ctrlPr>
                              <a:rPr lang="en-US" sz="1600" i="1">
                                <a:latin typeface="Cambria Math"/>
                                <a:ea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16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𝜋</m:t>
                            </m:r>
                          </m:num>
                          <m:den>
                            <m:r>
                              <a:rPr lang="en-US" sz="16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4</m:t>
                            </m:r>
                          </m:den>
                        </m:f>
                      </m:e>
                    </m:func>
                    <m:r>
                      <a:rPr lang="en-US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ru-RU" sz="1400" dirty="0">
                    <a:latin typeface="+mj-lt"/>
                  </a:rPr>
                  <a:t> </a:t>
                </a:r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2038" y="2315186"/>
                <a:ext cx="4933907" cy="547779"/>
              </a:xfrm>
              <a:prstGeom prst="rect">
                <a:avLst/>
              </a:prstGeom>
              <a:blipFill rotWithShape="0">
                <a:blip r:embed="rId5"/>
                <a:stretch>
                  <a:fillRect l="-124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8367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Прямоугольник с двумя скругленными соседними углами 14"/>
          <p:cNvSpPr/>
          <p:nvPr/>
        </p:nvSpPr>
        <p:spPr>
          <a:xfrm rot="10800000">
            <a:off x="2412000" y="-5892"/>
            <a:ext cx="4320000" cy="730513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C00000"/>
          </a:solidFill>
          <a:ln>
            <a:noFill/>
          </a:ln>
          <a:effectLst>
            <a:outerShdw blurRad="127000" dist="127000" dir="5400000" sx="90000" sy="90000" algn="t" rotWithShape="0">
              <a:schemeClr val="tx1">
                <a:lumMod val="65000"/>
                <a:lumOff val="3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910328" y="107151"/>
            <a:ext cx="3323346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914377"/>
            <a:r>
              <a:rPr lang="ru-RU" sz="2200" dirty="0">
                <a:solidFill>
                  <a:srgbClr val="F7F6F4"/>
                </a:solidFill>
                <a:latin typeface="Roboto Slab"/>
              </a:rPr>
              <a:t>Вы ответили неверно</a:t>
            </a:r>
          </a:p>
        </p:txBody>
      </p:sp>
      <p:sp>
        <p:nvSpPr>
          <p:cNvPr id="26" name="Скругленный прямоугольник 25">
            <a:hlinkClick r:id="rId2" action="ppaction://hlinksldjump"/>
          </p:cNvPr>
          <p:cNvSpPr/>
          <p:nvPr/>
        </p:nvSpPr>
        <p:spPr>
          <a:xfrm>
            <a:off x="7124701" y="4350104"/>
            <a:ext cx="1660526" cy="405405"/>
          </a:xfrm>
          <a:prstGeom prst="roundRect">
            <a:avLst/>
          </a:prstGeom>
          <a:solidFill>
            <a:srgbClr val="0070C0"/>
          </a:solidFill>
          <a:ln>
            <a:noFill/>
          </a:ln>
          <a:effectLst>
            <a:outerShdw blurRad="127000" dist="63500" dir="5400000" sx="90000" sy="90000" algn="t" rotWithShape="0">
              <a:schemeClr val="tx1">
                <a:lumMod val="75000"/>
                <a:lumOff val="2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80000" tIns="90000" rIns="180000" bIns="90000" rtlCol="0" anchor="ctr">
            <a:spAutoFit/>
          </a:bodyPr>
          <a:lstStyle/>
          <a:p>
            <a:pPr algn="ctr"/>
            <a:r>
              <a:rPr lang="ru-RU" sz="1200" dirty="0">
                <a:solidFill>
                  <a:schemeClr val="bg1"/>
                </a:solidFill>
              </a:rPr>
              <a:t>Вернуться назад</a:t>
            </a:r>
          </a:p>
        </p:txBody>
      </p:sp>
      <p:grpSp>
        <p:nvGrpSpPr>
          <p:cNvPr id="12" name="Группа 11"/>
          <p:cNvGrpSpPr/>
          <p:nvPr/>
        </p:nvGrpSpPr>
        <p:grpSpPr>
          <a:xfrm>
            <a:off x="1072039" y="1335913"/>
            <a:ext cx="3218973" cy="835612"/>
            <a:chOff x="843439" y="2138967"/>
            <a:chExt cx="3218973" cy="835612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" name="Прямоугольник 12"/>
                <p:cNvSpPr/>
                <p:nvPr/>
              </p:nvSpPr>
              <p:spPr>
                <a:xfrm>
                  <a:off x="843439" y="2474442"/>
                  <a:ext cx="3218973" cy="500137"/>
                </a:xfrm>
                <a:prstGeom prst="rect">
                  <a:avLst/>
                </a:prstGeom>
              </p:spPr>
              <p:txBody>
                <a:bodyPr wrap="square" lIns="0" tIns="0" rIns="0" bIns="0">
                  <a:spAutoFit/>
                </a:bodyPr>
                <a:lstStyle/>
                <a:p>
                  <a:pPr defTabSz="914377">
                    <a:lnSpc>
                      <a:spcPct val="125000"/>
                    </a:lnSpc>
                  </a:pPr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r>
                          <a:rPr lang="en-US" sz="26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𝟏</m:t>
                        </m:r>
                      </m:oMath>
                    </m:oMathPara>
                  </a14:m>
                  <a:endParaRPr lang="ru-RU" sz="2600" b="1" dirty="0">
                    <a:solidFill>
                      <a:prstClr val="black"/>
                    </a:solidFill>
                    <a:latin typeface="Roboto Slab"/>
                  </a:endParaRPr>
                </a:p>
              </p:txBody>
            </p:sp>
          </mc:Choice>
          <mc:Fallback xmlns="">
            <p:sp>
              <p:nvSpPr>
                <p:cNvPr id="13" name="Прямоугольник 12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43439" y="2474442"/>
                  <a:ext cx="3218973" cy="500137"/>
                </a:xfrm>
                <a:prstGeom prst="rect">
                  <a:avLst/>
                </a:prstGeom>
                <a:blipFill rotWithShape="0"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4" name="TextBox 13"/>
            <p:cNvSpPr txBox="1"/>
            <p:nvPr/>
          </p:nvSpPr>
          <p:spPr>
            <a:xfrm>
              <a:off x="843440" y="2138967"/>
              <a:ext cx="2305118" cy="276999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defTabSz="914377"/>
              <a:r>
                <a:rPr lang="ru-RU" sz="1800" dirty="0">
                  <a:solidFill>
                    <a:prstClr val="black"/>
                  </a:solidFill>
                  <a:latin typeface="Roboto Slab"/>
                </a:rPr>
                <a:t>Правильный ответ: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1072038" y="2315186"/>
                <a:ext cx="4933907" cy="54777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sz="1600" i="1" smtClean="0"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func>
                          <m:funcPr>
                            <m:ctrlPr>
                              <a:rPr lang="en-US" sz="1600" i="1">
                                <a:latin typeface="Cambria Math"/>
                                <a:ea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sz="160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tg</m:t>
                            </m:r>
                          </m:fName>
                          <m:e>
                            <m:f>
                              <m:fPr>
                                <m:ctrlPr>
                                  <a:rPr lang="en-US" sz="1600" i="1">
                                    <a:latin typeface="Cambria Math"/>
                                    <a:ea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ru-RU" sz="16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9</m:t>
                                </m:r>
                                <m:r>
                                  <a:rPr lang="ru-RU" sz="16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𝜋</m:t>
                                </m:r>
                              </m:num>
                              <m:den>
                                <m:r>
                                  <a:rPr lang="ru-RU" sz="16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28</m:t>
                                </m:r>
                              </m:den>
                            </m:f>
                          </m:e>
                        </m:func>
                        <m:r>
                          <a:rPr lang="en-US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r>
                          <a:rPr lang="ru-RU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  <m:func>
                          <m:funcPr>
                            <m:ctrlPr>
                              <a:rPr lang="en-US" sz="1600" i="1">
                                <a:latin typeface="Cambria Math"/>
                                <a:ea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a:rPr lang="en-US" sz="160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 </m:t>
                            </m:r>
                            <m:r>
                              <m:rPr>
                                <m:sty m:val="p"/>
                              </m:rPr>
                              <a:rPr lang="en-US" sz="160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tg</m:t>
                            </m:r>
                          </m:fName>
                          <m:e>
                            <m:f>
                              <m:fPr>
                                <m:ctrlPr>
                                  <a:rPr lang="en-US" sz="1600" i="1">
                                    <a:latin typeface="Cambria Math"/>
                                    <a:ea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16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𝜋</m:t>
                                </m:r>
                              </m:num>
                              <m:den>
                                <m:r>
                                  <a:rPr lang="en-US" sz="16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14</m:t>
                                </m:r>
                              </m:den>
                            </m:f>
                          </m:e>
                        </m:func>
                      </m:num>
                      <m:den>
                        <m:r>
                          <a:rPr lang="en-US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  <m:r>
                          <a:rPr lang="ru-RU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+</m:t>
                        </m:r>
                        <m:r>
                          <a:rPr lang="en-US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func>
                          <m:funcPr>
                            <m:ctrlPr>
                              <a:rPr lang="en-US" sz="1600" i="1">
                                <a:latin typeface="Cambria Math"/>
                                <a:ea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sz="160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tg</m:t>
                            </m:r>
                          </m:fName>
                          <m:e>
                            <m:f>
                              <m:fPr>
                                <m:ctrlPr>
                                  <a:rPr lang="en-US" sz="1600" i="1">
                                    <a:latin typeface="Cambria Math"/>
                                    <a:ea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16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𝜋</m:t>
                                </m:r>
                              </m:num>
                              <m:den>
                                <m:r>
                                  <a:rPr lang="en-US" sz="16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14</m:t>
                                </m:r>
                              </m:den>
                            </m:f>
                          </m:e>
                        </m:func>
                        <m:r>
                          <a:rPr lang="en-US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∙</m:t>
                        </m:r>
                        <m:func>
                          <m:funcPr>
                            <m:ctrlPr>
                              <a:rPr lang="en-US" sz="1600" i="1">
                                <a:latin typeface="Cambria Math"/>
                                <a:ea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sz="160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tg</m:t>
                            </m:r>
                          </m:fName>
                          <m:e>
                            <m:f>
                              <m:fPr>
                                <m:ctrlPr>
                                  <a:rPr lang="en-US" sz="1600" i="1">
                                    <a:latin typeface="Cambria Math"/>
                                    <a:ea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16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9</m:t>
                                </m:r>
                                <m:r>
                                  <a:rPr lang="en-US" sz="16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𝜋</m:t>
                                </m:r>
                              </m:num>
                              <m:den>
                                <m:r>
                                  <a:rPr lang="en-US" sz="16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28</m:t>
                                </m:r>
                              </m:den>
                            </m:f>
                          </m:e>
                        </m:func>
                      </m:den>
                    </m:f>
                    <m:r>
                      <a:rPr lang="en-US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en-US" sz="1600" b="0" i="1" smtClean="0"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1600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tg</m:t>
                        </m:r>
                      </m:fName>
                      <m:e>
                        <m:d>
                          <m:dPr>
                            <m:ctrlPr>
                              <a:rPr lang="en-US" sz="1600" b="0" i="1" smtClean="0">
                                <a:latin typeface="Cambria Math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sz="1600" i="1">
                                    <a:latin typeface="Cambria Math"/>
                                    <a:ea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ru-RU" sz="16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9</m:t>
                                </m:r>
                                <m:r>
                                  <a:rPr lang="ru-RU" sz="16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𝜋</m:t>
                                </m:r>
                              </m:num>
                              <m:den>
                                <m:r>
                                  <a:rPr lang="ru-RU" sz="16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28</m:t>
                                </m:r>
                              </m:den>
                            </m:f>
                            <m:r>
                              <a:rPr lang="en-US" sz="16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−</m:t>
                            </m:r>
                            <m:f>
                              <m:fPr>
                                <m:ctrlPr>
                                  <a:rPr lang="en-US" sz="1600" i="1">
                                    <a:latin typeface="Cambria Math"/>
                                    <a:ea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16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𝜋</m:t>
                                </m:r>
                              </m:num>
                              <m:den>
                                <m:r>
                                  <a:rPr lang="en-US" sz="16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14</m:t>
                                </m:r>
                              </m:den>
                            </m:f>
                          </m:e>
                        </m:d>
                      </m:e>
                    </m:func>
                    <m:r>
                      <a:rPr lang="en-US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en-US" sz="1600" i="1"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160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tg</m:t>
                        </m:r>
                      </m:fName>
                      <m:e>
                        <m:f>
                          <m:fPr>
                            <m:ctrlPr>
                              <a:rPr lang="en-US" sz="1600" i="1">
                                <a:latin typeface="Cambria Math"/>
                                <a:ea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16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𝜋</m:t>
                            </m:r>
                          </m:num>
                          <m:den>
                            <m:r>
                              <a:rPr lang="en-US" sz="16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4</m:t>
                            </m:r>
                          </m:den>
                        </m:f>
                      </m:e>
                    </m:func>
                    <m:r>
                      <a:rPr lang="en-US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ru-RU" sz="1400" dirty="0">
                    <a:latin typeface="+mj-lt"/>
                  </a:rPr>
                  <a:t> </a:t>
                </a:r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2038" y="2315186"/>
                <a:ext cx="4933907" cy="547779"/>
              </a:xfrm>
              <a:prstGeom prst="rect">
                <a:avLst/>
              </a:prstGeom>
              <a:blipFill rotWithShape="0">
                <a:blip r:embed="rId5"/>
                <a:stretch>
                  <a:fillRect l="-124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601375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Прямоугольник с двумя скругленными соседними углами 14"/>
          <p:cNvSpPr/>
          <p:nvPr/>
        </p:nvSpPr>
        <p:spPr>
          <a:xfrm rot="10800000">
            <a:off x="2412000" y="4499"/>
            <a:ext cx="4320000" cy="730513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accent3">
              <a:lumMod val="40000"/>
              <a:lumOff val="60000"/>
              <a:alpha val="85000"/>
            </a:schemeClr>
          </a:solidFill>
          <a:ln>
            <a:noFill/>
          </a:ln>
          <a:effectLst>
            <a:outerShdw blurRad="127000" dist="127000" dir="5400000" sx="90000" sy="90000" algn="t" rotWithShape="0">
              <a:schemeClr val="tx1">
                <a:lumMod val="65000"/>
                <a:lumOff val="3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A5A5A5">
                  <a:lumMod val="75000"/>
                </a:srgbClr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063414" y="107151"/>
            <a:ext cx="3017173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914377"/>
            <a:r>
              <a:rPr lang="ru-RU" sz="2200" dirty="0">
                <a:solidFill>
                  <a:srgbClr val="A5A5A5">
                    <a:lumMod val="75000"/>
                  </a:srgbClr>
                </a:solidFill>
                <a:latin typeface="Roboto Slab"/>
              </a:rPr>
              <a:t>Ответьте на вопрос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Прямоугольник 2"/>
              <p:cNvSpPr/>
              <p:nvPr/>
            </p:nvSpPr>
            <p:spPr>
              <a:xfrm flipH="1">
                <a:off x="358775" y="1166813"/>
                <a:ext cx="6166716" cy="1127745"/>
              </a:xfrm>
              <a:prstGeom prst="rect">
                <a:avLst/>
              </a:prstGeom>
              <a:ln>
                <a:noFill/>
              </a:ln>
            </p:spPr>
            <p:txBody>
              <a:bodyPr wrap="square" lIns="0" tIns="0" rIns="0" bIns="0" anchor="t" anchorCtr="0">
                <a:spAutoFit/>
              </a:bodyPr>
              <a:lstStyle/>
              <a:p>
                <a:pPr>
                  <a:lnSpc>
                    <a:spcPct val="114000"/>
                  </a:lnSpc>
                </a:pPr>
                <a:r>
                  <a:rPr lang="ru-RU" sz="1800" dirty="0">
                    <a:solidFill>
                      <a:prstClr val="black"/>
                    </a:solidFill>
                    <a:latin typeface="Roboto Slab"/>
                  </a:rPr>
                  <a:t>Могут ли одновременно выполняться равенства </a:t>
                </a:r>
              </a:p>
              <a:p>
                <a:pPr>
                  <a:lnSpc>
                    <a:spcPct val="114000"/>
                  </a:lnSpc>
                </a:pPr>
                <a:endParaRPr lang="ru-RU" sz="1800" i="1" dirty="0">
                  <a:solidFill>
                    <a:prstClr val="black"/>
                  </a:solidFill>
                  <a:latin typeface="Roboto Slab"/>
                  <a:ea typeface="Cambria Math" panose="02040503050406030204" pitchFamily="18" charset="0"/>
                </a:endParaRPr>
              </a:p>
              <a:p>
                <a:pPr>
                  <a:lnSpc>
                    <a:spcPct val="114000"/>
                  </a:lnSpc>
                </a:pPr>
                <a14:m>
                  <m:oMath xmlns:m="http://schemas.openxmlformats.org/officeDocument/2006/math">
                    <m:func>
                      <m:funcPr>
                        <m:ctrlPr>
                          <a:rPr lang="en-US" sz="2000" i="1" smtClean="0"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00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sin</m:t>
                        </m:r>
                      </m:fName>
                      <m:e>
                        <m:r>
                          <a:rPr lang="en-US" sz="20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𝛼</m:t>
                        </m:r>
                      </m:e>
                    </m:func>
                    <m:r>
                      <a:rPr lang="en-US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000" i="1" smtClean="0"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ru-RU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lang="ru-RU" sz="2000" dirty="0">
                    <a:solidFill>
                      <a:prstClr val="black"/>
                    </a:solidFill>
                    <a:latin typeface="Roboto Slab"/>
                  </a:rPr>
                  <a:t> и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2000" i="1"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000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cos</m:t>
                        </m:r>
                      </m:fName>
                      <m:e>
                        <m: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𝛼</m:t>
                        </m:r>
                      </m:e>
                    </m:func>
                    <m:r>
                      <a:rPr lang="en-US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000" i="1"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ru-RU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lang="ru-RU" sz="2000" dirty="0">
                    <a:solidFill>
                      <a:prstClr val="black"/>
                    </a:solidFill>
                    <a:latin typeface="Roboto Slab"/>
                  </a:rPr>
                  <a:t>?</a:t>
                </a:r>
              </a:p>
            </p:txBody>
          </p:sp>
        </mc:Choice>
        <mc:Fallback xmlns="">
          <p:sp>
            <p:nvSpPr>
              <p:cNvPr id="3" name="Прямоугольник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358775" y="1166813"/>
                <a:ext cx="6166716" cy="1127745"/>
              </a:xfrm>
              <a:prstGeom prst="rect">
                <a:avLst/>
              </a:prstGeom>
              <a:blipFill rotWithShape="0">
                <a:blip r:embed="rId3"/>
                <a:stretch>
                  <a:fillRect l="-2374" t="-5946" b="-7027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Скругленный прямоугольник 12">
            <a:hlinkClick r:id="rId4" action="ppaction://hlinksldjump"/>
          </p:cNvPr>
          <p:cNvSpPr/>
          <p:nvPr/>
        </p:nvSpPr>
        <p:spPr>
          <a:xfrm>
            <a:off x="358774" y="3943938"/>
            <a:ext cx="2568575" cy="788400"/>
          </a:xfrm>
          <a:prstGeom prst="roundRect">
            <a:avLst/>
          </a:prstGeom>
          <a:noFill/>
          <a:ln w="19050">
            <a:solidFill>
              <a:srgbClr val="00B0F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80000" tIns="90000" rIns="180000" bIns="90000" rtlCol="0" anchor="ctr">
            <a:noAutofit/>
          </a:bodyPr>
          <a:lstStyle/>
          <a:p>
            <a:pPr algn="ctr"/>
            <a:r>
              <a:rPr lang="ru-RU" sz="1600" dirty="0">
                <a:solidFill>
                  <a:prstClr val="black"/>
                </a:solidFill>
                <a:latin typeface="Roboto Slab"/>
              </a:rPr>
              <a:t>Могут</a:t>
            </a:r>
          </a:p>
        </p:txBody>
      </p:sp>
      <p:sp>
        <p:nvSpPr>
          <p:cNvPr id="11" name="Скругленный прямоугольник 10">
            <a:hlinkClick r:id="rId5" action="ppaction://hlinksldjump"/>
          </p:cNvPr>
          <p:cNvSpPr/>
          <p:nvPr/>
        </p:nvSpPr>
        <p:spPr>
          <a:xfrm>
            <a:off x="3286125" y="3943937"/>
            <a:ext cx="2568575" cy="788400"/>
          </a:xfrm>
          <a:prstGeom prst="roundRect">
            <a:avLst/>
          </a:prstGeom>
          <a:noFill/>
          <a:ln w="19050">
            <a:solidFill>
              <a:srgbClr val="00B0F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80000" tIns="90000" rIns="180000" bIns="90000" rtlCol="0" anchor="ctr">
            <a:noAutofit/>
          </a:bodyPr>
          <a:lstStyle/>
          <a:p>
            <a:pPr algn="ctr"/>
            <a:r>
              <a:rPr lang="ru-RU" sz="1600" dirty="0">
                <a:solidFill>
                  <a:prstClr val="black"/>
                </a:solidFill>
                <a:latin typeface="Roboto Slab"/>
              </a:rPr>
              <a:t>Не могут</a:t>
            </a:r>
          </a:p>
        </p:txBody>
      </p:sp>
    </p:spTree>
    <p:extLst>
      <p:ext uri="{BB962C8B-B14F-4D97-AF65-F5344CB8AC3E}">
        <p14:creationId xmlns:p14="http://schemas.microsoft.com/office/powerpoint/2010/main" val="6853527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Прямоугольник с двумя скругленными соседними углами 14"/>
          <p:cNvSpPr/>
          <p:nvPr/>
        </p:nvSpPr>
        <p:spPr>
          <a:xfrm rot="10800000">
            <a:off x="2412000" y="4499"/>
            <a:ext cx="4320000" cy="730513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accent3">
              <a:lumMod val="40000"/>
              <a:lumOff val="60000"/>
              <a:alpha val="85000"/>
            </a:schemeClr>
          </a:solidFill>
          <a:ln>
            <a:noFill/>
          </a:ln>
          <a:effectLst>
            <a:outerShdw blurRad="127000" dist="127000" dir="5400000" sx="90000" sy="90000" algn="t" rotWithShape="0">
              <a:schemeClr val="tx1">
                <a:lumMod val="65000"/>
                <a:lumOff val="3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063414" y="107151"/>
            <a:ext cx="3017173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914377"/>
            <a:r>
              <a:rPr lang="ru-RU" sz="2200" dirty="0">
                <a:solidFill>
                  <a:schemeClr val="accent3">
                    <a:lumMod val="75000"/>
                  </a:schemeClr>
                </a:solidFill>
                <a:latin typeface="+mj-lt"/>
              </a:rPr>
              <a:t>Ответьте на вопрос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Скругленный прямоугольник 12">
                <a:hlinkClick r:id="rId2" action="ppaction://hlinksldjump"/>
              </p:cNvPr>
              <p:cNvSpPr/>
              <p:nvPr/>
            </p:nvSpPr>
            <p:spPr>
              <a:xfrm>
                <a:off x="358775" y="2819104"/>
                <a:ext cx="2520000" cy="774000"/>
              </a:xfrm>
              <a:prstGeom prst="roundRect">
                <a:avLst/>
              </a:prstGeom>
              <a:noFill/>
              <a:ln w="19050">
                <a:solidFill>
                  <a:srgbClr val="00B0F0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lIns="180000" tIns="90000" rIns="180000" bIns="90000" rtlCol="0" anchor="ctr">
                <a:no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16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</m:oMath>
                  </m:oMathPara>
                </a14:m>
                <a:endParaRPr lang="ru-RU" sz="16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3" name="Скругленный прямоугольник 12">
                <a:hlinkClick r:id="rId4" action="ppaction://hlinksldjump"/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8775" y="2819104"/>
                <a:ext cx="2520000" cy="774000"/>
              </a:xfrm>
              <a:prstGeom prst="roundRect">
                <a:avLst/>
              </a:prstGeom>
              <a:blipFill rotWithShape="0">
                <a:blip r:embed="rId5"/>
                <a:stretch>
                  <a:fillRect/>
                </a:stretch>
              </a:blipFill>
              <a:ln w="19050">
                <a:solidFill>
                  <a:srgbClr val="00B0F0"/>
                </a:solidFill>
              </a:ln>
              <a:effectLst/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Скругленный прямоугольник 7">
                <a:hlinkClick r:id="rId2" action="ppaction://hlinksldjump"/>
              </p:cNvPr>
              <p:cNvSpPr/>
              <p:nvPr/>
            </p:nvSpPr>
            <p:spPr>
              <a:xfrm>
                <a:off x="3312475" y="3958338"/>
                <a:ext cx="2520000" cy="774000"/>
              </a:xfrm>
              <a:prstGeom prst="roundRect">
                <a:avLst/>
              </a:prstGeom>
              <a:noFill/>
              <a:ln w="19050">
                <a:solidFill>
                  <a:srgbClr val="00B0F0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lIns="180000" tIns="90000" rIns="180000" bIns="90000" rtlCol="0" anchor="ctr">
                <a:no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ad>
                        <m:radPr>
                          <m:degHide m:val="on"/>
                          <m:ctrlPr>
                            <a:rPr lang="ru-RU" sz="160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radPr>
                        <m:deg/>
                        <m:e>
                          <m:r>
                            <a:rPr lang="en-US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6</m:t>
                          </m:r>
                        </m:e>
                      </m:rad>
                    </m:oMath>
                  </m:oMathPara>
                </a14:m>
                <a:endParaRPr lang="ru-RU" sz="16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8" name="Скругленный прямоугольник 7">
                <a:hlinkClick r:id="rId4" action="ppaction://hlinksldjump"/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12475" y="3958338"/>
                <a:ext cx="2520000" cy="774000"/>
              </a:xfrm>
              <a:prstGeom prst="roundRect">
                <a:avLst/>
              </a:prstGeom>
              <a:blipFill rotWithShape="0">
                <a:blip r:embed="rId6"/>
                <a:stretch>
                  <a:fillRect/>
                </a:stretch>
              </a:blipFill>
              <a:ln w="19050">
                <a:solidFill>
                  <a:srgbClr val="00B0F0"/>
                </a:solidFill>
              </a:ln>
              <a:effectLst/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Скругленный прямоугольник 8">
                <a:hlinkClick r:id="rId2" action="ppaction://hlinksldjump"/>
              </p:cNvPr>
              <p:cNvSpPr/>
              <p:nvPr/>
            </p:nvSpPr>
            <p:spPr>
              <a:xfrm>
                <a:off x="3312475" y="2819103"/>
                <a:ext cx="2520000" cy="774000"/>
              </a:xfrm>
              <a:prstGeom prst="roundRect">
                <a:avLst/>
              </a:prstGeom>
              <a:noFill/>
              <a:ln w="19050">
                <a:solidFill>
                  <a:srgbClr val="00B0F0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lIns="180000" tIns="90000" rIns="180000" bIns="90000" rtlCol="0" anchor="ctr">
                <a:no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ru-RU" sz="16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9" name="Скругленный прямоугольник 8">
                <a:hlinkClick r:id="rId4" action="ppaction://hlinksldjump"/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12475" y="2819103"/>
                <a:ext cx="2520000" cy="774000"/>
              </a:xfrm>
              <a:prstGeom prst="roundRect">
                <a:avLst/>
              </a:prstGeom>
              <a:blipFill rotWithShape="0">
                <a:blip r:embed="rId7"/>
                <a:stretch>
                  <a:fillRect/>
                </a:stretch>
              </a:blipFill>
              <a:ln w="19050">
                <a:solidFill>
                  <a:srgbClr val="00B0F0"/>
                </a:solidFill>
              </a:ln>
              <a:effectLst/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Скругленный прямоугольник 10">
                <a:hlinkClick r:id="rId8" action="ppaction://hlinksldjump"/>
              </p:cNvPr>
              <p:cNvSpPr/>
              <p:nvPr/>
            </p:nvSpPr>
            <p:spPr>
              <a:xfrm>
                <a:off x="358775" y="3958338"/>
                <a:ext cx="2520000" cy="774000"/>
              </a:xfrm>
              <a:prstGeom prst="roundRect">
                <a:avLst/>
              </a:prstGeom>
              <a:noFill/>
              <a:ln w="19050">
                <a:solidFill>
                  <a:srgbClr val="00B0F0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lIns="180000" tIns="90000" rIns="180000" bIns="90000" rtlCol="0" anchor="ctr">
                <a:no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ad>
                        <m:radPr>
                          <m:degHide m:val="on"/>
                          <m:ctrlPr>
                            <a:rPr lang="ru-RU" sz="160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radPr>
                        <m:deg/>
                        <m:e>
                          <m:r>
                            <a:rPr lang="en-US" sz="16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e>
                      </m:rad>
                      <m:r>
                        <a:rPr lang="en-US" sz="1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+2</m:t>
                      </m:r>
                    </m:oMath>
                  </m:oMathPara>
                </a14:m>
                <a:endParaRPr lang="ru-RU" sz="1600" dirty="0">
                  <a:solidFill>
                    <a:schemeClr val="tx1"/>
                  </a:solidFill>
                  <a:latin typeface="+mj-lt"/>
                </a:endParaRPr>
              </a:p>
            </p:txBody>
          </p:sp>
        </mc:Choice>
        <mc:Fallback xmlns="">
          <p:sp>
            <p:nvSpPr>
              <p:cNvPr id="11" name="Скругленный прямоугольник 10">
                <a:hlinkClick r:id="rId9" action="ppaction://hlinksldjump"/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8775" y="3958338"/>
                <a:ext cx="2520000" cy="774000"/>
              </a:xfrm>
              <a:prstGeom prst="roundRect">
                <a:avLst/>
              </a:prstGeom>
              <a:blipFill rotWithShape="0">
                <a:blip r:embed="rId10"/>
                <a:stretch>
                  <a:fillRect/>
                </a:stretch>
              </a:blipFill>
              <a:ln w="19050">
                <a:solidFill>
                  <a:srgbClr val="00B0F0"/>
                </a:solidFill>
              </a:ln>
              <a:effectLst/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Прямоугольник 11"/>
              <p:cNvSpPr/>
              <p:nvPr/>
            </p:nvSpPr>
            <p:spPr>
              <a:xfrm flipH="1">
                <a:off x="358773" y="1166812"/>
                <a:ext cx="7101899" cy="510461"/>
              </a:xfrm>
              <a:prstGeom prst="rect">
                <a:avLst/>
              </a:prstGeom>
              <a:ln>
                <a:noFill/>
              </a:ln>
            </p:spPr>
            <p:txBody>
              <a:bodyPr wrap="square" lIns="0" tIns="0" rIns="0" bIns="0" anchor="t" anchorCtr="0">
                <a:spAutoFit/>
              </a:bodyPr>
              <a:lstStyle/>
              <a:p>
                <a:pPr>
                  <a:lnSpc>
                    <a:spcPct val="114000"/>
                  </a:lnSpc>
                </a:pPr>
                <a:r>
                  <a:rPr lang="ru-RU" sz="1800" dirty="0">
                    <a:solidFill>
                      <a:prstClr val="black"/>
                    </a:solidFill>
                    <a:latin typeface="Roboto Slab"/>
                  </a:rPr>
                  <a:t>Чему равно значение выражения</a:t>
                </a:r>
                <a:r>
                  <a:rPr lang="en-US" sz="1800" dirty="0">
                    <a:solidFill>
                      <a:prstClr val="black"/>
                    </a:solidFill>
                    <a:latin typeface="Roboto Slab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b="0" i="1" smtClean="0"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  <m:func>
                          <m:funcPr>
                            <m:ctrlPr>
                              <a:rPr lang="en-US" sz="2000" b="0" i="1" smtClean="0">
                                <a:latin typeface="Cambria Math"/>
                                <a:ea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sz="2000" b="0" i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sin</m:t>
                            </m:r>
                          </m:fName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𝛼</m:t>
                            </m:r>
                          </m:e>
                        </m:func>
                        <m:func>
                          <m:funcPr>
                            <m:ctrlPr>
                              <a:rPr lang="en-US" sz="2000" b="0" i="1" smtClean="0">
                                <a:latin typeface="Cambria Math"/>
                                <a:ea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sz="2000" b="0" i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cos</m:t>
                            </m:r>
                          </m:fName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𝛼</m:t>
                            </m:r>
                          </m:e>
                        </m:func>
                        <m:r>
                          <a:rPr lang="en-US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r>
                          <a:rPr lang="ru-RU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r>
                          <a:rPr lang="ru-RU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num>
                      <m:den>
                        <m:sSup>
                          <m:sSupPr>
                            <m:ctrlPr>
                              <a:rPr lang="en-US" sz="2000" b="0" i="1" smtClean="0">
                                <a:latin typeface="Cambria Math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US" sz="2000" b="0" i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cos</m:t>
                            </m:r>
                          </m:e>
                          <m:sup>
                            <m:r>
                              <a:rPr lang="en-US" sz="2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𝛼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−  </m:t>
                        </m:r>
                        <m:sSup>
                          <m:sSupPr>
                            <m:ctrlPr>
                              <a:rPr lang="en-US" sz="2000" b="0" i="1" smtClean="0">
                                <a:latin typeface="Cambria Math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US" sz="2000" b="0" i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sin</m:t>
                            </m:r>
                          </m:e>
                          <m:sup>
                            <m:r>
                              <a:rPr lang="en-US" sz="2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𝛼</m:t>
                        </m:r>
                      </m:den>
                    </m:f>
                  </m:oMath>
                </a14:m>
                <a:r>
                  <a:rPr lang="en-US" sz="1800" dirty="0">
                    <a:solidFill>
                      <a:prstClr val="black"/>
                    </a:solidFill>
                    <a:latin typeface="Roboto Slab"/>
                  </a:rPr>
                  <a:t> </a:t>
                </a:r>
                <a:r>
                  <a:rPr lang="ru-RU" sz="1800" dirty="0">
                    <a:solidFill>
                      <a:prstClr val="black"/>
                    </a:solidFill>
                    <a:latin typeface="Roboto Slab"/>
                  </a:rPr>
                  <a:t>при </a:t>
                </a:r>
                <a14:m>
                  <m:oMath xmlns:m="http://schemas.openxmlformats.org/officeDocument/2006/math">
                    <m:r>
                      <a:rPr lang="en-US" sz="20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𝛼</m:t>
                    </m:r>
                    <m:r>
                      <a:rPr lang="ru-RU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ru-RU" sz="2000" b="0" i="1" smtClean="0"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𝜋</m:t>
                        </m:r>
                      </m:num>
                      <m:den>
                        <m:r>
                          <a:rPr lang="ru-RU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6</m:t>
                        </m:r>
                      </m:den>
                    </m:f>
                  </m:oMath>
                </a14:m>
                <a:r>
                  <a:rPr lang="ru-RU" sz="1800" dirty="0">
                    <a:solidFill>
                      <a:prstClr val="black"/>
                    </a:solidFill>
                    <a:latin typeface="Roboto Slab"/>
                  </a:rPr>
                  <a:t>?</a:t>
                </a:r>
              </a:p>
            </p:txBody>
          </p:sp>
        </mc:Choice>
        <mc:Fallback xmlns="">
          <p:sp>
            <p:nvSpPr>
              <p:cNvPr id="12" name="Прямоугольник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358773" y="1166812"/>
                <a:ext cx="7101899" cy="510461"/>
              </a:xfrm>
              <a:prstGeom prst="rect">
                <a:avLst/>
              </a:prstGeom>
              <a:blipFill rotWithShape="0">
                <a:blip r:embed="rId11"/>
                <a:stretch>
                  <a:fillRect l="-2060" b="-13095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874094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Прямоугольник с двумя скругленными соседними углами 14"/>
          <p:cNvSpPr/>
          <p:nvPr/>
        </p:nvSpPr>
        <p:spPr>
          <a:xfrm rot="10800000">
            <a:off x="2412000" y="-5892"/>
            <a:ext cx="4320000" cy="730513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00B050"/>
          </a:solidFill>
          <a:ln>
            <a:noFill/>
          </a:ln>
          <a:effectLst>
            <a:outerShdw blurRad="127000" dist="127000" dir="5400000" sx="90000" sy="90000" algn="t" rotWithShape="0">
              <a:schemeClr val="tx1">
                <a:lumMod val="65000"/>
                <a:lumOff val="3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063414" y="107151"/>
            <a:ext cx="3017173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914377"/>
            <a:r>
              <a:rPr lang="ru-RU" sz="2200" dirty="0">
                <a:solidFill>
                  <a:srgbClr val="F7F6F4"/>
                </a:solidFill>
                <a:latin typeface="Roboto Slab"/>
              </a:rPr>
              <a:t>Вы ответили верно</a:t>
            </a:r>
          </a:p>
        </p:txBody>
      </p:sp>
      <p:sp>
        <p:nvSpPr>
          <p:cNvPr id="14" name="Скругленный прямоугольник 13">
            <a:hlinkClick r:id="rId2" action="ppaction://hlinksldjump"/>
          </p:cNvPr>
          <p:cNvSpPr/>
          <p:nvPr/>
        </p:nvSpPr>
        <p:spPr>
          <a:xfrm>
            <a:off x="7124701" y="4350104"/>
            <a:ext cx="1660526" cy="405405"/>
          </a:xfrm>
          <a:prstGeom prst="roundRect">
            <a:avLst/>
          </a:prstGeom>
          <a:solidFill>
            <a:srgbClr val="0070C0"/>
          </a:solidFill>
          <a:ln>
            <a:noFill/>
          </a:ln>
          <a:effectLst>
            <a:outerShdw blurRad="127000" dist="63500" dir="5400000" sx="90000" sy="90000" algn="t" rotWithShape="0">
              <a:schemeClr val="tx1">
                <a:lumMod val="75000"/>
                <a:lumOff val="2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80000" tIns="90000" rIns="180000" bIns="90000" rtlCol="0" anchor="ctr">
            <a:spAutoFit/>
          </a:bodyPr>
          <a:lstStyle/>
          <a:p>
            <a:pPr algn="ctr"/>
            <a:r>
              <a:rPr lang="ru-RU" sz="1200" dirty="0">
                <a:solidFill>
                  <a:schemeClr val="bg1"/>
                </a:solidFill>
              </a:rPr>
              <a:t>Вернуться назад</a:t>
            </a:r>
          </a:p>
        </p:txBody>
      </p:sp>
      <p:grpSp>
        <p:nvGrpSpPr>
          <p:cNvPr id="12" name="Группа 11"/>
          <p:cNvGrpSpPr/>
          <p:nvPr/>
        </p:nvGrpSpPr>
        <p:grpSpPr>
          <a:xfrm>
            <a:off x="1072039" y="1216401"/>
            <a:ext cx="3218973" cy="782713"/>
            <a:chOff x="843439" y="2138967"/>
            <a:chExt cx="3218973" cy="782713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" name="Прямоугольник 12"/>
                <p:cNvSpPr/>
                <p:nvPr/>
              </p:nvSpPr>
              <p:spPr>
                <a:xfrm>
                  <a:off x="843439" y="2474442"/>
                  <a:ext cx="3218973" cy="447238"/>
                </a:xfrm>
                <a:prstGeom prst="rect">
                  <a:avLst/>
                </a:prstGeom>
              </p:spPr>
              <p:txBody>
                <a:bodyPr wrap="square" lIns="0" tIns="0" rIns="0" bIns="0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rad>
                          <m:radPr>
                            <m:degHide m:val="on"/>
                            <m:ctrlPr>
                              <a:rPr lang="ru-RU" sz="2600" b="1" i="1">
                                <a:latin typeface="Cambria Math"/>
                              </a:rPr>
                            </m:ctrlPr>
                          </m:radPr>
                          <m:deg/>
                          <m:e>
                            <m:r>
                              <a:rPr lang="en-US" sz="2600" b="1" i="0">
                                <a:latin typeface="Cambria Math" panose="02040503050406030204" pitchFamily="18" charset="0"/>
                              </a:rPr>
                              <m:t>𝟑</m:t>
                            </m:r>
                          </m:e>
                        </m:rad>
                        <m:r>
                          <a:rPr lang="en-US" sz="2600" b="1" i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2600" b="1" i="0">
                            <a:latin typeface="Cambria Math" panose="02040503050406030204" pitchFamily="18" charset="0"/>
                          </a:rPr>
                          <m:t>𝟐</m:t>
                        </m:r>
                      </m:oMath>
                    </m:oMathPara>
                  </a14:m>
                  <a:endParaRPr lang="ru-RU" sz="2600" b="1" dirty="0"/>
                </a:p>
              </p:txBody>
            </p:sp>
          </mc:Choice>
          <mc:Fallback xmlns="">
            <p:sp>
              <p:nvSpPr>
                <p:cNvPr id="13" name="Прямоугольник 12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43439" y="2474442"/>
                  <a:ext cx="3218973" cy="447238"/>
                </a:xfrm>
                <a:prstGeom prst="rect">
                  <a:avLst/>
                </a:prstGeom>
                <a:blipFill rotWithShape="0"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6" name="TextBox 15"/>
            <p:cNvSpPr txBox="1"/>
            <p:nvPr/>
          </p:nvSpPr>
          <p:spPr>
            <a:xfrm>
              <a:off x="843440" y="2138967"/>
              <a:ext cx="2305118" cy="276999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defTabSz="914377"/>
              <a:r>
                <a:rPr lang="ru-RU" sz="1800" dirty="0">
                  <a:solidFill>
                    <a:prstClr val="black"/>
                  </a:solidFill>
                  <a:latin typeface="Roboto Slab"/>
                </a:rPr>
                <a:t>Правильный ответ: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1072039" y="2310263"/>
                <a:ext cx="4424752" cy="949940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sz="1600" i="1" smtClean="0"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  <m:func>
                          <m:funcPr>
                            <m:ctrlPr>
                              <a:rPr lang="en-US" sz="1600" i="1">
                                <a:latin typeface="Cambria Math"/>
                                <a:ea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sz="160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sin</m:t>
                            </m:r>
                          </m:fName>
                          <m:e>
                            <m:r>
                              <a:rPr lang="en-US" sz="16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𝛼</m:t>
                            </m:r>
                          </m:e>
                        </m:func>
                        <m:func>
                          <m:funcPr>
                            <m:ctrlPr>
                              <a:rPr lang="en-US" sz="1600" i="1">
                                <a:latin typeface="Cambria Math"/>
                                <a:ea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sz="160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cos</m:t>
                            </m:r>
                          </m:fName>
                          <m:e>
                            <m:r>
                              <a:rPr lang="en-US" sz="16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𝛼</m:t>
                            </m:r>
                          </m:e>
                        </m:func>
                        <m:r>
                          <a:rPr lang="en-US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r>
                          <a:rPr lang="ru-RU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</m:t>
                        </m:r>
                        <m:r>
                          <a:rPr lang="en-US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r>
                          <a:rPr lang="ru-RU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num>
                      <m:den>
                        <m:sSup>
                          <m:sSupPr>
                            <m:ctrlPr>
                              <a:rPr lang="en-US" sz="1600" i="1">
                                <a:latin typeface="Cambria Math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US" sz="160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cos</m:t>
                            </m:r>
                          </m:e>
                          <m:sup>
                            <m:r>
                              <a:rPr lang="en-US" sz="16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𝛼</m:t>
                        </m:r>
                        <m:r>
                          <a:rPr lang="en-US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−  </m:t>
                        </m:r>
                        <m:sSup>
                          <m:sSupPr>
                            <m:ctrlPr>
                              <a:rPr lang="en-US" sz="1600" i="1">
                                <a:latin typeface="Cambria Math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US" sz="160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sin</m:t>
                            </m:r>
                          </m:e>
                          <m:sup>
                            <m:r>
                              <a:rPr lang="en-US" sz="16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𝛼</m:t>
                        </m:r>
                      </m:den>
                    </m:f>
                    <m:r>
                      <a:rPr lang="en-US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1600" b="0" i="1" smtClean="0"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func>
                          <m:funcPr>
                            <m:ctrlPr>
                              <a:rPr lang="en-US" sz="1600" b="0" i="1" smtClean="0">
                                <a:latin typeface="Cambria Math"/>
                                <a:ea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sz="1600" b="0" i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sin</m:t>
                            </m:r>
                          </m:fName>
                          <m:e>
                            <m:r>
                              <a:rPr lang="en-US" sz="16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  <m:r>
                              <a:rPr lang="en-US" sz="16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𝛼</m:t>
                            </m:r>
                          </m:e>
                        </m:func>
                        <m:r>
                          <a:rPr lang="en-US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+ 1</m:t>
                        </m:r>
                      </m:num>
                      <m:den>
                        <m:func>
                          <m:funcPr>
                            <m:ctrlPr>
                              <a:rPr lang="en-US" sz="1600" b="0" i="1" smtClean="0">
                                <a:latin typeface="Cambria Math"/>
                                <a:ea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sz="1600" b="0" i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cos</m:t>
                            </m:r>
                          </m:fName>
                          <m:e>
                            <m:r>
                              <a:rPr lang="en-US" sz="16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  <m:r>
                              <a:rPr lang="en-US" sz="16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𝛼</m:t>
                            </m:r>
                          </m:e>
                        </m:func>
                      </m:den>
                    </m:f>
                  </m:oMath>
                </a14:m>
                <a:r>
                  <a:rPr lang="ru-RU" sz="1400" dirty="0">
                    <a:latin typeface="+mj-lt"/>
                  </a:rPr>
                  <a:t> </a:t>
                </a:r>
              </a:p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sz="1600" i="1"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func>
                          <m:funcPr>
                            <m:ctrlPr>
                              <a:rPr lang="en-US" sz="1600" i="1">
                                <a:latin typeface="Cambria Math"/>
                                <a:ea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sz="160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sin</m:t>
                            </m:r>
                          </m:fName>
                          <m:e>
                            <m:d>
                              <m:dPr>
                                <m:ctrlPr>
                                  <a:rPr lang="en-US" sz="1600" i="1" smtClean="0">
                                    <a:latin typeface="Cambria Math"/>
                                    <a:ea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ru-RU" sz="16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2∙</m:t>
                                </m:r>
                                <m:f>
                                  <m:fPr>
                                    <m:ctrlPr>
                                      <a:rPr lang="ru-RU" sz="1600" b="0" i="1" smtClean="0">
                                        <a:latin typeface="Cambria Math"/>
                                        <a:ea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ru-RU" sz="16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𝜋</m:t>
                                    </m:r>
                                  </m:num>
                                  <m:den>
                                    <m:r>
                                      <a:rPr lang="ru-RU" sz="16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6</m:t>
                                    </m:r>
                                  </m:den>
                                </m:f>
                              </m:e>
                            </m:d>
                          </m:e>
                        </m:func>
                        <m:r>
                          <a:rPr lang="en-US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+ 1</m:t>
                        </m:r>
                      </m:num>
                      <m:den>
                        <m:func>
                          <m:funcPr>
                            <m:ctrlPr>
                              <a:rPr lang="en-US" sz="1600" i="1">
                                <a:latin typeface="Cambria Math"/>
                                <a:ea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sz="160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cos</m:t>
                            </m:r>
                          </m:fName>
                          <m:e>
                            <m:d>
                              <m:dPr>
                                <m:ctrlPr>
                                  <a:rPr lang="en-US" sz="1600" i="1">
                                    <a:latin typeface="Cambria Math"/>
                                    <a:ea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ru-RU" sz="16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2∙</m:t>
                                </m:r>
                                <m:f>
                                  <m:fPr>
                                    <m:ctrlPr>
                                      <a:rPr lang="ru-RU" sz="1600" i="1">
                                        <a:latin typeface="Cambria Math"/>
                                        <a:ea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ru-RU" sz="16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𝜋</m:t>
                                    </m:r>
                                  </m:num>
                                  <m:den>
                                    <m:r>
                                      <a:rPr lang="ru-RU" sz="16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6</m:t>
                                    </m:r>
                                  </m:den>
                                </m:f>
                              </m:e>
                            </m:d>
                          </m:e>
                        </m:func>
                      </m:den>
                    </m:f>
                    <m:r>
                      <a:rPr lang="ru-RU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1600" i="1"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func>
                          <m:funcPr>
                            <m:ctrlPr>
                              <a:rPr lang="en-US" sz="1600" i="1">
                                <a:latin typeface="Cambria Math"/>
                                <a:ea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sz="160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sin</m:t>
                            </m:r>
                          </m:fName>
                          <m:e>
                            <m:f>
                              <m:fPr>
                                <m:ctrlPr>
                                  <a:rPr lang="ru-RU" sz="1600" i="1">
                                    <a:latin typeface="Cambria Math"/>
                                    <a:ea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ru-RU" sz="16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𝜋</m:t>
                                </m:r>
                              </m:num>
                              <m:den>
                                <m:r>
                                  <a:rPr lang="ru-RU" sz="16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3</m:t>
                                </m:r>
                              </m:den>
                            </m:f>
                          </m:e>
                        </m:func>
                        <m:r>
                          <a:rPr lang="en-US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+ 1</m:t>
                        </m:r>
                      </m:num>
                      <m:den>
                        <m:func>
                          <m:funcPr>
                            <m:ctrlPr>
                              <a:rPr lang="en-US" sz="1600" i="1">
                                <a:latin typeface="Cambria Math"/>
                                <a:ea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sz="160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cos</m:t>
                            </m:r>
                          </m:fName>
                          <m:e>
                            <m:f>
                              <m:fPr>
                                <m:ctrlPr>
                                  <a:rPr lang="ru-RU" sz="1600" i="1">
                                    <a:latin typeface="Cambria Math"/>
                                    <a:ea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ru-RU" sz="16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𝜋</m:t>
                                </m:r>
                              </m:num>
                              <m:den>
                                <m:r>
                                  <a:rPr lang="ru-RU" sz="16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3</m:t>
                                </m:r>
                              </m:den>
                            </m:f>
                          </m:e>
                        </m:func>
                      </m:den>
                    </m:f>
                    <m:r>
                      <a:rPr lang="ru-RU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ru-RU" sz="1600" b="0" i="1" smtClean="0"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f>
                          <m:fPr>
                            <m:ctrlPr>
                              <a:rPr lang="ru-RU" sz="1600" b="0" i="1" smtClean="0">
                                <a:latin typeface="Cambria Math"/>
                                <a:ea typeface="Cambria Math" panose="02040503050406030204" pitchFamily="18" charset="0"/>
                              </a:rPr>
                            </m:ctrlPr>
                          </m:fPr>
                          <m:num>
                            <m:rad>
                              <m:radPr>
                                <m:degHide m:val="on"/>
                                <m:ctrlPr>
                                  <a:rPr lang="ru-RU" sz="1600" b="0" i="1" smtClean="0">
                                    <a:latin typeface="Cambria Math"/>
                                    <a:ea typeface="Cambria Math" panose="02040503050406030204" pitchFamily="18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ru-RU" sz="16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3</m:t>
                                </m:r>
                              </m:e>
                            </m:rad>
                          </m:num>
                          <m:den>
                            <m:r>
                              <a:rPr lang="ru-RU" sz="16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  <m:r>
                          <a:rPr lang="ru-RU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+ 1</m:t>
                        </m:r>
                      </m:num>
                      <m:den>
                        <m:f>
                          <m:fPr>
                            <m:ctrlPr>
                              <a:rPr lang="ru-RU" sz="1600" b="0" i="1" smtClean="0">
                                <a:latin typeface="Cambria Math"/>
                                <a:ea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ru-RU" sz="16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ru-RU" sz="16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</m:den>
                    </m:f>
                    <m:r>
                      <a:rPr lang="ru-RU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ru-RU" sz="1600" b="0" i="1" smtClean="0"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ru-RU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3</m:t>
                        </m:r>
                      </m:e>
                    </m:rad>
                    <m:r>
                      <a:rPr lang="ru-RU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+2</m:t>
                    </m:r>
                  </m:oMath>
                </a14:m>
                <a:r>
                  <a:rPr lang="ru-RU" sz="1400" dirty="0">
                    <a:latin typeface="+mj-lt"/>
                  </a:rPr>
                  <a:t> </a:t>
                </a:r>
                <a:endParaRPr lang="en-US" sz="1400" dirty="0">
                  <a:latin typeface="+mj-lt"/>
                </a:endParaRPr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2039" y="2310263"/>
                <a:ext cx="4424752" cy="949940"/>
              </a:xfrm>
              <a:prstGeom prst="rect">
                <a:avLst/>
              </a:prstGeom>
              <a:blipFill rotWithShape="0">
                <a:blip r:embed="rId5"/>
                <a:stretch>
                  <a:fillRect l="-1102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123131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Прямоугольник с двумя скругленными соседними углами 14"/>
          <p:cNvSpPr/>
          <p:nvPr/>
        </p:nvSpPr>
        <p:spPr>
          <a:xfrm rot="10800000">
            <a:off x="2412000" y="-5892"/>
            <a:ext cx="4320000" cy="730513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C00000"/>
          </a:solidFill>
          <a:ln>
            <a:noFill/>
          </a:ln>
          <a:effectLst>
            <a:outerShdw blurRad="127000" dist="127000" dir="5400000" sx="90000" sy="90000" algn="t" rotWithShape="0">
              <a:schemeClr val="tx1">
                <a:lumMod val="65000"/>
                <a:lumOff val="3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910328" y="107151"/>
            <a:ext cx="3323346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914377"/>
            <a:r>
              <a:rPr lang="ru-RU" sz="2200" dirty="0">
                <a:solidFill>
                  <a:srgbClr val="F7F6F4"/>
                </a:solidFill>
                <a:latin typeface="Roboto Slab"/>
              </a:rPr>
              <a:t>Вы ответили неверно</a:t>
            </a:r>
          </a:p>
        </p:txBody>
      </p:sp>
      <p:sp>
        <p:nvSpPr>
          <p:cNvPr id="26" name="Скругленный прямоугольник 25">
            <a:hlinkClick r:id="rId2" action="ppaction://hlinksldjump"/>
          </p:cNvPr>
          <p:cNvSpPr/>
          <p:nvPr/>
        </p:nvSpPr>
        <p:spPr>
          <a:xfrm>
            <a:off x="7124701" y="4350104"/>
            <a:ext cx="1660526" cy="405405"/>
          </a:xfrm>
          <a:prstGeom prst="roundRect">
            <a:avLst/>
          </a:prstGeom>
          <a:solidFill>
            <a:srgbClr val="0070C0"/>
          </a:solidFill>
          <a:ln>
            <a:noFill/>
          </a:ln>
          <a:effectLst>
            <a:outerShdw blurRad="127000" dist="63500" dir="5400000" sx="90000" sy="90000" algn="t" rotWithShape="0">
              <a:schemeClr val="tx1">
                <a:lumMod val="75000"/>
                <a:lumOff val="2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80000" tIns="90000" rIns="180000" bIns="90000" rtlCol="0" anchor="ctr">
            <a:spAutoFit/>
          </a:bodyPr>
          <a:lstStyle/>
          <a:p>
            <a:pPr algn="ctr"/>
            <a:r>
              <a:rPr lang="ru-RU" sz="1200" dirty="0">
                <a:solidFill>
                  <a:schemeClr val="bg1"/>
                </a:solidFill>
              </a:rPr>
              <a:t>Вернуться назад</a:t>
            </a:r>
          </a:p>
        </p:txBody>
      </p:sp>
      <p:grpSp>
        <p:nvGrpSpPr>
          <p:cNvPr id="14" name="Группа 13"/>
          <p:cNvGrpSpPr/>
          <p:nvPr/>
        </p:nvGrpSpPr>
        <p:grpSpPr>
          <a:xfrm>
            <a:off x="1072039" y="1216401"/>
            <a:ext cx="3218973" cy="782713"/>
            <a:chOff x="843439" y="2138967"/>
            <a:chExt cx="3218973" cy="782713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8" name="Прямоугольник 17"/>
                <p:cNvSpPr/>
                <p:nvPr/>
              </p:nvSpPr>
              <p:spPr>
                <a:xfrm>
                  <a:off x="843439" y="2474442"/>
                  <a:ext cx="3218973" cy="447238"/>
                </a:xfrm>
                <a:prstGeom prst="rect">
                  <a:avLst/>
                </a:prstGeom>
              </p:spPr>
              <p:txBody>
                <a:bodyPr wrap="square" lIns="0" tIns="0" rIns="0" bIns="0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rad>
                          <m:radPr>
                            <m:degHide m:val="on"/>
                            <m:ctrlPr>
                              <a:rPr lang="ru-RU" sz="2600" b="1" i="1">
                                <a:latin typeface="Cambria Math"/>
                              </a:rPr>
                            </m:ctrlPr>
                          </m:radPr>
                          <m:deg/>
                          <m:e>
                            <m:r>
                              <a:rPr lang="en-US" sz="2600" b="1" i="0">
                                <a:latin typeface="Cambria Math" panose="02040503050406030204" pitchFamily="18" charset="0"/>
                              </a:rPr>
                              <m:t>𝟑</m:t>
                            </m:r>
                          </m:e>
                        </m:rad>
                        <m:r>
                          <a:rPr lang="en-US" sz="2600" b="1" i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2600" b="1" i="0">
                            <a:latin typeface="Cambria Math" panose="02040503050406030204" pitchFamily="18" charset="0"/>
                          </a:rPr>
                          <m:t>𝟐</m:t>
                        </m:r>
                      </m:oMath>
                    </m:oMathPara>
                  </a14:m>
                  <a:endParaRPr lang="ru-RU" sz="2600" b="1" dirty="0"/>
                </a:p>
              </p:txBody>
            </p:sp>
          </mc:Choice>
          <mc:Fallback xmlns="">
            <p:sp>
              <p:nvSpPr>
                <p:cNvPr id="18" name="Прямоугольник 17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43439" y="2474442"/>
                  <a:ext cx="3218973" cy="447238"/>
                </a:xfrm>
                <a:prstGeom prst="rect">
                  <a:avLst/>
                </a:prstGeom>
                <a:blipFill rotWithShape="0"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9" name="TextBox 18"/>
            <p:cNvSpPr txBox="1"/>
            <p:nvPr/>
          </p:nvSpPr>
          <p:spPr>
            <a:xfrm>
              <a:off x="843440" y="2138967"/>
              <a:ext cx="2305118" cy="276999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defTabSz="914377"/>
              <a:r>
                <a:rPr lang="ru-RU" sz="1800" dirty="0">
                  <a:solidFill>
                    <a:prstClr val="black"/>
                  </a:solidFill>
                  <a:latin typeface="Roboto Slab"/>
                </a:rPr>
                <a:t>Правильный ответ: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1072039" y="2310263"/>
                <a:ext cx="4424752" cy="949940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sz="1600" i="1" smtClean="0"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  <m:func>
                          <m:funcPr>
                            <m:ctrlPr>
                              <a:rPr lang="en-US" sz="1600" i="1">
                                <a:latin typeface="Cambria Math"/>
                                <a:ea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sz="160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sin</m:t>
                            </m:r>
                          </m:fName>
                          <m:e>
                            <m:r>
                              <a:rPr lang="en-US" sz="16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𝛼</m:t>
                            </m:r>
                          </m:e>
                        </m:func>
                        <m:func>
                          <m:funcPr>
                            <m:ctrlPr>
                              <a:rPr lang="en-US" sz="1600" i="1">
                                <a:latin typeface="Cambria Math"/>
                                <a:ea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sz="160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cos</m:t>
                            </m:r>
                          </m:fName>
                          <m:e>
                            <m:r>
                              <a:rPr lang="en-US" sz="16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𝛼</m:t>
                            </m:r>
                          </m:e>
                        </m:func>
                        <m:r>
                          <a:rPr lang="en-US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r>
                          <a:rPr lang="ru-RU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</m:t>
                        </m:r>
                        <m:r>
                          <a:rPr lang="en-US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r>
                          <a:rPr lang="ru-RU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num>
                      <m:den>
                        <m:sSup>
                          <m:sSupPr>
                            <m:ctrlPr>
                              <a:rPr lang="en-US" sz="1600" i="1">
                                <a:latin typeface="Cambria Math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US" sz="160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cos</m:t>
                            </m:r>
                          </m:e>
                          <m:sup>
                            <m:r>
                              <a:rPr lang="en-US" sz="16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𝛼</m:t>
                        </m:r>
                        <m:r>
                          <a:rPr lang="en-US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−  </m:t>
                        </m:r>
                        <m:sSup>
                          <m:sSupPr>
                            <m:ctrlPr>
                              <a:rPr lang="en-US" sz="1600" i="1">
                                <a:latin typeface="Cambria Math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US" sz="160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sin</m:t>
                            </m:r>
                          </m:e>
                          <m:sup>
                            <m:r>
                              <a:rPr lang="en-US" sz="16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𝛼</m:t>
                        </m:r>
                      </m:den>
                    </m:f>
                    <m:r>
                      <a:rPr lang="en-US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1600" b="0" i="1" smtClean="0"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func>
                          <m:funcPr>
                            <m:ctrlPr>
                              <a:rPr lang="en-US" sz="1600" b="0" i="1" smtClean="0">
                                <a:latin typeface="Cambria Math"/>
                                <a:ea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sz="1600" b="0" i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sin</m:t>
                            </m:r>
                          </m:fName>
                          <m:e>
                            <m:r>
                              <a:rPr lang="en-US" sz="16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  <m:r>
                              <a:rPr lang="en-US" sz="16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𝛼</m:t>
                            </m:r>
                          </m:e>
                        </m:func>
                        <m:r>
                          <a:rPr lang="en-US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+ 1</m:t>
                        </m:r>
                      </m:num>
                      <m:den>
                        <m:func>
                          <m:funcPr>
                            <m:ctrlPr>
                              <a:rPr lang="en-US" sz="1600" b="0" i="1" smtClean="0">
                                <a:latin typeface="Cambria Math"/>
                                <a:ea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sz="1600" b="0" i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cos</m:t>
                            </m:r>
                          </m:fName>
                          <m:e>
                            <m:r>
                              <a:rPr lang="en-US" sz="16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  <m:r>
                              <a:rPr lang="en-US" sz="16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𝛼</m:t>
                            </m:r>
                          </m:e>
                        </m:func>
                      </m:den>
                    </m:f>
                  </m:oMath>
                </a14:m>
                <a:r>
                  <a:rPr lang="ru-RU" sz="1400" dirty="0">
                    <a:latin typeface="+mj-lt"/>
                  </a:rPr>
                  <a:t> </a:t>
                </a:r>
              </a:p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sz="1600" i="1"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func>
                          <m:funcPr>
                            <m:ctrlPr>
                              <a:rPr lang="en-US" sz="1600" i="1">
                                <a:latin typeface="Cambria Math"/>
                                <a:ea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sz="160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sin</m:t>
                            </m:r>
                          </m:fName>
                          <m:e>
                            <m:d>
                              <m:dPr>
                                <m:ctrlPr>
                                  <a:rPr lang="en-US" sz="1600" i="1" smtClean="0">
                                    <a:latin typeface="Cambria Math"/>
                                    <a:ea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ru-RU" sz="16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2∙</m:t>
                                </m:r>
                                <m:f>
                                  <m:fPr>
                                    <m:ctrlPr>
                                      <a:rPr lang="ru-RU" sz="1600" b="0" i="1" smtClean="0">
                                        <a:latin typeface="Cambria Math"/>
                                        <a:ea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ru-RU" sz="16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𝜋</m:t>
                                    </m:r>
                                  </m:num>
                                  <m:den>
                                    <m:r>
                                      <a:rPr lang="ru-RU" sz="16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6</m:t>
                                    </m:r>
                                  </m:den>
                                </m:f>
                              </m:e>
                            </m:d>
                          </m:e>
                        </m:func>
                        <m:r>
                          <a:rPr lang="en-US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+ 1</m:t>
                        </m:r>
                      </m:num>
                      <m:den>
                        <m:func>
                          <m:funcPr>
                            <m:ctrlPr>
                              <a:rPr lang="en-US" sz="1600" i="1">
                                <a:latin typeface="Cambria Math"/>
                                <a:ea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sz="160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cos</m:t>
                            </m:r>
                          </m:fName>
                          <m:e>
                            <m:d>
                              <m:dPr>
                                <m:ctrlPr>
                                  <a:rPr lang="en-US" sz="1600" i="1">
                                    <a:latin typeface="Cambria Math"/>
                                    <a:ea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ru-RU" sz="16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2∙</m:t>
                                </m:r>
                                <m:f>
                                  <m:fPr>
                                    <m:ctrlPr>
                                      <a:rPr lang="ru-RU" sz="1600" i="1">
                                        <a:latin typeface="Cambria Math"/>
                                        <a:ea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ru-RU" sz="16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𝜋</m:t>
                                    </m:r>
                                  </m:num>
                                  <m:den>
                                    <m:r>
                                      <a:rPr lang="ru-RU" sz="16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6</m:t>
                                    </m:r>
                                  </m:den>
                                </m:f>
                              </m:e>
                            </m:d>
                          </m:e>
                        </m:func>
                      </m:den>
                    </m:f>
                    <m:r>
                      <a:rPr lang="ru-RU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1600" i="1"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func>
                          <m:funcPr>
                            <m:ctrlPr>
                              <a:rPr lang="en-US" sz="1600" i="1">
                                <a:latin typeface="Cambria Math"/>
                                <a:ea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sz="160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sin</m:t>
                            </m:r>
                          </m:fName>
                          <m:e>
                            <m:f>
                              <m:fPr>
                                <m:ctrlPr>
                                  <a:rPr lang="ru-RU" sz="1600" i="1">
                                    <a:latin typeface="Cambria Math"/>
                                    <a:ea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ru-RU" sz="16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𝜋</m:t>
                                </m:r>
                              </m:num>
                              <m:den>
                                <m:r>
                                  <a:rPr lang="ru-RU" sz="16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3</m:t>
                                </m:r>
                              </m:den>
                            </m:f>
                          </m:e>
                        </m:func>
                        <m:r>
                          <a:rPr lang="en-US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+ 1</m:t>
                        </m:r>
                      </m:num>
                      <m:den>
                        <m:func>
                          <m:funcPr>
                            <m:ctrlPr>
                              <a:rPr lang="en-US" sz="1600" i="1">
                                <a:latin typeface="Cambria Math"/>
                                <a:ea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sz="160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cos</m:t>
                            </m:r>
                          </m:fName>
                          <m:e>
                            <m:f>
                              <m:fPr>
                                <m:ctrlPr>
                                  <a:rPr lang="ru-RU" sz="1600" i="1">
                                    <a:latin typeface="Cambria Math"/>
                                    <a:ea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ru-RU" sz="16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𝜋</m:t>
                                </m:r>
                              </m:num>
                              <m:den>
                                <m:r>
                                  <a:rPr lang="ru-RU" sz="16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3</m:t>
                                </m:r>
                              </m:den>
                            </m:f>
                          </m:e>
                        </m:func>
                      </m:den>
                    </m:f>
                    <m:r>
                      <a:rPr lang="ru-RU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ru-RU" sz="1600" b="0" i="1" smtClean="0"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f>
                          <m:fPr>
                            <m:ctrlPr>
                              <a:rPr lang="ru-RU" sz="1600" b="0" i="1" smtClean="0">
                                <a:latin typeface="Cambria Math"/>
                                <a:ea typeface="Cambria Math" panose="02040503050406030204" pitchFamily="18" charset="0"/>
                              </a:rPr>
                            </m:ctrlPr>
                          </m:fPr>
                          <m:num>
                            <m:rad>
                              <m:radPr>
                                <m:degHide m:val="on"/>
                                <m:ctrlPr>
                                  <a:rPr lang="ru-RU" sz="1600" b="0" i="1" smtClean="0">
                                    <a:latin typeface="Cambria Math"/>
                                    <a:ea typeface="Cambria Math" panose="02040503050406030204" pitchFamily="18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ru-RU" sz="16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3</m:t>
                                </m:r>
                              </m:e>
                            </m:rad>
                          </m:num>
                          <m:den>
                            <m:r>
                              <a:rPr lang="ru-RU" sz="16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  <m:r>
                          <a:rPr lang="ru-RU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+ 1</m:t>
                        </m:r>
                      </m:num>
                      <m:den>
                        <m:f>
                          <m:fPr>
                            <m:ctrlPr>
                              <a:rPr lang="ru-RU" sz="1600" b="0" i="1" smtClean="0">
                                <a:latin typeface="Cambria Math"/>
                                <a:ea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ru-RU" sz="16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ru-RU" sz="16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</m:den>
                    </m:f>
                    <m:r>
                      <a:rPr lang="ru-RU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ru-RU" sz="1600" b="0" i="1" smtClean="0"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ru-RU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3</m:t>
                        </m:r>
                      </m:e>
                    </m:rad>
                    <m:r>
                      <a:rPr lang="ru-RU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+2</m:t>
                    </m:r>
                  </m:oMath>
                </a14:m>
                <a:r>
                  <a:rPr lang="ru-RU" sz="1400" dirty="0">
                    <a:latin typeface="+mj-lt"/>
                  </a:rPr>
                  <a:t> </a:t>
                </a:r>
                <a:endParaRPr lang="en-US" sz="1400" dirty="0">
                  <a:latin typeface="+mj-lt"/>
                </a:endParaRPr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2039" y="2310263"/>
                <a:ext cx="4424752" cy="949940"/>
              </a:xfrm>
              <a:prstGeom prst="rect">
                <a:avLst/>
              </a:prstGeom>
              <a:blipFill rotWithShape="0">
                <a:blip r:embed="rId5"/>
                <a:stretch>
                  <a:fillRect l="-1102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626984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Прямоугольник с двумя скругленными соседними углами 14"/>
          <p:cNvSpPr/>
          <p:nvPr/>
        </p:nvSpPr>
        <p:spPr>
          <a:xfrm rot="10800000">
            <a:off x="2412000" y="4499"/>
            <a:ext cx="4320000" cy="730513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accent3">
              <a:lumMod val="40000"/>
              <a:lumOff val="60000"/>
              <a:alpha val="85000"/>
            </a:schemeClr>
          </a:solidFill>
          <a:ln>
            <a:noFill/>
          </a:ln>
          <a:effectLst>
            <a:outerShdw blurRad="127000" dist="127000" dir="5400000" sx="90000" sy="90000" algn="t" rotWithShape="0">
              <a:schemeClr val="tx1">
                <a:lumMod val="65000"/>
                <a:lumOff val="3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063414" y="107151"/>
            <a:ext cx="3017173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914377"/>
            <a:r>
              <a:rPr lang="ru-RU" sz="2200" dirty="0">
                <a:solidFill>
                  <a:schemeClr val="accent3">
                    <a:lumMod val="75000"/>
                  </a:schemeClr>
                </a:solidFill>
                <a:latin typeface="+mj-lt"/>
              </a:rPr>
              <a:t>Ответьте на вопрос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Скругленный прямоугольник 12">
                <a:hlinkClick r:id="rId2" action="ppaction://hlinksldjump"/>
              </p:cNvPr>
              <p:cNvSpPr/>
              <p:nvPr/>
            </p:nvSpPr>
            <p:spPr>
              <a:xfrm>
                <a:off x="358775" y="2795171"/>
                <a:ext cx="2520000" cy="774000"/>
              </a:xfrm>
              <a:prstGeom prst="roundRect">
                <a:avLst/>
              </a:prstGeom>
              <a:noFill/>
              <a:ln w="19050">
                <a:solidFill>
                  <a:srgbClr val="00B0F0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lIns="180000" tIns="90000" rIns="180000" bIns="90000" rtlCol="0" anchor="ctr">
                <a:no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16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r>
                        <a:rPr lang="en-US" sz="1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4</m:t>
                      </m:r>
                    </m:oMath>
                  </m:oMathPara>
                </a14:m>
                <a:endParaRPr lang="ru-RU" sz="1600" dirty="0">
                  <a:solidFill>
                    <a:schemeClr val="tx1"/>
                  </a:solidFill>
                  <a:latin typeface="+mj-lt"/>
                </a:endParaRPr>
              </a:p>
            </p:txBody>
          </p:sp>
        </mc:Choice>
        <mc:Fallback xmlns="">
          <p:sp>
            <p:nvSpPr>
              <p:cNvPr id="13" name="Скругленный прямоугольник 12">
                <a:hlinkClick r:id="rId4" action="ppaction://hlinksldjump"/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8775" y="2795171"/>
                <a:ext cx="2520000" cy="774000"/>
              </a:xfrm>
              <a:prstGeom prst="roundRect">
                <a:avLst/>
              </a:prstGeom>
              <a:blipFill rotWithShape="0">
                <a:blip r:embed="rId5"/>
                <a:stretch>
                  <a:fillRect/>
                </a:stretch>
              </a:blipFill>
              <a:ln w="19050">
                <a:solidFill>
                  <a:srgbClr val="00B0F0"/>
                </a:solidFill>
              </a:ln>
              <a:effectLst/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Скругленный прямоугольник 7">
                <a:hlinkClick r:id="rId6" action="ppaction://hlinksldjump"/>
              </p:cNvPr>
              <p:cNvSpPr/>
              <p:nvPr/>
            </p:nvSpPr>
            <p:spPr>
              <a:xfrm>
                <a:off x="3312475" y="3946595"/>
                <a:ext cx="2520000" cy="774000"/>
              </a:xfrm>
              <a:prstGeom prst="roundRect">
                <a:avLst/>
              </a:prstGeom>
              <a:noFill/>
              <a:ln w="19050">
                <a:solidFill>
                  <a:srgbClr val="00B0F0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lIns="180000" tIns="90000" rIns="180000" bIns="90000" rtlCol="0" anchor="ctr">
                <a:no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16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ru-RU" sz="1600" i="1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ru-RU" sz="16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8" name="Скругленный прямоугольник 7">
                <a:hlinkClick r:id="rId7" action="ppaction://hlinksldjump"/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12475" y="3946595"/>
                <a:ext cx="2520000" cy="774000"/>
              </a:xfrm>
              <a:prstGeom prst="roundRect">
                <a:avLst/>
              </a:prstGeom>
              <a:blipFill rotWithShape="0">
                <a:blip r:embed="rId8"/>
                <a:stretch>
                  <a:fillRect/>
                </a:stretch>
              </a:blipFill>
              <a:ln w="19050">
                <a:solidFill>
                  <a:srgbClr val="00B0F0"/>
                </a:solidFill>
              </a:ln>
              <a:effectLst/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Скругленный прямоугольник 8">
                <a:hlinkClick r:id="rId7" action="ppaction://hlinksldjump"/>
              </p:cNvPr>
              <p:cNvSpPr/>
              <p:nvPr/>
            </p:nvSpPr>
            <p:spPr>
              <a:xfrm>
                <a:off x="3312475" y="2795170"/>
                <a:ext cx="2520000" cy="774000"/>
              </a:xfrm>
              <a:prstGeom prst="roundRect">
                <a:avLst/>
              </a:prstGeom>
              <a:noFill/>
              <a:ln w="19050">
                <a:solidFill>
                  <a:srgbClr val="00B0F0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lIns="180000" tIns="90000" rIns="180000" bIns="90000" rtlCol="0" anchor="ctr">
                <a:no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8</m:t>
                      </m:r>
                    </m:oMath>
                  </m:oMathPara>
                </a14:m>
                <a:endParaRPr lang="ru-RU" sz="16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9" name="Скругленный прямоугольник 8">
                <a:hlinkClick r:id="rId7" action="ppaction://hlinksldjump"/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12475" y="2795170"/>
                <a:ext cx="2520000" cy="774000"/>
              </a:xfrm>
              <a:prstGeom prst="roundRect">
                <a:avLst/>
              </a:prstGeom>
              <a:blipFill rotWithShape="0">
                <a:blip r:embed="rId9"/>
                <a:stretch>
                  <a:fillRect/>
                </a:stretch>
              </a:blipFill>
              <a:ln w="19050">
                <a:solidFill>
                  <a:srgbClr val="00B0F0"/>
                </a:solidFill>
              </a:ln>
              <a:effectLst/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Скругленный прямоугольник 10">
                <a:hlinkClick r:id="rId7" action="ppaction://hlinksldjump"/>
              </p:cNvPr>
              <p:cNvSpPr/>
              <p:nvPr/>
            </p:nvSpPr>
            <p:spPr>
              <a:xfrm>
                <a:off x="358775" y="3958338"/>
                <a:ext cx="2520000" cy="774000"/>
              </a:xfrm>
              <a:prstGeom prst="roundRect">
                <a:avLst/>
              </a:prstGeom>
              <a:noFill/>
              <a:ln w="19050">
                <a:solidFill>
                  <a:srgbClr val="00B0F0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lIns="180000" tIns="90000" rIns="180000" bIns="90000" rtlCol="0" anchor="ctr">
                <a:no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3</m:t>
                      </m:r>
                      <m:f>
                        <m:fPr>
                          <m:ctrlPr>
                            <a:rPr lang="ru-RU" sz="1600" i="1">
                              <a:solidFill>
                                <a:schemeClr val="tx1"/>
                              </a:solidFill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6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16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ru-RU" sz="1600" dirty="0">
                  <a:solidFill>
                    <a:schemeClr val="tx1"/>
                  </a:solidFill>
                  <a:latin typeface="+mj-lt"/>
                </a:endParaRPr>
              </a:p>
            </p:txBody>
          </p:sp>
        </mc:Choice>
        <mc:Fallback xmlns="">
          <p:sp>
            <p:nvSpPr>
              <p:cNvPr id="11" name="Скругленный прямоугольник 10">
                <a:hlinkClick r:id="rId7" action="ppaction://hlinksldjump"/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8775" y="3958338"/>
                <a:ext cx="2520000" cy="774000"/>
              </a:xfrm>
              <a:prstGeom prst="roundRect">
                <a:avLst/>
              </a:prstGeom>
              <a:blipFill rotWithShape="0">
                <a:blip r:embed="rId10"/>
                <a:stretch>
                  <a:fillRect/>
                </a:stretch>
              </a:blipFill>
              <a:ln w="19050">
                <a:solidFill>
                  <a:srgbClr val="00B0F0"/>
                </a:solidFill>
              </a:ln>
              <a:effectLst/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Прямоугольник 11"/>
              <p:cNvSpPr/>
              <p:nvPr/>
            </p:nvSpPr>
            <p:spPr>
              <a:xfrm flipH="1">
                <a:off x="358773" y="1166812"/>
                <a:ext cx="7101899" cy="629852"/>
              </a:xfrm>
              <a:prstGeom prst="rect">
                <a:avLst/>
              </a:prstGeom>
              <a:ln>
                <a:noFill/>
              </a:ln>
            </p:spPr>
            <p:txBody>
              <a:bodyPr wrap="square" lIns="0" tIns="0" rIns="0" bIns="0" anchor="t" anchorCtr="0">
                <a:spAutoFit/>
              </a:bodyPr>
              <a:lstStyle/>
              <a:p>
                <a:pPr>
                  <a:lnSpc>
                    <a:spcPct val="114000"/>
                  </a:lnSpc>
                </a:pPr>
                <a:r>
                  <a:rPr lang="ru-RU" sz="1800" dirty="0">
                    <a:solidFill>
                      <a:prstClr val="black"/>
                    </a:solidFill>
                    <a:latin typeface="Roboto Slab"/>
                  </a:rPr>
                  <a:t>Чему равно значение выражения </a:t>
                </a:r>
                <a14:m>
                  <m:oMath xmlns:m="http://schemas.openxmlformats.org/officeDocument/2006/math">
                    <m:r>
                      <a:rPr lang="ru-RU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4</m:t>
                    </m:r>
                    <m:func>
                      <m:funcPr>
                        <m:ctrlPr>
                          <a:rPr lang="en-US" sz="2000" b="0" i="1" smtClean="0"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000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cos</m:t>
                        </m:r>
                      </m:fName>
                      <m:e>
                        <m:d>
                          <m:dPr>
                            <m:ctrlPr>
                              <a:rPr lang="ru-RU" sz="2000" b="0" i="1" smtClean="0">
                                <a:latin typeface="Cambria Math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ru-RU" sz="2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60°</m:t>
                            </m:r>
                          </m:e>
                        </m:d>
                        <m:r>
                          <a:rPr lang="ru-RU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+2</m:t>
                        </m:r>
                        <m:func>
                          <m:funcPr>
                            <m:ctrlPr>
                              <a:rPr lang="en-US" sz="2000" b="0" i="1" smtClean="0">
                                <a:latin typeface="Cambria Math"/>
                                <a:ea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sz="2000" b="0" i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sin</m:t>
                            </m:r>
                          </m:fName>
                          <m:e>
                            <m:d>
                              <m:dPr>
                                <m:ctrlPr>
                                  <a:rPr lang="en-US" sz="2000" b="0" i="1" smtClean="0">
                                    <a:latin typeface="Cambria Math"/>
                                    <a:ea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ru-RU" sz="20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−30°</m:t>
                                </m:r>
                              </m:e>
                            </m:d>
                          </m:e>
                        </m:func>
                        <m:r>
                          <a:rPr lang="ru-RU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+5</m:t>
                        </m:r>
                        <m:func>
                          <m:funcPr>
                            <m:ctrlPr>
                              <a:rPr lang="en-US" sz="2000" b="0" i="1" smtClean="0">
                                <a:latin typeface="Cambria Math"/>
                                <a:ea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sz="2000" b="0" i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ctg</m:t>
                            </m:r>
                          </m:fName>
                          <m:e>
                            <m:d>
                              <m:dPr>
                                <m:ctrlPr>
                                  <a:rPr lang="en-US" sz="2000" b="0" i="1" smtClean="0">
                                    <a:latin typeface="Cambria Math"/>
                                    <a:ea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−45°</m:t>
                                </m:r>
                              </m:e>
                            </m:d>
                          </m:e>
                        </m:func>
                      </m:e>
                    </m:func>
                  </m:oMath>
                </a14:m>
                <a:r>
                  <a:rPr lang="ru-RU" sz="1800" dirty="0">
                    <a:solidFill>
                      <a:prstClr val="black"/>
                    </a:solidFill>
                    <a:latin typeface="Roboto Slab"/>
                  </a:rPr>
                  <a:t>?</a:t>
                </a:r>
              </a:p>
            </p:txBody>
          </p:sp>
        </mc:Choice>
        <mc:Fallback xmlns="">
          <p:sp>
            <p:nvSpPr>
              <p:cNvPr id="12" name="Прямоугольник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358773" y="1166812"/>
                <a:ext cx="7101899" cy="629852"/>
              </a:xfrm>
              <a:prstGeom prst="rect">
                <a:avLst/>
              </a:prstGeom>
              <a:blipFill rotWithShape="0">
                <a:blip r:embed="rId11"/>
                <a:stretch>
                  <a:fillRect l="-2060" t="-10577" b="-21154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297167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Прямоугольник с двумя скругленными соседними углами 14"/>
          <p:cNvSpPr/>
          <p:nvPr/>
        </p:nvSpPr>
        <p:spPr>
          <a:xfrm rot="10800000">
            <a:off x="2412000" y="-5892"/>
            <a:ext cx="4320000" cy="730513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00B050"/>
          </a:solidFill>
          <a:ln>
            <a:noFill/>
          </a:ln>
          <a:effectLst>
            <a:outerShdw blurRad="127000" dist="127000" dir="5400000" sx="90000" sy="90000" algn="t" rotWithShape="0">
              <a:schemeClr val="tx1">
                <a:lumMod val="65000"/>
                <a:lumOff val="3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063414" y="107151"/>
            <a:ext cx="3017173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914377"/>
            <a:r>
              <a:rPr lang="ru-RU" sz="2200" dirty="0">
                <a:solidFill>
                  <a:srgbClr val="F7F6F4"/>
                </a:solidFill>
                <a:latin typeface="Roboto Slab"/>
              </a:rPr>
              <a:t>Вы ответили верно</a:t>
            </a:r>
          </a:p>
        </p:txBody>
      </p:sp>
      <p:sp>
        <p:nvSpPr>
          <p:cNvPr id="19" name="Скругленный прямоугольник 18">
            <a:hlinkClick r:id="rId2" action="ppaction://hlinksldjump"/>
          </p:cNvPr>
          <p:cNvSpPr/>
          <p:nvPr/>
        </p:nvSpPr>
        <p:spPr>
          <a:xfrm>
            <a:off x="7124701" y="4350104"/>
            <a:ext cx="1660526" cy="405405"/>
          </a:xfrm>
          <a:prstGeom prst="roundRect">
            <a:avLst/>
          </a:prstGeom>
          <a:solidFill>
            <a:srgbClr val="0070C0"/>
          </a:solidFill>
          <a:ln>
            <a:noFill/>
          </a:ln>
          <a:effectLst>
            <a:outerShdw blurRad="127000" dist="63500" dir="5400000" sx="90000" sy="90000" algn="t" rotWithShape="0">
              <a:schemeClr val="tx1">
                <a:lumMod val="75000"/>
                <a:lumOff val="2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80000" tIns="90000" rIns="180000" bIns="90000" rtlCol="0" anchor="ctr">
            <a:spAutoFit/>
          </a:bodyPr>
          <a:lstStyle/>
          <a:p>
            <a:pPr algn="ctr"/>
            <a:r>
              <a:rPr lang="ru-RU" sz="1200" dirty="0">
                <a:solidFill>
                  <a:schemeClr val="bg1"/>
                </a:solidFill>
              </a:rPr>
              <a:t>Вернуться назад</a:t>
            </a:r>
          </a:p>
        </p:txBody>
      </p:sp>
      <p:grpSp>
        <p:nvGrpSpPr>
          <p:cNvPr id="12" name="Группа 11"/>
          <p:cNvGrpSpPr/>
          <p:nvPr/>
        </p:nvGrpSpPr>
        <p:grpSpPr>
          <a:xfrm>
            <a:off x="1072039" y="1216401"/>
            <a:ext cx="3218973" cy="735585"/>
            <a:chOff x="843439" y="2138967"/>
            <a:chExt cx="3218973" cy="735585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" name="Прямоугольник 12"/>
                <p:cNvSpPr/>
                <p:nvPr/>
              </p:nvSpPr>
              <p:spPr>
                <a:xfrm>
                  <a:off x="843439" y="2474442"/>
                  <a:ext cx="3218973" cy="400110"/>
                </a:xfrm>
                <a:prstGeom prst="rect">
                  <a:avLst/>
                </a:prstGeom>
              </p:spPr>
              <p:txBody>
                <a:bodyPr wrap="square" lIns="0" tIns="0" rIns="0" bIns="0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r>
                          <a:rPr lang="ru-RU" sz="26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  <m:r>
                          <a:rPr lang="en-US" sz="26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𝟒</m:t>
                        </m:r>
                      </m:oMath>
                    </m:oMathPara>
                  </a14:m>
                  <a:endParaRPr lang="ru-RU" sz="2600" b="1" dirty="0"/>
                </a:p>
              </p:txBody>
            </p:sp>
          </mc:Choice>
          <mc:Fallback xmlns="">
            <p:sp>
              <p:nvSpPr>
                <p:cNvPr id="13" name="Прямоугольник 12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43439" y="2474442"/>
                  <a:ext cx="3218973" cy="400110"/>
                </a:xfrm>
                <a:prstGeom prst="rect">
                  <a:avLst/>
                </a:prstGeom>
                <a:blipFill rotWithShape="0"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4" name="TextBox 13"/>
            <p:cNvSpPr txBox="1"/>
            <p:nvPr/>
          </p:nvSpPr>
          <p:spPr>
            <a:xfrm>
              <a:off x="843440" y="2138967"/>
              <a:ext cx="2305118" cy="276999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defTabSz="914377"/>
              <a:r>
                <a:rPr lang="ru-RU" sz="1800" dirty="0">
                  <a:solidFill>
                    <a:prstClr val="black"/>
                  </a:solidFill>
                  <a:latin typeface="Roboto Slab"/>
                </a:rPr>
                <a:t>Правильный ответ: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1072039" y="2310263"/>
                <a:ext cx="4424752" cy="84010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ru-RU" sz="16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4</m:t>
                      </m:r>
                      <m:func>
                        <m:funcPr>
                          <m:ctrlPr>
                            <a:rPr lang="en-US" sz="1600" i="1"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160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cos</m:t>
                          </m:r>
                        </m:fName>
                        <m:e>
                          <m:d>
                            <m:dPr>
                              <m:ctrlPr>
                                <a:rPr lang="ru-RU" sz="1600" i="1">
                                  <a:latin typeface="Cambria Math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ru-RU" sz="16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60°</m:t>
                              </m:r>
                            </m:e>
                          </m:d>
                          <m:r>
                            <a:rPr lang="ru-RU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+2</m:t>
                          </m:r>
                          <m:func>
                            <m:funcPr>
                              <m:ctrlPr>
                                <a:rPr lang="en-US" sz="1600" i="1">
                                  <a:latin typeface="Cambria Math"/>
                                  <a:ea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sz="160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sin</m:t>
                              </m:r>
                            </m:fName>
                            <m:e>
                              <m:d>
                                <m:dPr>
                                  <m:ctrlPr>
                                    <a:rPr lang="en-US" sz="1600" i="1">
                                      <a:latin typeface="Cambria Math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ru-RU" sz="16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−30°</m:t>
                                  </m:r>
                                </m:e>
                              </m:d>
                            </m:e>
                          </m:func>
                          <m:r>
                            <a:rPr lang="ru-RU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+5</m:t>
                          </m:r>
                          <m:func>
                            <m:funcPr>
                              <m:ctrlPr>
                                <a:rPr lang="en-US" sz="1600" i="1">
                                  <a:latin typeface="Cambria Math"/>
                                  <a:ea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sz="160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ctg</m:t>
                              </m:r>
                            </m:fName>
                            <m:e>
                              <m:d>
                                <m:dPr>
                                  <m:ctrlPr>
                                    <a:rPr lang="en-US" sz="1600" i="1">
                                      <a:latin typeface="Cambria Math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16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−45°</m:t>
                                  </m:r>
                                </m:e>
                              </m:d>
                            </m:e>
                          </m:func>
                        </m:e>
                      </m:func>
                      <m:r>
                        <a:rPr lang="en-US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</m:oMath>
                    <m:oMath xmlns:m="http://schemas.openxmlformats.org/officeDocument/2006/math"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=4</m:t>
                      </m:r>
                      <m:func>
                        <m:funcPr>
                          <m:ctrlPr>
                            <a:rPr lang="en-US" sz="1600" b="0" i="1" smtClean="0">
                              <a:latin typeface="Cambria Math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1600" b="0" i="0" smtClean="0">
                              <a:latin typeface="Cambria Math" panose="02040503050406030204" pitchFamily="18" charset="0"/>
                            </a:rPr>
                            <m:t>cos</m:t>
                          </m:r>
                        </m:fName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60</m:t>
                          </m:r>
                          <m:r>
                            <a:rPr lang="en-US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°</m:t>
                          </m:r>
                        </m:e>
                      </m:func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−2</m:t>
                      </m:r>
                      <m:func>
                        <m:funcPr>
                          <m:ctrlPr>
                            <a:rPr lang="en-US" sz="1600" b="0" i="1" smtClean="0">
                              <a:latin typeface="Cambria Math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1600" b="0" i="0" smtClean="0">
                              <a:latin typeface="Cambria Math" panose="02040503050406030204" pitchFamily="18" charset="0"/>
                            </a:rPr>
                            <m:t>sin</m:t>
                          </m:r>
                        </m:fName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30</m:t>
                          </m:r>
                          <m:r>
                            <a:rPr lang="en-US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°</m:t>
                          </m:r>
                        </m:e>
                      </m:func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−5</m:t>
                      </m:r>
                      <m:func>
                        <m:funcPr>
                          <m:ctrlPr>
                            <a:rPr lang="en-US" sz="1600" b="0" i="1" smtClean="0">
                              <a:latin typeface="Cambria Math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1600" b="0" i="0" smtClean="0">
                              <a:latin typeface="Cambria Math" panose="02040503050406030204" pitchFamily="18" charset="0"/>
                            </a:rPr>
                            <m:t>ctg</m:t>
                          </m:r>
                        </m:fName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45</m:t>
                          </m:r>
                        </m:e>
                      </m:func>
                      <m:r>
                        <a:rPr lang="en-US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°=</m:t>
                      </m:r>
                    </m:oMath>
                  </m:oMathPara>
                </a14:m>
                <a:r>
                  <a:rPr lang="en-US" sz="1400" dirty="0">
                    <a:latin typeface="+mj-lt"/>
                  </a:rPr>
                  <a:t/>
                </a:r>
                <a:br>
                  <a:rPr lang="en-US" sz="1400" dirty="0">
                    <a:latin typeface="+mj-lt"/>
                  </a:rPr>
                </a:br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=4</m:t>
                    </m:r>
                    <m:r>
                      <a:rPr lang="en-US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f>
                      <m:fPr>
                        <m:ctrlPr>
                          <a:rPr lang="en-US" sz="1600" b="0" i="1" smtClean="0"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US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−2∙</m:t>
                    </m:r>
                    <m:f>
                      <m:fPr>
                        <m:ctrlPr>
                          <a:rPr lang="en-US" sz="1600" b="0" i="1" smtClean="0"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US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−5∙1=2−1−5=−4</m:t>
                    </m:r>
                  </m:oMath>
                </a14:m>
                <a:r>
                  <a:rPr lang="ru-RU" sz="1400" dirty="0">
                    <a:latin typeface="+mj-lt"/>
                  </a:rPr>
                  <a:t> </a:t>
                </a:r>
                <a:endParaRPr lang="en-US" sz="1400" dirty="0">
                  <a:latin typeface="+mj-lt"/>
                </a:endParaRPr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2039" y="2310263"/>
                <a:ext cx="4424752" cy="840102"/>
              </a:xfrm>
              <a:prstGeom prst="rect">
                <a:avLst/>
              </a:prstGeom>
              <a:blipFill rotWithShape="0">
                <a:blip r:embed="rId5"/>
                <a:stretch>
                  <a:fillRect l="-1653" b="-5072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089702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Прямоугольник с двумя скругленными соседними углами 14"/>
          <p:cNvSpPr/>
          <p:nvPr/>
        </p:nvSpPr>
        <p:spPr>
          <a:xfrm rot="10800000">
            <a:off x="2412000" y="-5892"/>
            <a:ext cx="4320000" cy="730513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C00000"/>
          </a:solidFill>
          <a:ln>
            <a:noFill/>
          </a:ln>
          <a:effectLst>
            <a:outerShdw blurRad="127000" dist="127000" dir="5400000" sx="90000" sy="90000" algn="t" rotWithShape="0">
              <a:schemeClr val="tx1">
                <a:lumMod val="65000"/>
                <a:lumOff val="3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910328" y="107151"/>
            <a:ext cx="3323346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914377"/>
            <a:r>
              <a:rPr lang="ru-RU" sz="2200" dirty="0">
                <a:solidFill>
                  <a:srgbClr val="F7F6F4"/>
                </a:solidFill>
                <a:latin typeface="Roboto Slab"/>
              </a:rPr>
              <a:t>Вы ответили неверно</a:t>
            </a:r>
          </a:p>
        </p:txBody>
      </p:sp>
      <p:sp>
        <p:nvSpPr>
          <p:cNvPr id="26" name="Скругленный прямоугольник 25">
            <a:hlinkClick r:id="rId2" action="ppaction://hlinksldjump"/>
          </p:cNvPr>
          <p:cNvSpPr/>
          <p:nvPr/>
        </p:nvSpPr>
        <p:spPr>
          <a:xfrm>
            <a:off x="7124701" y="4350104"/>
            <a:ext cx="1660526" cy="405405"/>
          </a:xfrm>
          <a:prstGeom prst="roundRect">
            <a:avLst/>
          </a:prstGeom>
          <a:solidFill>
            <a:srgbClr val="0070C0"/>
          </a:solidFill>
          <a:ln>
            <a:noFill/>
          </a:ln>
          <a:effectLst>
            <a:outerShdw blurRad="127000" dist="63500" dir="5400000" sx="90000" sy="90000" algn="t" rotWithShape="0">
              <a:schemeClr val="tx1">
                <a:lumMod val="75000"/>
                <a:lumOff val="2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80000" tIns="90000" rIns="180000" bIns="90000" rtlCol="0" anchor="ctr">
            <a:spAutoFit/>
          </a:bodyPr>
          <a:lstStyle/>
          <a:p>
            <a:pPr algn="ctr"/>
            <a:r>
              <a:rPr lang="ru-RU" sz="1200" dirty="0">
                <a:solidFill>
                  <a:schemeClr val="bg1"/>
                </a:solidFill>
              </a:rPr>
              <a:t>Вернуться назад</a:t>
            </a:r>
          </a:p>
        </p:txBody>
      </p:sp>
      <p:grpSp>
        <p:nvGrpSpPr>
          <p:cNvPr id="12" name="Группа 11"/>
          <p:cNvGrpSpPr/>
          <p:nvPr/>
        </p:nvGrpSpPr>
        <p:grpSpPr>
          <a:xfrm>
            <a:off x="1072039" y="1216401"/>
            <a:ext cx="3218973" cy="735585"/>
            <a:chOff x="843439" y="2138967"/>
            <a:chExt cx="3218973" cy="735585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" name="Прямоугольник 12"/>
                <p:cNvSpPr/>
                <p:nvPr/>
              </p:nvSpPr>
              <p:spPr>
                <a:xfrm>
                  <a:off x="843439" y="2474442"/>
                  <a:ext cx="3218973" cy="400110"/>
                </a:xfrm>
                <a:prstGeom prst="rect">
                  <a:avLst/>
                </a:prstGeom>
              </p:spPr>
              <p:txBody>
                <a:bodyPr wrap="square" lIns="0" tIns="0" rIns="0" bIns="0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r>
                          <a:rPr lang="ru-RU" sz="26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  <m:r>
                          <a:rPr lang="en-US" sz="26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𝟒</m:t>
                        </m:r>
                      </m:oMath>
                    </m:oMathPara>
                  </a14:m>
                  <a:endParaRPr lang="ru-RU" sz="2600" b="1" dirty="0"/>
                </a:p>
              </p:txBody>
            </p:sp>
          </mc:Choice>
          <mc:Fallback xmlns="">
            <p:sp>
              <p:nvSpPr>
                <p:cNvPr id="13" name="Прямоугольник 12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43439" y="2474442"/>
                  <a:ext cx="3218973" cy="400110"/>
                </a:xfrm>
                <a:prstGeom prst="rect">
                  <a:avLst/>
                </a:prstGeom>
                <a:blipFill rotWithShape="0"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4" name="TextBox 13"/>
            <p:cNvSpPr txBox="1"/>
            <p:nvPr/>
          </p:nvSpPr>
          <p:spPr>
            <a:xfrm>
              <a:off x="843440" y="2138967"/>
              <a:ext cx="2305118" cy="276999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defTabSz="914377"/>
              <a:r>
                <a:rPr lang="ru-RU" sz="1800" dirty="0">
                  <a:solidFill>
                    <a:prstClr val="black"/>
                  </a:solidFill>
                  <a:latin typeface="Roboto Slab"/>
                </a:rPr>
                <a:t>Правильный ответ: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1072039" y="2310263"/>
                <a:ext cx="4424752" cy="84010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ru-RU" sz="16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4</m:t>
                      </m:r>
                      <m:func>
                        <m:funcPr>
                          <m:ctrlPr>
                            <a:rPr lang="en-US" sz="1600" i="1"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160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cos</m:t>
                          </m:r>
                        </m:fName>
                        <m:e>
                          <m:d>
                            <m:dPr>
                              <m:ctrlPr>
                                <a:rPr lang="ru-RU" sz="1600" i="1">
                                  <a:latin typeface="Cambria Math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ru-RU" sz="16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60°</m:t>
                              </m:r>
                            </m:e>
                          </m:d>
                          <m:r>
                            <a:rPr lang="ru-RU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+2</m:t>
                          </m:r>
                          <m:func>
                            <m:funcPr>
                              <m:ctrlPr>
                                <a:rPr lang="en-US" sz="1600" i="1">
                                  <a:latin typeface="Cambria Math"/>
                                  <a:ea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sz="160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sin</m:t>
                              </m:r>
                            </m:fName>
                            <m:e>
                              <m:d>
                                <m:dPr>
                                  <m:ctrlPr>
                                    <a:rPr lang="en-US" sz="1600" i="1">
                                      <a:latin typeface="Cambria Math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ru-RU" sz="16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−30°</m:t>
                                  </m:r>
                                </m:e>
                              </m:d>
                            </m:e>
                          </m:func>
                          <m:r>
                            <a:rPr lang="ru-RU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+5</m:t>
                          </m:r>
                          <m:func>
                            <m:funcPr>
                              <m:ctrlPr>
                                <a:rPr lang="en-US" sz="1600" i="1">
                                  <a:latin typeface="Cambria Math"/>
                                  <a:ea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sz="160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ctg</m:t>
                              </m:r>
                            </m:fName>
                            <m:e>
                              <m:d>
                                <m:dPr>
                                  <m:ctrlPr>
                                    <a:rPr lang="en-US" sz="1600" i="1">
                                      <a:latin typeface="Cambria Math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16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−45°</m:t>
                                  </m:r>
                                </m:e>
                              </m:d>
                            </m:e>
                          </m:func>
                        </m:e>
                      </m:func>
                      <m:r>
                        <a:rPr lang="en-US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</m:oMath>
                    <m:oMath xmlns:m="http://schemas.openxmlformats.org/officeDocument/2006/math"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=4</m:t>
                      </m:r>
                      <m:func>
                        <m:funcPr>
                          <m:ctrlPr>
                            <a:rPr lang="en-US" sz="1600" b="0" i="1" smtClean="0">
                              <a:latin typeface="Cambria Math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1600" b="0" i="0" smtClean="0">
                              <a:latin typeface="Cambria Math" panose="02040503050406030204" pitchFamily="18" charset="0"/>
                            </a:rPr>
                            <m:t>cos</m:t>
                          </m:r>
                        </m:fName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60</m:t>
                          </m:r>
                          <m:r>
                            <a:rPr lang="en-US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°</m:t>
                          </m:r>
                        </m:e>
                      </m:func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−2</m:t>
                      </m:r>
                      <m:func>
                        <m:funcPr>
                          <m:ctrlPr>
                            <a:rPr lang="en-US" sz="1600" b="0" i="1" smtClean="0">
                              <a:latin typeface="Cambria Math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1600" b="0" i="0" smtClean="0">
                              <a:latin typeface="Cambria Math" panose="02040503050406030204" pitchFamily="18" charset="0"/>
                            </a:rPr>
                            <m:t>sin</m:t>
                          </m:r>
                        </m:fName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30</m:t>
                          </m:r>
                          <m:r>
                            <a:rPr lang="en-US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°</m:t>
                          </m:r>
                        </m:e>
                      </m:func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−5</m:t>
                      </m:r>
                      <m:func>
                        <m:funcPr>
                          <m:ctrlPr>
                            <a:rPr lang="en-US" sz="1600" b="0" i="1" smtClean="0">
                              <a:latin typeface="Cambria Math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1600" b="0" i="0" smtClean="0">
                              <a:latin typeface="Cambria Math" panose="02040503050406030204" pitchFamily="18" charset="0"/>
                            </a:rPr>
                            <m:t>ctg</m:t>
                          </m:r>
                        </m:fName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45</m:t>
                          </m:r>
                        </m:e>
                      </m:func>
                      <m:r>
                        <a:rPr lang="en-US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°=</m:t>
                      </m:r>
                    </m:oMath>
                  </m:oMathPara>
                </a14:m>
                <a:r>
                  <a:rPr lang="en-US" sz="1400" dirty="0">
                    <a:latin typeface="+mj-lt"/>
                  </a:rPr>
                  <a:t/>
                </a:r>
                <a:br>
                  <a:rPr lang="en-US" sz="1400" dirty="0">
                    <a:latin typeface="+mj-lt"/>
                  </a:rPr>
                </a:br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=4</m:t>
                    </m:r>
                    <m:r>
                      <a:rPr lang="en-US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f>
                      <m:fPr>
                        <m:ctrlPr>
                          <a:rPr lang="en-US" sz="1600" b="0" i="1" smtClean="0"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US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−2∙</m:t>
                    </m:r>
                    <m:f>
                      <m:fPr>
                        <m:ctrlPr>
                          <a:rPr lang="en-US" sz="1600" b="0" i="1" smtClean="0"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US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−5∙1=2−1−5=−4</m:t>
                    </m:r>
                  </m:oMath>
                </a14:m>
                <a:r>
                  <a:rPr lang="ru-RU" sz="1400" dirty="0">
                    <a:latin typeface="+mj-lt"/>
                  </a:rPr>
                  <a:t> </a:t>
                </a:r>
                <a:endParaRPr lang="en-US" sz="1400" dirty="0">
                  <a:latin typeface="+mj-lt"/>
                </a:endParaRPr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2039" y="2310263"/>
                <a:ext cx="4424752" cy="840102"/>
              </a:xfrm>
              <a:prstGeom prst="rect">
                <a:avLst/>
              </a:prstGeom>
              <a:blipFill rotWithShape="0">
                <a:blip r:embed="rId5"/>
                <a:stretch>
                  <a:fillRect l="-1653" b="-5072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001900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Прямоугольник с двумя скругленными соседними углами 14"/>
          <p:cNvSpPr/>
          <p:nvPr/>
        </p:nvSpPr>
        <p:spPr>
          <a:xfrm rot="10800000">
            <a:off x="2412000" y="4499"/>
            <a:ext cx="4320000" cy="730513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accent3">
              <a:lumMod val="40000"/>
              <a:lumOff val="60000"/>
              <a:alpha val="85000"/>
            </a:schemeClr>
          </a:solidFill>
          <a:ln>
            <a:noFill/>
          </a:ln>
          <a:effectLst>
            <a:outerShdw blurRad="127000" dist="127000" dir="5400000" sx="90000" sy="90000" algn="t" rotWithShape="0">
              <a:schemeClr val="tx1">
                <a:lumMod val="65000"/>
                <a:lumOff val="3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063414" y="107151"/>
            <a:ext cx="3017173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914377"/>
            <a:r>
              <a:rPr lang="ru-RU" sz="2200" dirty="0">
                <a:solidFill>
                  <a:schemeClr val="accent3">
                    <a:lumMod val="75000"/>
                  </a:schemeClr>
                </a:solidFill>
                <a:latin typeface="+mj-lt"/>
              </a:rPr>
              <a:t>Ответьте на вопрос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Скругленный прямоугольник 12">
                <a:hlinkClick r:id="rId2" action="ppaction://hlinksldjump"/>
              </p:cNvPr>
              <p:cNvSpPr/>
              <p:nvPr/>
            </p:nvSpPr>
            <p:spPr>
              <a:xfrm>
                <a:off x="358775" y="2812360"/>
                <a:ext cx="2520000" cy="788400"/>
              </a:xfrm>
              <a:prstGeom prst="roundRect">
                <a:avLst/>
              </a:prstGeom>
              <a:noFill/>
              <a:ln w="19050">
                <a:solidFill>
                  <a:srgbClr val="00B0F0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lIns="180000" tIns="90000" rIns="180000" bIns="90000" rtlCol="0" anchor="ctr">
                <a:no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ru-RU" sz="1600" i="1">
                              <a:solidFill>
                                <a:schemeClr val="tx1"/>
                              </a:solidFill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ad>
                            <m:radPr>
                              <m:degHide m:val="on"/>
                              <m:ctrlPr>
                                <a:rPr lang="ru-RU" sz="160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16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3</m:t>
                              </m:r>
                            </m:e>
                          </m:rad>
                        </m:num>
                        <m:den>
                          <m:r>
                            <a:rPr lang="en-US" sz="16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ru-RU" sz="16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3" name="Скругленный прямоугольник 12">
                <a:hlinkClick r:id="rId4" action="ppaction://hlinksldjump"/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8775" y="2812360"/>
                <a:ext cx="2520000" cy="788400"/>
              </a:xfrm>
              <a:prstGeom prst="roundRect">
                <a:avLst/>
              </a:prstGeom>
              <a:blipFill rotWithShape="0">
                <a:blip r:embed="rId5"/>
                <a:stretch>
                  <a:fillRect/>
                </a:stretch>
              </a:blipFill>
              <a:ln w="19050">
                <a:solidFill>
                  <a:srgbClr val="00B0F0"/>
                </a:solidFill>
              </a:ln>
              <a:effectLst/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Скругленный прямоугольник 7">
                <a:hlinkClick r:id="rId2" action="ppaction://hlinksldjump"/>
              </p:cNvPr>
              <p:cNvSpPr/>
              <p:nvPr/>
            </p:nvSpPr>
            <p:spPr>
              <a:xfrm>
                <a:off x="3312475" y="3943938"/>
                <a:ext cx="2520000" cy="788400"/>
              </a:xfrm>
              <a:prstGeom prst="roundRect">
                <a:avLst/>
              </a:prstGeom>
              <a:noFill/>
              <a:ln w="19050">
                <a:solidFill>
                  <a:srgbClr val="00B0F0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lIns="180000" tIns="90000" rIns="180000" bIns="90000" rtlCol="0" anchor="ctr">
                <a:no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16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ru-RU" sz="1600" i="1">
                              <a:solidFill>
                                <a:schemeClr val="tx1"/>
                              </a:solidFill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6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4</m:t>
                          </m:r>
                        </m:den>
                      </m:f>
                    </m:oMath>
                  </m:oMathPara>
                </a14:m>
                <a:endParaRPr lang="ru-RU" sz="16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8" name="Скругленный прямоугольник 7">
                <a:hlinkClick r:id="rId4" action="ppaction://hlinksldjump"/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12475" y="3943938"/>
                <a:ext cx="2520000" cy="788400"/>
              </a:xfrm>
              <a:prstGeom prst="roundRect">
                <a:avLst/>
              </a:prstGeom>
              <a:blipFill rotWithShape="0">
                <a:blip r:embed="rId6"/>
                <a:stretch>
                  <a:fillRect/>
                </a:stretch>
              </a:blipFill>
              <a:ln w="19050">
                <a:solidFill>
                  <a:srgbClr val="00B0F0"/>
                </a:solidFill>
              </a:ln>
              <a:effectLst/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Скругленный прямоугольник 8">
                <a:hlinkClick r:id="rId2" action="ppaction://hlinksldjump"/>
              </p:cNvPr>
              <p:cNvSpPr/>
              <p:nvPr/>
            </p:nvSpPr>
            <p:spPr>
              <a:xfrm>
                <a:off x="3312000" y="2803879"/>
                <a:ext cx="2520000" cy="788400"/>
              </a:xfrm>
              <a:prstGeom prst="roundRect">
                <a:avLst/>
              </a:prstGeom>
              <a:noFill/>
              <a:ln w="19050">
                <a:solidFill>
                  <a:srgbClr val="00B0F0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lIns="180000" tIns="90000" rIns="180000" bIns="90000" rtlCol="0" anchor="ctr">
                <a:no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ru-RU" sz="1600" i="1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ad>
                            <m:radPr>
                              <m:degHide m:val="on"/>
                              <m:ctrlPr>
                                <a:rPr lang="ru-RU" sz="1600" i="1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16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e>
                          </m:rad>
                        </m:num>
                        <m:den>
                          <m:r>
                            <a:rPr lang="en-US" sz="16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ru-RU" sz="1600" dirty="0">
                  <a:solidFill>
                    <a:schemeClr val="tx1"/>
                  </a:solidFill>
                  <a:latin typeface="+mj-lt"/>
                </a:endParaRPr>
              </a:p>
            </p:txBody>
          </p:sp>
        </mc:Choice>
        <mc:Fallback xmlns="">
          <p:sp>
            <p:nvSpPr>
              <p:cNvPr id="9" name="Скругленный прямоугольник 8">
                <a:hlinkClick r:id="rId4" action="ppaction://hlinksldjump"/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12000" y="2803879"/>
                <a:ext cx="2520000" cy="788400"/>
              </a:xfrm>
              <a:prstGeom prst="roundRect">
                <a:avLst/>
              </a:prstGeom>
              <a:blipFill rotWithShape="0">
                <a:blip r:embed="rId7"/>
                <a:stretch>
                  <a:fillRect/>
                </a:stretch>
              </a:blipFill>
              <a:ln w="19050">
                <a:solidFill>
                  <a:srgbClr val="00B0F0"/>
                </a:solidFill>
              </a:ln>
              <a:effectLst/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Скругленный прямоугольник 10">
                <a:hlinkClick r:id="rId8" action="ppaction://hlinksldjump"/>
              </p:cNvPr>
              <p:cNvSpPr/>
              <p:nvPr/>
            </p:nvSpPr>
            <p:spPr>
              <a:xfrm>
                <a:off x="358775" y="3943938"/>
                <a:ext cx="2520000" cy="788400"/>
              </a:xfrm>
              <a:prstGeom prst="roundRect">
                <a:avLst/>
              </a:prstGeom>
              <a:noFill/>
              <a:ln w="19050">
                <a:solidFill>
                  <a:srgbClr val="00B0F0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lIns="180000" tIns="90000" rIns="180000" bIns="90000" rtlCol="0" anchor="ctr">
                <a:no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16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ru-RU" sz="1600" i="1">
                              <a:solidFill>
                                <a:schemeClr val="tx1"/>
                              </a:solidFill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6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16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ru-RU" sz="16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1" name="Скругленный прямоугольник 10">
                <a:hlinkClick r:id="rId9" action="ppaction://hlinksldjump"/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8775" y="3943938"/>
                <a:ext cx="2520000" cy="788400"/>
              </a:xfrm>
              <a:prstGeom prst="roundRect">
                <a:avLst/>
              </a:prstGeom>
              <a:blipFill rotWithShape="0">
                <a:blip r:embed="rId10"/>
                <a:stretch>
                  <a:fillRect/>
                </a:stretch>
              </a:blipFill>
              <a:ln w="19050">
                <a:solidFill>
                  <a:srgbClr val="00B0F0"/>
                </a:solidFill>
              </a:ln>
              <a:effectLst/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Прямоугольник 11"/>
              <p:cNvSpPr/>
              <p:nvPr/>
            </p:nvSpPr>
            <p:spPr>
              <a:xfrm flipH="1">
                <a:off x="358772" y="1166812"/>
                <a:ext cx="8026691" cy="314060"/>
              </a:xfrm>
              <a:prstGeom prst="rect">
                <a:avLst/>
              </a:prstGeom>
              <a:ln>
                <a:noFill/>
              </a:ln>
            </p:spPr>
            <p:txBody>
              <a:bodyPr wrap="square" lIns="0" tIns="0" rIns="0" bIns="0" anchor="t" anchorCtr="0">
                <a:spAutoFit/>
              </a:bodyPr>
              <a:lstStyle/>
              <a:p>
                <a:pPr>
                  <a:lnSpc>
                    <a:spcPct val="114000"/>
                  </a:lnSpc>
                </a:pPr>
                <a:r>
                  <a:rPr lang="ru-RU" sz="1800" dirty="0">
                    <a:solidFill>
                      <a:prstClr val="black"/>
                    </a:solidFill>
                    <a:latin typeface="Roboto Slab"/>
                  </a:rPr>
                  <a:t>Чему равно значение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2000" i="1"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00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cos</m:t>
                        </m:r>
                      </m:fName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(−8</m:t>
                        </m:r>
                        <m: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4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0</m:t>
                        </m:r>
                        <m: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°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)</m:t>
                        </m:r>
                      </m:e>
                    </m:func>
                  </m:oMath>
                </a14:m>
                <a:r>
                  <a:rPr lang="ru-RU" sz="1800" dirty="0">
                    <a:solidFill>
                      <a:prstClr val="black"/>
                    </a:solidFill>
                    <a:latin typeface="Roboto Slab"/>
                  </a:rPr>
                  <a:t>?</a:t>
                </a:r>
              </a:p>
            </p:txBody>
          </p:sp>
        </mc:Choice>
        <mc:Fallback xmlns="">
          <p:sp>
            <p:nvSpPr>
              <p:cNvPr id="12" name="Прямоугольник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358772" y="1166812"/>
                <a:ext cx="8026691" cy="314060"/>
              </a:xfrm>
              <a:prstGeom prst="rect">
                <a:avLst/>
              </a:prstGeom>
              <a:blipFill rotWithShape="0">
                <a:blip r:embed="rId11"/>
                <a:stretch>
                  <a:fillRect l="-1822" t="-13462" b="-44231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419293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Прямоугольник с двумя скругленными соседними углами 14"/>
          <p:cNvSpPr/>
          <p:nvPr/>
        </p:nvSpPr>
        <p:spPr>
          <a:xfrm rot="10800000">
            <a:off x="2412000" y="-5892"/>
            <a:ext cx="4320000" cy="730513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00B050"/>
          </a:solidFill>
          <a:ln>
            <a:noFill/>
          </a:ln>
          <a:effectLst>
            <a:outerShdw blurRad="127000" dist="127000" dir="5400000" sx="90000" sy="90000" algn="t" rotWithShape="0">
              <a:schemeClr val="tx1">
                <a:lumMod val="65000"/>
                <a:lumOff val="3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063414" y="107151"/>
            <a:ext cx="3017173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914377"/>
            <a:r>
              <a:rPr lang="ru-RU" sz="2200" dirty="0">
                <a:solidFill>
                  <a:srgbClr val="F7F6F4"/>
                </a:solidFill>
                <a:latin typeface="Roboto Slab"/>
              </a:rPr>
              <a:t>Вы ответили верно</a:t>
            </a:r>
          </a:p>
        </p:txBody>
      </p:sp>
      <p:sp>
        <p:nvSpPr>
          <p:cNvPr id="14" name="Скругленный прямоугольник 13">
            <a:hlinkClick r:id="rId2" action="ppaction://hlinksldjump"/>
          </p:cNvPr>
          <p:cNvSpPr/>
          <p:nvPr/>
        </p:nvSpPr>
        <p:spPr>
          <a:xfrm>
            <a:off x="7124701" y="4350104"/>
            <a:ext cx="1660526" cy="405405"/>
          </a:xfrm>
          <a:prstGeom prst="roundRect">
            <a:avLst/>
          </a:prstGeom>
          <a:solidFill>
            <a:srgbClr val="0070C0"/>
          </a:solidFill>
          <a:ln>
            <a:noFill/>
          </a:ln>
          <a:effectLst>
            <a:outerShdw blurRad="127000" dist="63500" dir="5400000" sx="90000" sy="90000" algn="t" rotWithShape="0">
              <a:schemeClr val="tx1">
                <a:lumMod val="75000"/>
                <a:lumOff val="2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80000" tIns="90000" rIns="180000" bIns="90000" rtlCol="0" anchor="ctr">
            <a:spAutoFit/>
          </a:bodyPr>
          <a:lstStyle/>
          <a:p>
            <a:pPr algn="ctr"/>
            <a:r>
              <a:rPr lang="ru-RU" sz="1200" dirty="0">
                <a:solidFill>
                  <a:schemeClr val="bg1"/>
                </a:solidFill>
              </a:rPr>
              <a:t>Вернуться назад</a:t>
            </a:r>
          </a:p>
        </p:txBody>
      </p:sp>
      <p:grpSp>
        <p:nvGrpSpPr>
          <p:cNvPr id="12" name="Группа 11"/>
          <p:cNvGrpSpPr/>
          <p:nvPr/>
        </p:nvGrpSpPr>
        <p:grpSpPr>
          <a:xfrm>
            <a:off x="1072039" y="1335913"/>
            <a:ext cx="3218973" cy="1271885"/>
            <a:chOff x="843439" y="2138967"/>
            <a:chExt cx="3218973" cy="1271885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" name="Прямоугольник 12"/>
                <p:cNvSpPr/>
                <p:nvPr/>
              </p:nvSpPr>
              <p:spPr>
                <a:xfrm>
                  <a:off x="843439" y="2474442"/>
                  <a:ext cx="3218973" cy="936410"/>
                </a:xfrm>
                <a:prstGeom prst="rect">
                  <a:avLst/>
                </a:prstGeom>
              </p:spPr>
              <p:txBody>
                <a:bodyPr wrap="square" lIns="0" tIns="0" rIns="0" bIns="0">
                  <a:spAutoFit/>
                </a:bodyPr>
                <a:lstStyle/>
                <a:p>
                  <a:pPr defTabSz="914377">
                    <a:lnSpc>
                      <a:spcPct val="125000"/>
                    </a:lnSpc>
                  </a:pPr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r>
                          <a:rPr lang="en-US" sz="26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en-US" sz="2600" b="1" i="1" smtClean="0">
                                <a:latin typeface="Cambria Math"/>
                                <a:ea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600" b="1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𝟏</m:t>
                            </m:r>
                          </m:num>
                          <m:den>
                            <m:r>
                              <a:rPr lang="en-US" sz="2600" b="1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𝟐</m:t>
                            </m:r>
                          </m:den>
                        </m:f>
                      </m:oMath>
                    </m:oMathPara>
                  </a14:m>
                  <a:endParaRPr lang="ru-RU" sz="2600" b="1" dirty="0">
                    <a:solidFill>
                      <a:prstClr val="black"/>
                    </a:solidFill>
                    <a:latin typeface="Roboto Slab"/>
                  </a:endParaRPr>
                </a:p>
              </p:txBody>
            </p:sp>
          </mc:Choice>
          <mc:Fallback xmlns="">
            <p:sp>
              <p:nvSpPr>
                <p:cNvPr id="13" name="Прямоугольник 12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43439" y="2474442"/>
                  <a:ext cx="3218973" cy="936410"/>
                </a:xfrm>
                <a:prstGeom prst="rect">
                  <a:avLst/>
                </a:prstGeom>
                <a:blipFill rotWithShape="0"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6" name="TextBox 15"/>
            <p:cNvSpPr txBox="1"/>
            <p:nvPr/>
          </p:nvSpPr>
          <p:spPr>
            <a:xfrm>
              <a:off x="843440" y="2138967"/>
              <a:ext cx="2305118" cy="276999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defTabSz="914377"/>
              <a:r>
                <a:rPr lang="ru-RU" sz="1800" dirty="0">
                  <a:solidFill>
                    <a:prstClr val="black"/>
                  </a:solidFill>
                  <a:latin typeface="Roboto Slab"/>
                </a:rPr>
                <a:t>Правильный ответ: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1063813" y="2876294"/>
                <a:ext cx="4516105" cy="588238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func>
                      <m:funcPr>
                        <m:ctrlPr>
                          <a:rPr lang="en-US" sz="1600" i="1" smtClean="0"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160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cos</m:t>
                        </m:r>
                      </m:fName>
                      <m:e>
                        <m:r>
                          <a:rPr lang="en-US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(−840°)</m:t>
                        </m:r>
                      </m:e>
                    </m:func>
                    <m:r>
                      <a:rPr lang="en-US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en-US" sz="1600" b="0" i="1" smtClean="0"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1600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cos</m:t>
                        </m:r>
                      </m:fName>
                      <m:e>
                        <m:d>
                          <m:dPr>
                            <m:ctrlPr>
                              <a:rPr lang="en-US" sz="1600" b="0" i="1" smtClean="0">
                                <a:latin typeface="Cambria Math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16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−3∙360°+240°</m:t>
                            </m:r>
                          </m:e>
                        </m:d>
                        <m:r>
                          <a:rPr lang="en-US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=</m:t>
                        </m:r>
                      </m:e>
                    </m:func>
                    <m:func>
                      <m:funcPr>
                        <m:ctrlPr>
                          <a:rPr lang="en-US" sz="1600" b="0" i="1" smtClean="0">
                            <a:latin typeface="Cambria Math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1600" b="0" i="0" smtClean="0">
                            <a:latin typeface="Cambria Math" panose="02040503050406030204" pitchFamily="18" charset="0"/>
                          </a:rPr>
                          <m:t>cos</m:t>
                        </m:r>
                      </m:fName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240</m:t>
                        </m:r>
                        <m:r>
                          <a:rPr lang="en-US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°</m:t>
                        </m:r>
                      </m:e>
                    </m:func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==</m:t>
                    </m:r>
                    <m:func>
                      <m:funcPr>
                        <m:ctrlPr>
                          <a:rPr lang="en-US" sz="1600" b="0" i="1" smtClean="0">
                            <a:latin typeface="Cambria Math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1600" b="0" i="0" smtClean="0">
                            <a:latin typeface="Cambria Math" panose="02040503050406030204" pitchFamily="18" charset="0"/>
                          </a:rPr>
                          <m:t>cos</m:t>
                        </m:r>
                      </m:fName>
                      <m:e>
                        <m:d>
                          <m:dPr>
                            <m:ctrlPr>
                              <a:rPr lang="en-US" sz="1600" b="0" i="1" smtClean="0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  <m:t>180</m:t>
                            </m:r>
                            <m:r>
                              <a:rPr lang="en-US" sz="16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°+60°</m:t>
                            </m:r>
                          </m:e>
                        </m:d>
                      </m:e>
                    </m:func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=−</m:t>
                    </m:r>
                    <m:func>
                      <m:funcPr>
                        <m:ctrlPr>
                          <a:rPr lang="en-US" sz="1600" b="0" i="1" smtClean="0">
                            <a:latin typeface="Cambria Math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1600" b="0" i="0" smtClean="0">
                            <a:latin typeface="Cambria Math" panose="02040503050406030204" pitchFamily="18" charset="0"/>
                          </a:rPr>
                          <m:t>cos</m:t>
                        </m:r>
                      </m:fName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60</m:t>
                        </m:r>
                        <m:r>
                          <a:rPr lang="en-US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°</m:t>
                        </m:r>
                      </m:e>
                    </m:func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=−</m:t>
                    </m:r>
                    <m:f>
                      <m:fPr>
                        <m:ctrlPr>
                          <a:rPr lang="en-US" sz="1600" b="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ru-RU" sz="1400" dirty="0">
                    <a:latin typeface="+mj-lt"/>
                  </a:rPr>
                  <a:t> </a:t>
                </a:r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63813" y="2876294"/>
                <a:ext cx="4516105" cy="588238"/>
              </a:xfrm>
              <a:prstGeom prst="rect">
                <a:avLst/>
              </a:prstGeom>
              <a:blipFill rotWithShape="0">
                <a:blip r:embed="rId5"/>
                <a:stretch>
                  <a:fillRect l="-1216" b="-8333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705162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Прямоугольник с двумя скругленными соседними углами 14"/>
          <p:cNvSpPr/>
          <p:nvPr/>
        </p:nvSpPr>
        <p:spPr>
          <a:xfrm rot="10800000">
            <a:off x="2412000" y="-5892"/>
            <a:ext cx="4320000" cy="730513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C00000"/>
          </a:solidFill>
          <a:ln>
            <a:noFill/>
          </a:ln>
          <a:effectLst>
            <a:outerShdw blurRad="127000" dist="127000" dir="5400000" sx="90000" sy="90000" algn="t" rotWithShape="0">
              <a:schemeClr val="tx1">
                <a:lumMod val="65000"/>
                <a:lumOff val="3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910328" y="107151"/>
            <a:ext cx="3323346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914377"/>
            <a:r>
              <a:rPr lang="ru-RU" sz="2200" dirty="0">
                <a:solidFill>
                  <a:srgbClr val="F7F6F4"/>
                </a:solidFill>
                <a:latin typeface="Roboto Slab"/>
              </a:rPr>
              <a:t>Вы ответили неверно</a:t>
            </a:r>
          </a:p>
        </p:txBody>
      </p:sp>
      <p:sp>
        <p:nvSpPr>
          <p:cNvPr id="26" name="Скругленный прямоугольник 25">
            <a:hlinkClick r:id="rId2" action="ppaction://hlinksldjump"/>
          </p:cNvPr>
          <p:cNvSpPr/>
          <p:nvPr/>
        </p:nvSpPr>
        <p:spPr>
          <a:xfrm>
            <a:off x="7124701" y="4350104"/>
            <a:ext cx="1660526" cy="405405"/>
          </a:xfrm>
          <a:prstGeom prst="roundRect">
            <a:avLst/>
          </a:prstGeom>
          <a:solidFill>
            <a:srgbClr val="0070C0"/>
          </a:solidFill>
          <a:ln>
            <a:noFill/>
          </a:ln>
          <a:effectLst>
            <a:outerShdw blurRad="127000" dist="63500" dir="5400000" sx="90000" sy="90000" algn="t" rotWithShape="0">
              <a:schemeClr val="tx1">
                <a:lumMod val="75000"/>
                <a:lumOff val="2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80000" tIns="90000" rIns="180000" bIns="90000" rtlCol="0" anchor="ctr">
            <a:spAutoFit/>
          </a:bodyPr>
          <a:lstStyle/>
          <a:p>
            <a:pPr algn="ctr"/>
            <a:r>
              <a:rPr lang="ru-RU" sz="1200" dirty="0">
                <a:solidFill>
                  <a:schemeClr val="bg1"/>
                </a:solidFill>
              </a:rPr>
              <a:t>Вернуться назад</a:t>
            </a:r>
          </a:p>
        </p:txBody>
      </p:sp>
      <p:grpSp>
        <p:nvGrpSpPr>
          <p:cNvPr id="14" name="Группа 13"/>
          <p:cNvGrpSpPr/>
          <p:nvPr/>
        </p:nvGrpSpPr>
        <p:grpSpPr>
          <a:xfrm>
            <a:off x="1072039" y="1335913"/>
            <a:ext cx="3218973" cy="1271885"/>
            <a:chOff x="843439" y="2138967"/>
            <a:chExt cx="3218973" cy="1271885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8" name="Прямоугольник 17"/>
                <p:cNvSpPr/>
                <p:nvPr/>
              </p:nvSpPr>
              <p:spPr>
                <a:xfrm>
                  <a:off x="843439" y="2474442"/>
                  <a:ext cx="3218973" cy="936410"/>
                </a:xfrm>
                <a:prstGeom prst="rect">
                  <a:avLst/>
                </a:prstGeom>
              </p:spPr>
              <p:txBody>
                <a:bodyPr wrap="square" lIns="0" tIns="0" rIns="0" bIns="0">
                  <a:spAutoFit/>
                </a:bodyPr>
                <a:lstStyle/>
                <a:p>
                  <a:pPr defTabSz="914377">
                    <a:lnSpc>
                      <a:spcPct val="125000"/>
                    </a:lnSpc>
                  </a:pPr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r>
                          <a:rPr lang="en-US" sz="26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en-US" sz="2600" b="1" i="1" smtClean="0">
                                <a:latin typeface="Cambria Math"/>
                                <a:ea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600" b="1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𝟏</m:t>
                            </m:r>
                          </m:num>
                          <m:den>
                            <m:r>
                              <a:rPr lang="en-US" sz="2600" b="1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𝟐</m:t>
                            </m:r>
                          </m:den>
                        </m:f>
                      </m:oMath>
                    </m:oMathPara>
                  </a14:m>
                  <a:endParaRPr lang="ru-RU" sz="2600" b="1" dirty="0">
                    <a:solidFill>
                      <a:prstClr val="black"/>
                    </a:solidFill>
                    <a:latin typeface="Roboto Slab"/>
                  </a:endParaRPr>
                </a:p>
              </p:txBody>
            </p:sp>
          </mc:Choice>
          <mc:Fallback xmlns="">
            <p:sp>
              <p:nvSpPr>
                <p:cNvPr id="18" name="Прямоугольник 17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43439" y="2474442"/>
                  <a:ext cx="3218973" cy="936410"/>
                </a:xfrm>
                <a:prstGeom prst="rect">
                  <a:avLst/>
                </a:prstGeom>
                <a:blipFill rotWithShape="0"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9" name="TextBox 18"/>
            <p:cNvSpPr txBox="1"/>
            <p:nvPr/>
          </p:nvSpPr>
          <p:spPr>
            <a:xfrm>
              <a:off x="843440" y="2138967"/>
              <a:ext cx="2305118" cy="276999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defTabSz="914377"/>
              <a:r>
                <a:rPr lang="ru-RU" sz="1800" dirty="0">
                  <a:solidFill>
                    <a:prstClr val="black"/>
                  </a:solidFill>
                  <a:latin typeface="Roboto Slab"/>
                </a:rPr>
                <a:t>Правильный ответ: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1063813" y="2876294"/>
                <a:ext cx="4516105" cy="588238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func>
                      <m:funcPr>
                        <m:ctrlPr>
                          <a:rPr lang="en-US" sz="1600" i="1" smtClean="0"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160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cos</m:t>
                        </m:r>
                      </m:fName>
                      <m:e>
                        <m:r>
                          <a:rPr lang="en-US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(−840°)</m:t>
                        </m:r>
                      </m:e>
                    </m:func>
                    <m:r>
                      <a:rPr lang="en-US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en-US" sz="1600" b="0" i="1" smtClean="0"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1600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cos</m:t>
                        </m:r>
                      </m:fName>
                      <m:e>
                        <m:d>
                          <m:dPr>
                            <m:ctrlPr>
                              <a:rPr lang="en-US" sz="1600" b="0" i="1" smtClean="0">
                                <a:latin typeface="Cambria Math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16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−3∙360°+240°</m:t>
                            </m:r>
                          </m:e>
                        </m:d>
                        <m:r>
                          <a:rPr lang="en-US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=</m:t>
                        </m:r>
                      </m:e>
                    </m:func>
                    <m:func>
                      <m:funcPr>
                        <m:ctrlPr>
                          <a:rPr lang="en-US" sz="1600" b="0" i="1" smtClean="0">
                            <a:latin typeface="Cambria Math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1600" b="0" i="0" smtClean="0">
                            <a:latin typeface="Cambria Math" panose="02040503050406030204" pitchFamily="18" charset="0"/>
                          </a:rPr>
                          <m:t>cos</m:t>
                        </m:r>
                      </m:fName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240</m:t>
                        </m:r>
                        <m:r>
                          <a:rPr lang="en-US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°</m:t>
                        </m:r>
                      </m:e>
                    </m:func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==</m:t>
                    </m:r>
                    <m:func>
                      <m:funcPr>
                        <m:ctrlPr>
                          <a:rPr lang="en-US" sz="1600" b="0" i="1" smtClean="0">
                            <a:latin typeface="Cambria Math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1600" b="0" i="0" smtClean="0">
                            <a:latin typeface="Cambria Math" panose="02040503050406030204" pitchFamily="18" charset="0"/>
                          </a:rPr>
                          <m:t>cos</m:t>
                        </m:r>
                      </m:fName>
                      <m:e>
                        <m:d>
                          <m:dPr>
                            <m:ctrlPr>
                              <a:rPr lang="en-US" sz="1600" b="0" i="1" smtClean="0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  <m:t>180</m:t>
                            </m:r>
                            <m:r>
                              <a:rPr lang="en-US" sz="16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°+60°</m:t>
                            </m:r>
                          </m:e>
                        </m:d>
                      </m:e>
                    </m:func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=−</m:t>
                    </m:r>
                    <m:func>
                      <m:funcPr>
                        <m:ctrlPr>
                          <a:rPr lang="en-US" sz="1600" b="0" i="1" smtClean="0">
                            <a:latin typeface="Cambria Math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1600" b="0" i="0" smtClean="0">
                            <a:latin typeface="Cambria Math" panose="02040503050406030204" pitchFamily="18" charset="0"/>
                          </a:rPr>
                          <m:t>cos</m:t>
                        </m:r>
                      </m:fName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60</m:t>
                        </m:r>
                        <m:r>
                          <a:rPr lang="en-US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°</m:t>
                        </m:r>
                      </m:e>
                    </m:func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=−</m:t>
                    </m:r>
                    <m:f>
                      <m:fPr>
                        <m:ctrlPr>
                          <a:rPr lang="en-US" sz="1600" b="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ru-RU" sz="1400" dirty="0">
                    <a:latin typeface="+mj-lt"/>
                  </a:rPr>
                  <a:t> </a:t>
                </a:r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63813" y="2876294"/>
                <a:ext cx="4516105" cy="588238"/>
              </a:xfrm>
              <a:prstGeom prst="rect">
                <a:avLst/>
              </a:prstGeom>
              <a:blipFill rotWithShape="0">
                <a:blip r:embed="rId5"/>
                <a:stretch>
                  <a:fillRect l="-1216" b="-8333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972234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Прямоугольник с двумя скругленными соседними углами 14"/>
          <p:cNvSpPr/>
          <p:nvPr/>
        </p:nvSpPr>
        <p:spPr>
          <a:xfrm rot="10800000">
            <a:off x="2412000" y="-5892"/>
            <a:ext cx="4320000" cy="730513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00B050"/>
          </a:solidFill>
          <a:ln>
            <a:noFill/>
          </a:ln>
          <a:effectLst>
            <a:outerShdw blurRad="127000" dist="127000" dir="5400000" sx="90000" sy="90000" algn="t" rotWithShape="0">
              <a:schemeClr val="tx1">
                <a:lumMod val="65000"/>
                <a:lumOff val="3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063414" y="107151"/>
            <a:ext cx="3017173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914377"/>
            <a:r>
              <a:rPr lang="ru-RU" sz="2200" dirty="0">
                <a:solidFill>
                  <a:srgbClr val="F7F6F4"/>
                </a:solidFill>
                <a:latin typeface="Roboto Slab"/>
              </a:rPr>
              <a:t>Вы ответили верно</a:t>
            </a:r>
          </a:p>
        </p:txBody>
      </p:sp>
      <p:grpSp>
        <p:nvGrpSpPr>
          <p:cNvPr id="2" name="Группа 1"/>
          <p:cNvGrpSpPr/>
          <p:nvPr/>
        </p:nvGrpSpPr>
        <p:grpSpPr>
          <a:xfrm>
            <a:off x="1072039" y="1504073"/>
            <a:ext cx="3218973" cy="2575178"/>
            <a:chOff x="1072039" y="2057764"/>
            <a:chExt cx="3218973" cy="2575178"/>
          </a:xfrm>
        </p:grpSpPr>
        <p:grpSp>
          <p:nvGrpSpPr>
            <p:cNvPr id="12" name="Группа 11"/>
            <p:cNvGrpSpPr/>
            <p:nvPr/>
          </p:nvGrpSpPr>
          <p:grpSpPr>
            <a:xfrm>
              <a:off x="1072039" y="2057764"/>
              <a:ext cx="3218973" cy="898321"/>
              <a:chOff x="843439" y="2138967"/>
              <a:chExt cx="3218973" cy="898321"/>
            </a:xfrm>
          </p:grpSpPr>
          <p:sp>
            <p:nvSpPr>
              <p:cNvPr id="13" name="Прямоугольник 12"/>
              <p:cNvSpPr/>
              <p:nvPr/>
            </p:nvSpPr>
            <p:spPr>
              <a:xfrm>
                <a:off x="843439" y="2474442"/>
                <a:ext cx="3218973" cy="562846"/>
              </a:xfrm>
              <a:prstGeom prst="rect">
                <a:avLst/>
              </a:prstGeom>
            </p:spPr>
            <p:txBody>
              <a:bodyPr wrap="square" lIns="0" tIns="0" rIns="0" bIns="0">
                <a:spAutoFit/>
              </a:bodyPr>
              <a:lstStyle/>
              <a:p>
                <a:pPr defTabSz="914377">
                  <a:lnSpc>
                    <a:spcPct val="125000"/>
                  </a:lnSpc>
                </a:pPr>
                <a:r>
                  <a:rPr lang="ru-RU" sz="3200" b="1" dirty="0">
                    <a:solidFill>
                      <a:prstClr val="black"/>
                    </a:solidFill>
                    <a:latin typeface="Roboto Slab"/>
                  </a:rPr>
                  <a:t>Не могут</a:t>
                </a:r>
              </a:p>
            </p:txBody>
          </p:sp>
          <p:sp>
            <p:nvSpPr>
              <p:cNvPr id="14" name="TextBox 13"/>
              <p:cNvSpPr txBox="1"/>
              <p:nvPr/>
            </p:nvSpPr>
            <p:spPr>
              <a:xfrm>
                <a:off x="843440" y="2138967"/>
                <a:ext cx="2305118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defTabSz="914377"/>
                <a:r>
                  <a:rPr lang="ru-RU" sz="1800" dirty="0">
                    <a:solidFill>
                      <a:prstClr val="black"/>
                    </a:solidFill>
                    <a:latin typeface="Roboto Slab"/>
                  </a:rPr>
                  <a:t>Правильный ответ:</a:t>
                </a:r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9" name="TextBox 18"/>
                <p:cNvSpPr txBox="1"/>
                <p:nvPr/>
              </p:nvSpPr>
              <p:spPr>
                <a:xfrm>
                  <a:off x="1072039" y="3178826"/>
                  <a:ext cx="3218973" cy="1454116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r>
                    <a:rPr lang="ru-RU" sz="1400" dirty="0">
                      <a:latin typeface="+mj-lt"/>
                    </a:rPr>
                    <a:t>Синус и косинус одного и того же угла должны удовлетворять равенству</a:t>
                  </a:r>
                  <a:r>
                    <a:rPr lang="ru-RU" sz="1400" dirty="0"/>
                    <a:t> </a:t>
                  </a:r>
                  <a14:m>
                    <m:oMath xmlns:m="http://schemas.openxmlformats.org/officeDocument/2006/math">
                      <m:sSup>
                        <m:sSupPr>
                          <m:ctrlPr>
                            <a:rPr lang="en-US" sz="1600" i="1">
                              <a:latin typeface="Cambria Math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en-US" sz="1600">
                              <a:latin typeface="Cambria Math" panose="02040503050406030204" pitchFamily="18" charset="0"/>
                            </a:rPr>
                            <m:t>sin</m:t>
                          </m:r>
                        </m:e>
                        <m:sup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16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𝛼</m:t>
                      </m:r>
                      <m:r>
                        <a:rPr lang="ru-RU" sz="1600" i="1"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sz="1600" i="1">
                              <a:latin typeface="Cambria Math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en-US" sz="1600">
                              <a:latin typeface="Cambria Math" panose="02040503050406030204" pitchFamily="18" charset="0"/>
                            </a:rPr>
                            <m:t>cos</m:t>
                          </m:r>
                        </m:e>
                        <m:sup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16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𝛼</m:t>
                      </m:r>
                      <m:r>
                        <a:rPr lang="en-US" sz="16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=1</m:t>
                      </m:r>
                    </m:oMath>
                  </a14:m>
                  <a:r>
                    <a:rPr lang="ru-RU" sz="1800" dirty="0">
                      <a:latin typeface="+mj-lt"/>
                    </a:rPr>
                    <a:t>.</a:t>
                  </a:r>
                </a:p>
                <a:p>
                  <a14:m>
                    <m:oMath xmlns:m="http://schemas.openxmlformats.org/officeDocument/2006/math">
                      <m:sSup>
                        <m:sSupPr>
                          <m:ctrlPr>
                            <a:rPr lang="en-US" sz="1600" i="1" smtClean="0"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1600" i="1" smtClean="0">
                                  <a:latin typeface="Cambria Math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sz="1600" i="1" smtClean="0">
                                      <a:latin typeface="Cambria Math"/>
                                      <a:ea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ru-RU" sz="16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3</m:t>
                                  </m:r>
                                </m:num>
                                <m:den>
                                  <m:r>
                                    <a:rPr lang="ru-RU" sz="16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4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ru-RU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ru-RU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sz="1600" i="1"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1600" i="1">
                                  <a:latin typeface="Cambria Math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sz="1600" i="1">
                                      <a:latin typeface="Cambria Math"/>
                                      <a:ea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ru-RU" sz="16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ru-RU" sz="16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4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ru-RU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ru-RU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ru-RU" sz="1600" b="0" i="1" smtClean="0"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ru-RU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5</m:t>
                          </m:r>
                        </m:num>
                        <m:den>
                          <m:r>
                            <a:rPr lang="ru-RU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8</m:t>
                          </m:r>
                        </m:den>
                      </m:f>
                      <m:r>
                        <a:rPr lang="ru-RU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≠1</m:t>
                      </m:r>
                    </m:oMath>
                  </a14:m>
                  <a:r>
                    <a:rPr lang="ru-RU" sz="1800" dirty="0">
                      <a:latin typeface="+mj-lt"/>
                    </a:rPr>
                    <a:t> </a:t>
                  </a:r>
                </a:p>
                <a:p>
                  <a:endParaRPr lang="ru-RU" sz="1800" dirty="0"/>
                </a:p>
              </p:txBody>
            </p:sp>
          </mc:Choice>
          <mc:Fallback xmlns="">
            <p:sp>
              <p:nvSpPr>
                <p:cNvPr id="19" name="TextBox 1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72039" y="3178826"/>
                  <a:ext cx="3218973" cy="1454116"/>
                </a:xfrm>
                <a:prstGeom prst="rect">
                  <a:avLst/>
                </a:prstGeom>
                <a:blipFill rotWithShape="0">
                  <a:blip r:embed="rId3"/>
                  <a:stretch>
                    <a:fillRect l="-3409" t="-4202" r="-189"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23" name="Скругленный прямоугольник 22">
            <a:hlinkClick r:id="rId4" action="ppaction://hlinksldjump"/>
          </p:cNvPr>
          <p:cNvSpPr/>
          <p:nvPr/>
        </p:nvSpPr>
        <p:spPr>
          <a:xfrm>
            <a:off x="7124701" y="4350104"/>
            <a:ext cx="1660526" cy="405405"/>
          </a:xfrm>
          <a:prstGeom prst="roundRect">
            <a:avLst/>
          </a:prstGeom>
          <a:solidFill>
            <a:srgbClr val="0070C0"/>
          </a:solidFill>
          <a:ln>
            <a:noFill/>
          </a:ln>
          <a:effectLst>
            <a:outerShdw blurRad="127000" dist="63500" dir="5400000" sx="90000" sy="90000" algn="t" rotWithShape="0">
              <a:schemeClr val="tx1">
                <a:lumMod val="75000"/>
                <a:lumOff val="2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80000" tIns="90000" rIns="180000" bIns="90000" rtlCol="0" anchor="ctr">
            <a:spAutoFit/>
          </a:bodyPr>
          <a:lstStyle/>
          <a:p>
            <a:pPr algn="ctr"/>
            <a:r>
              <a:rPr lang="ru-RU" sz="1200" dirty="0">
                <a:solidFill>
                  <a:schemeClr val="bg1"/>
                </a:solidFill>
              </a:rPr>
              <a:t>Вернуться назад</a:t>
            </a:r>
          </a:p>
        </p:txBody>
      </p:sp>
    </p:spTree>
    <p:extLst>
      <p:ext uri="{BB962C8B-B14F-4D97-AF65-F5344CB8AC3E}">
        <p14:creationId xmlns:p14="http://schemas.microsoft.com/office/powerpoint/2010/main" val="3189305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Прямоугольник с двумя скругленными соседними углами 14"/>
          <p:cNvSpPr/>
          <p:nvPr/>
        </p:nvSpPr>
        <p:spPr>
          <a:xfrm rot="10800000">
            <a:off x="2412000" y="-5892"/>
            <a:ext cx="4320000" cy="730513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C00000"/>
          </a:solidFill>
          <a:ln>
            <a:noFill/>
          </a:ln>
          <a:effectLst>
            <a:outerShdw blurRad="127000" dist="127000" dir="5400000" sx="90000" sy="90000" algn="t" rotWithShape="0">
              <a:schemeClr val="tx1">
                <a:lumMod val="65000"/>
                <a:lumOff val="3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910328" y="107151"/>
            <a:ext cx="3323346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914377"/>
            <a:r>
              <a:rPr lang="ru-RU" sz="2200" dirty="0">
                <a:solidFill>
                  <a:srgbClr val="F7F6F4"/>
                </a:solidFill>
                <a:latin typeface="Roboto Slab"/>
              </a:rPr>
              <a:t>Вы ответили неверно</a:t>
            </a:r>
          </a:p>
        </p:txBody>
      </p:sp>
      <p:sp>
        <p:nvSpPr>
          <p:cNvPr id="24" name="Скругленный прямоугольник 23">
            <a:hlinkClick r:id="rId2" action="ppaction://hlinksldjump"/>
          </p:cNvPr>
          <p:cNvSpPr/>
          <p:nvPr/>
        </p:nvSpPr>
        <p:spPr>
          <a:xfrm>
            <a:off x="7124701" y="4350104"/>
            <a:ext cx="1660526" cy="405405"/>
          </a:xfrm>
          <a:prstGeom prst="roundRect">
            <a:avLst/>
          </a:prstGeom>
          <a:solidFill>
            <a:srgbClr val="0070C0"/>
          </a:solidFill>
          <a:ln>
            <a:noFill/>
          </a:ln>
          <a:effectLst>
            <a:outerShdw blurRad="127000" dist="63500" dir="5400000" sx="90000" sy="90000" algn="t" rotWithShape="0">
              <a:schemeClr val="tx1">
                <a:lumMod val="75000"/>
                <a:lumOff val="2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80000" tIns="90000" rIns="180000" bIns="90000" rtlCol="0" anchor="ctr">
            <a:spAutoFit/>
          </a:bodyPr>
          <a:lstStyle/>
          <a:p>
            <a:pPr algn="ctr"/>
            <a:r>
              <a:rPr lang="ru-RU" sz="1200" dirty="0">
                <a:solidFill>
                  <a:schemeClr val="bg1"/>
                </a:solidFill>
              </a:rPr>
              <a:t>Вернуться назад</a:t>
            </a:r>
          </a:p>
        </p:txBody>
      </p:sp>
      <p:grpSp>
        <p:nvGrpSpPr>
          <p:cNvPr id="12" name="Группа 11"/>
          <p:cNvGrpSpPr/>
          <p:nvPr/>
        </p:nvGrpSpPr>
        <p:grpSpPr>
          <a:xfrm>
            <a:off x="1072039" y="1504073"/>
            <a:ext cx="3218973" cy="2575178"/>
            <a:chOff x="1072039" y="2057764"/>
            <a:chExt cx="3218973" cy="2575178"/>
          </a:xfrm>
        </p:grpSpPr>
        <p:grpSp>
          <p:nvGrpSpPr>
            <p:cNvPr id="13" name="Группа 12"/>
            <p:cNvGrpSpPr/>
            <p:nvPr/>
          </p:nvGrpSpPr>
          <p:grpSpPr>
            <a:xfrm>
              <a:off x="1072039" y="2057764"/>
              <a:ext cx="3218973" cy="898321"/>
              <a:chOff x="843439" y="2138967"/>
              <a:chExt cx="3218973" cy="898321"/>
            </a:xfrm>
          </p:grpSpPr>
          <p:sp>
            <p:nvSpPr>
              <p:cNvPr id="16" name="Прямоугольник 15"/>
              <p:cNvSpPr/>
              <p:nvPr/>
            </p:nvSpPr>
            <p:spPr>
              <a:xfrm>
                <a:off x="843439" y="2474442"/>
                <a:ext cx="3218973" cy="562846"/>
              </a:xfrm>
              <a:prstGeom prst="rect">
                <a:avLst/>
              </a:prstGeom>
            </p:spPr>
            <p:txBody>
              <a:bodyPr wrap="square" lIns="0" tIns="0" rIns="0" bIns="0">
                <a:spAutoFit/>
              </a:bodyPr>
              <a:lstStyle/>
              <a:p>
                <a:pPr defTabSz="914377">
                  <a:lnSpc>
                    <a:spcPct val="125000"/>
                  </a:lnSpc>
                </a:pPr>
                <a:r>
                  <a:rPr lang="ru-RU" sz="3200" b="1" dirty="0">
                    <a:solidFill>
                      <a:prstClr val="black"/>
                    </a:solidFill>
                    <a:latin typeface="Roboto Slab"/>
                  </a:rPr>
                  <a:t>Не могут</a:t>
                </a:r>
              </a:p>
            </p:txBody>
          </p:sp>
          <p:sp>
            <p:nvSpPr>
              <p:cNvPr id="17" name="TextBox 16"/>
              <p:cNvSpPr txBox="1"/>
              <p:nvPr/>
            </p:nvSpPr>
            <p:spPr>
              <a:xfrm>
                <a:off x="843440" y="2138967"/>
                <a:ext cx="2305118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defTabSz="914377"/>
                <a:r>
                  <a:rPr lang="ru-RU" sz="1800" dirty="0">
                    <a:solidFill>
                      <a:prstClr val="black"/>
                    </a:solidFill>
                    <a:latin typeface="Roboto Slab"/>
                  </a:rPr>
                  <a:t>Правильный ответ:</a:t>
                </a:r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" name="TextBox 13"/>
                <p:cNvSpPr txBox="1"/>
                <p:nvPr/>
              </p:nvSpPr>
              <p:spPr>
                <a:xfrm>
                  <a:off x="1072039" y="3178826"/>
                  <a:ext cx="3218973" cy="1454116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r>
                    <a:rPr lang="ru-RU" sz="1400" dirty="0">
                      <a:latin typeface="+mj-lt"/>
                    </a:rPr>
                    <a:t>Синус и косинус одного и того же угла должны удовлетворять равенству</a:t>
                  </a:r>
                  <a:r>
                    <a:rPr lang="ru-RU" sz="1400" dirty="0"/>
                    <a:t> </a:t>
                  </a:r>
                  <a14:m>
                    <m:oMath xmlns:m="http://schemas.openxmlformats.org/officeDocument/2006/math">
                      <m:sSup>
                        <m:sSupPr>
                          <m:ctrlPr>
                            <a:rPr lang="en-US" sz="1600" i="1">
                              <a:latin typeface="Cambria Math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en-US" sz="1600">
                              <a:latin typeface="Cambria Math" panose="02040503050406030204" pitchFamily="18" charset="0"/>
                            </a:rPr>
                            <m:t>sin</m:t>
                          </m:r>
                        </m:e>
                        <m:sup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16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𝛼</m:t>
                      </m:r>
                      <m:r>
                        <a:rPr lang="ru-RU" sz="1600" i="1"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sz="1600" i="1">
                              <a:latin typeface="Cambria Math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en-US" sz="1600">
                              <a:latin typeface="Cambria Math" panose="02040503050406030204" pitchFamily="18" charset="0"/>
                            </a:rPr>
                            <m:t>cos</m:t>
                          </m:r>
                        </m:e>
                        <m:sup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16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𝛼</m:t>
                      </m:r>
                      <m:r>
                        <a:rPr lang="en-US" sz="16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=1</m:t>
                      </m:r>
                    </m:oMath>
                  </a14:m>
                  <a:r>
                    <a:rPr lang="ru-RU" sz="1800" dirty="0">
                      <a:latin typeface="+mj-lt"/>
                    </a:rPr>
                    <a:t>.</a:t>
                  </a:r>
                </a:p>
                <a:p>
                  <a14:m>
                    <m:oMath xmlns:m="http://schemas.openxmlformats.org/officeDocument/2006/math">
                      <m:sSup>
                        <m:sSupPr>
                          <m:ctrlPr>
                            <a:rPr lang="en-US" sz="1600" i="1" smtClean="0"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1600" i="1" smtClean="0">
                                  <a:latin typeface="Cambria Math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sz="1600" i="1" smtClean="0">
                                      <a:latin typeface="Cambria Math"/>
                                      <a:ea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ru-RU" sz="16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3</m:t>
                                  </m:r>
                                </m:num>
                                <m:den>
                                  <m:r>
                                    <a:rPr lang="ru-RU" sz="16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4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ru-RU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ru-RU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sz="1600" i="1"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1600" i="1">
                                  <a:latin typeface="Cambria Math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sz="1600" i="1">
                                      <a:latin typeface="Cambria Math"/>
                                      <a:ea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ru-RU" sz="16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ru-RU" sz="16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4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ru-RU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ru-RU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ru-RU" sz="1600" b="0" i="1" smtClean="0"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ru-RU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5</m:t>
                          </m:r>
                        </m:num>
                        <m:den>
                          <m:r>
                            <a:rPr lang="ru-RU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8</m:t>
                          </m:r>
                        </m:den>
                      </m:f>
                      <m:r>
                        <a:rPr lang="ru-RU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≠1</m:t>
                      </m:r>
                    </m:oMath>
                  </a14:m>
                  <a:r>
                    <a:rPr lang="ru-RU" sz="1800" dirty="0">
                      <a:latin typeface="+mj-lt"/>
                    </a:rPr>
                    <a:t> </a:t>
                  </a:r>
                </a:p>
                <a:p>
                  <a:endParaRPr lang="ru-RU" sz="1800" dirty="0"/>
                </a:p>
              </p:txBody>
            </p:sp>
          </mc:Choice>
          <mc:Fallback xmlns="">
            <p:sp>
              <p:nvSpPr>
                <p:cNvPr id="14" name="TextBox 1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72039" y="3178826"/>
                  <a:ext cx="3218973" cy="1454116"/>
                </a:xfrm>
                <a:prstGeom prst="rect">
                  <a:avLst/>
                </a:prstGeom>
                <a:blipFill rotWithShape="0">
                  <a:blip r:embed="rId4"/>
                  <a:stretch>
                    <a:fillRect l="-3409" t="-4202" r="-189"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23086545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videouroki_fonts2">
      <a:majorFont>
        <a:latin typeface="Roboto Slab"/>
        <a:ea typeface=""/>
        <a:cs typeface=""/>
      </a:majorFont>
      <a:minorFont>
        <a:latin typeface="Open Sans"/>
        <a:ea typeface=""/>
        <a:cs typeface="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4114</Words>
  <Application>Microsoft Office PowerPoint</Application>
  <PresentationFormat>Экран (16:9)</PresentationFormat>
  <Paragraphs>459</Paragraphs>
  <Slides>78</Slides>
  <Notes>2</Notes>
  <HiddenSlides>77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78</vt:i4>
      </vt:variant>
    </vt:vector>
  </HeadingPairs>
  <TitlesOfParts>
    <vt:vector size="84" baseType="lpstr">
      <vt:lpstr>Arial</vt:lpstr>
      <vt:lpstr>Cambria Math</vt:lpstr>
      <vt:lpstr>Open Sans</vt:lpstr>
      <vt:lpstr>Calibri</vt:lpstr>
      <vt:lpstr>Roboto Slab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2019-01-22T10:33:47Z</dcterms:created>
  <dcterms:modified xsi:type="dcterms:W3CDTF">2024-02-29T08:51:05Z</dcterms:modified>
</cp:coreProperties>
</file>