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5" r:id="rId2"/>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4EB8A2C7-D3F7-4129-873D-8DCAB79315F6}" type="datetimeFigureOut">
              <a:rPr lang="ru-RU" smtClean="0"/>
              <a:t>06.03.2024</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B6A17DAE-3DE1-49FE-823F-F99BA257A5EB}"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EB8A2C7-D3F7-4129-873D-8DCAB79315F6}" type="datetimeFigureOut">
              <a:rPr lang="ru-RU" smtClean="0"/>
              <a:t>06.03.2024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A17DAE-3DE1-49FE-823F-F99BA257A5E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EB8A2C7-D3F7-4129-873D-8DCAB79315F6}" type="datetimeFigureOut">
              <a:rPr lang="ru-RU" smtClean="0"/>
              <a:t>06.03.2024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A17DAE-3DE1-49FE-823F-F99BA257A5E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EB8A2C7-D3F7-4129-873D-8DCAB79315F6}" type="datetimeFigureOut">
              <a:rPr lang="ru-RU" smtClean="0"/>
              <a:t>06.03.2024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A17DAE-3DE1-49FE-823F-F99BA257A5EB}"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B8A2C7-D3F7-4129-873D-8DCAB79315F6}" type="datetimeFigureOut">
              <a:rPr lang="ru-RU" smtClean="0"/>
              <a:t>06.03.2024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A17DAE-3DE1-49FE-823F-F99BA257A5EB}"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4EB8A2C7-D3F7-4129-873D-8DCAB79315F6}" type="datetimeFigureOut">
              <a:rPr lang="ru-RU" smtClean="0"/>
              <a:t>06.03.2024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6A17DAE-3DE1-49FE-823F-F99BA257A5EB}"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4EB8A2C7-D3F7-4129-873D-8DCAB79315F6}" type="datetimeFigureOut">
              <a:rPr lang="ru-RU" smtClean="0"/>
              <a:t>06.03.2024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6A17DAE-3DE1-49FE-823F-F99BA257A5EB}"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4EB8A2C7-D3F7-4129-873D-8DCAB79315F6}" type="datetimeFigureOut">
              <a:rPr lang="ru-RU" smtClean="0"/>
              <a:t>06.03.2024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6A17DAE-3DE1-49FE-823F-F99BA257A5EB}"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EB8A2C7-D3F7-4129-873D-8DCAB79315F6}" type="datetimeFigureOut">
              <a:rPr lang="ru-RU" smtClean="0"/>
              <a:t>06.03.2024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6A17DAE-3DE1-49FE-823F-F99BA257A5E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EB8A2C7-D3F7-4129-873D-8DCAB79315F6}" type="datetimeFigureOut">
              <a:rPr lang="ru-RU" smtClean="0"/>
              <a:t>06.03.2024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6A17DAE-3DE1-49FE-823F-F99BA257A5EB}"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EB8A2C7-D3F7-4129-873D-8DCAB79315F6}" type="datetimeFigureOut">
              <a:rPr lang="ru-RU" smtClean="0"/>
              <a:t>06.03.2024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6A17DAE-3DE1-49FE-823F-F99BA257A5EB}"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4EB8A2C7-D3F7-4129-873D-8DCAB79315F6}" type="datetimeFigureOut">
              <a:rPr lang="ru-RU" smtClean="0"/>
              <a:t>06.03.2024</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6A17DAE-3DE1-49FE-823F-F99BA257A5EB}"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59632" y="4869160"/>
            <a:ext cx="6400800" cy="685800"/>
          </a:xfrm>
        </p:spPr>
        <p:txBody>
          <a:bodyPr>
            <a:normAutofit fontScale="90000"/>
          </a:bodyPr>
          <a:lstStyle/>
          <a:p>
            <a:pPr algn="r"/>
            <a:r>
              <a:rPr lang="ru-RU" sz="2700" dirty="0" err="1" smtClean="0"/>
              <a:t>Мбоу</a:t>
            </a:r>
            <a:r>
              <a:rPr lang="ru-RU" sz="2700" dirty="0" smtClean="0"/>
              <a:t> Одинцовская гимназия № 13</a:t>
            </a:r>
            <a:br>
              <a:rPr lang="ru-RU" sz="2700" dirty="0" smtClean="0"/>
            </a:br>
            <a:r>
              <a:rPr lang="ru-RU" b="1" dirty="0" smtClean="0">
                <a:solidFill>
                  <a:srgbClr val="FF0000"/>
                </a:solidFill>
              </a:rPr>
              <a:t>«</a:t>
            </a:r>
            <a:r>
              <a:rPr lang="en-US" b="1" dirty="0" smtClean="0">
                <a:solidFill>
                  <a:srgbClr val="FF0000"/>
                </a:solidFill>
              </a:rPr>
              <a:t>Richard the </a:t>
            </a:r>
            <a:r>
              <a:rPr lang="en-US" b="1" dirty="0" err="1" smtClean="0">
                <a:solidFill>
                  <a:srgbClr val="FF0000"/>
                </a:solidFill>
              </a:rPr>
              <a:t>lionheart</a:t>
            </a:r>
            <a:r>
              <a:rPr lang="ru-RU" b="1" dirty="0" smtClean="0">
                <a:solidFill>
                  <a:srgbClr val="FF0000"/>
                </a:solidFill>
              </a:rPr>
              <a:t>»</a:t>
            </a:r>
            <a:br>
              <a:rPr lang="ru-RU" b="1" dirty="0" smtClean="0">
                <a:solidFill>
                  <a:srgbClr val="FF0000"/>
                </a:solidFill>
              </a:rPr>
            </a:br>
            <a:r>
              <a:rPr lang="ru-RU" dirty="0" smtClean="0"/>
              <a:t> </a:t>
            </a:r>
            <a:br>
              <a:rPr lang="ru-RU" dirty="0" smtClean="0"/>
            </a:br>
            <a:r>
              <a:rPr lang="ru-RU" sz="2000" dirty="0" smtClean="0"/>
              <a:t>элективный курс «Страноведение, </a:t>
            </a:r>
            <a:br>
              <a:rPr lang="ru-RU" sz="2000" dirty="0" smtClean="0"/>
            </a:br>
            <a:r>
              <a:rPr lang="ru-RU" sz="2000" dirty="0" smtClean="0"/>
              <a:t>10 класс»</a:t>
            </a:r>
            <a:br>
              <a:rPr lang="ru-RU" sz="2000" dirty="0" smtClean="0"/>
            </a:br>
            <a:r>
              <a:rPr lang="ru-RU" sz="2000" dirty="0" smtClean="0"/>
              <a:t>выполнила Румянцева марина </a:t>
            </a:r>
            <a:r>
              <a:rPr lang="ru-RU" sz="2000" dirty="0" err="1" smtClean="0"/>
              <a:t>николаевна</a:t>
            </a:r>
            <a:endParaRPr lang="ru-RU" sz="2000" dirty="0"/>
          </a:p>
        </p:txBody>
      </p:sp>
    </p:spTree>
    <p:extLst>
      <p:ext uri="{BB962C8B-B14F-4D97-AF65-F5344CB8AC3E}">
        <p14:creationId xmlns:p14="http://schemas.microsoft.com/office/powerpoint/2010/main" val="2277340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817241" y="1196752"/>
            <a:ext cx="5050904" cy="4691063"/>
          </a:xfrm>
        </p:spPr>
        <p:txBody>
          <a:bodyPr>
            <a:normAutofit fontScale="92500" lnSpcReduction="20000"/>
          </a:bodyPr>
          <a:lstStyle/>
          <a:p>
            <a:pPr marL="342900" indent="-342900">
              <a:buFont typeface="Arial" pitchFamily="34" charset="0"/>
              <a:buChar char="•"/>
            </a:pPr>
            <a:r>
              <a:rPr lang="en-US" sz="2000" b="1" i="1" dirty="0"/>
              <a:t>The king was killed by a young boy.</a:t>
            </a:r>
            <a:endParaRPr lang="ru-RU" sz="2000" b="1" dirty="0"/>
          </a:p>
          <a:p>
            <a:r>
              <a:rPr lang="en-US" sz="2000" dirty="0"/>
              <a:t>In March 1199, Richard I was attacking the castle of </a:t>
            </a:r>
            <a:r>
              <a:rPr lang="en-US" sz="2000" dirty="0" err="1"/>
              <a:t>Châlus</a:t>
            </a:r>
            <a:r>
              <a:rPr lang="en-US" sz="2000" dirty="0"/>
              <a:t>, allegedly because a peasant had found a hoard of Roman gold, and the </a:t>
            </a:r>
            <a:r>
              <a:rPr lang="en-US" sz="2000" dirty="0" err="1"/>
              <a:t>Vicomte</a:t>
            </a:r>
            <a:r>
              <a:rPr lang="en-US" sz="2000" dirty="0"/>
              <a:t> of Limoges refused to hand it over. He was struck by a crossbow, and even though the bow was removed, the wound turned gangrenous. The king died from his injury on April 6, 1199. But before dying, he ordered the shooter to be brought before him, only to discover it was a young boy. Instead of ordering the boy’s execution, he gave him 100 shillings and forgave him, an interesting fact about Richard I.</a:t>
            </a:r>
            <a:endParaRPr lang="ru-RU" sz="2000" dirty="0"/>
          </a:p>
          <a:p>
            <a:endParaRPr lang="ru-RU" dirty="0"/>
          </a:p>
        </p:txBody>
      </p:sp>
      <p:sp>
        <p:nvSpPr>
          <p:cNvPr id="3" name="Объект 2"/>
          <p:cNvSpPr>
            <a:spLocks noGrp="1"/>
          </p:cNvSpPr>
          <p:nvPr>
            <p:ph sz="quarter" idx="13"/>
          </p:nvPr>
        </p:nvSpPr>
        <p:spPr>
          <a:xfrm>
            <a:off x="5580112" y="273051"/>
            <a:ext cx="3106688" cy="3587998"/>
          </a:xfrm>
        </p:spPr>
        <p:txBody>
          <a:bodyPr/>
          <a:lstStyle/>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5" y="3212976"/>
            <a:ext cx="3017122"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9391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sp>
        <p:nvSpPr>
          <p:cNvPr id="3" name="Подзаголовок 2"/>
          <p:cNvSpPr>
            <a:spLocks noGrp="1"/>
          </p:cNvSpPr>
          <p:nvPr>
            <p:ph idx="1"/>
          </p:nvPr>
        </p:nvSpPr>
        <p:spPr>
          <a:xfrm>
            <a:off x="1115616" y="1628800"/>
            <a:ext cx="3960440" cy="4926602"/>
          </a:xfrm>
        </p:spPr>
        <p:txBody>
          <a:bodyPr>
            <a:normAutofit/>
          </a:bodyPr>
          <a:lstStyle/>
          <a:p>
            <a:r>
              <a:rPr lang="en-US" b="1" dirty="0" smtClean="0"/>
              <a:t>King Richard I or Richard the </a:t>
            </a:r>
            <a:r>
              <a:rPr lang="en-US" b="1" dirty="0" err="1" smtClean="0"/>
              <a:t>Lionheart</a:t>
            </a:r>
            <a:r>
              <a:rPr lang="en-US" b="1" dirty="0" smtClean="0"/>
              <a:t> (1157 – 1199) </a:t>
            </a:r>
            <a:r>
              <a:rPr lang="en-US" dirty="0" smtClean="0"/>
              <a:t>was king of England from 1189 to his death in 1199. He acquired the epithet </a:t>
            </a:r>
            <a:r>
              <a:rPr lang="en-US" dirty="0" err="1" smtClean="0"/>
              <a:t>Lionheart</a:t>
            </a:r>
            <a:r>
              <a:rPr lang="en-US" dirty="0" smtClean="0"/>
              <a:t> due to his military prowess and fearlessness.</a:t>
            </a:r>
          </a:p>
          <a:p>
            <a:r>
              <a:rPr lang="en-US" dirty="0" smtClean="0"/>
              <a:t>Let’s have a look at the top of the most interesting facts about Richard the </a:t>
            </a:r>
            <a:r>
              <a:rPr lang="en-US" dirty="0" err="1" smtClean="0"/>
              <a:t>Lionheart</a:t>
            </a:r>
            <a:r>
              <a:rPr lang="en-US" dirty="0" smtClean="0"/>
              <a:t>.</a:t>
            </a:r>
          </a:p>
          <a:p>
            <a:endParaRPr lang="ru-R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340768"/>
            <a:ext cx="2705444" cy="3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032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1331640" y="1124744"/>
            <a:ext cx="3826768" cy="4691063"/>
          </a:xfrm>
        </p:spPr>
        <p:txBody>
          <a:bodyPr>
            <a:normAutofit fontScale="92500" lnSpcReduction="10000"/>
          </a:bodyPr>
          <a:lstStyle/>
          <a:p>
            <a:r>
              <a:rPr lang="en-US" sz="1800" b="1" dirty="0" smtClean="0"/>
              <a:t>1. Richard the </a:t>
            </a:r>
            <a:r>
              <a:rPr lang="en-US" sz="1800" b="1" dirty="0" err="1" smtClean="0"/>
              <a:t>Lionheart</a:t>
            </a:r>
            <a:r>
              <a:rPr lang="en-US" sz="1800" b="1" dirty="0" smtClean="0"/>
              <a:t> was an English king who didn’t speak English.</a:t>
            </a:r>
          </a:p>
          <a:p>
            <a:r>
              <a:rPr lang="en-US" sz="1800" dirty="0" smtClean="0"/>
              <a:t>Richard I was born in Oxford, the third son of King Henry II and Eleanor of Aquitaine. He spent his childhood in England but lived most of his adult life in France. He spoke French, but it’s not known for certain that he spoke English. He became king of England because both his elder brothers preceded his father. But he was also the Duke of several French and other European territories.</a:t>
            </a:r>
          </a:p>
          <a:p>
            <a:endParaRPr lang="ru-RU" dirty="0"/>
          </a:p>
        </p:txBody>
      </p:sp>
      <p:pic>
        <p:nvPicPr>
          <p:cNvPr id="1026"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196752"/>
            <a:ext cx="3095625" cy="4229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656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755576" y="1196752"/>
            <a:ext cx="7560840" cy="4658196"/>
          </a:xfrm>
        </p:spPr>
        <p:txBody>
          <a:bodyPr>
            <a:normAutofit lnSpcReduction="10000"/>
          </a:bodyPr>
          <a:lstStyle/>
          <a:p>
            <a:pPr marL="285750" indent="-285750">
              <a:buFont typeface="Arial" pitchFamily="34" charset="0"/>
              <a:buChar char="•"/>
            </a:pPr>
            <a:r>
              <a:rPr lang="en-US" sz="1800" b="1" i="1" dirty="0" smtClean="0"/>
              <a:t> </a:t>
            </a:r>
            <a:r>
              <a:rPr lang="en-US" sz="1800" b="1" i="1" dirty="0"/>
              <a:t>He tried to depose his father multiple times</a:t>
            </a:r>
            <a:r>
              <a:rPr lang="en-US" sz="1800" b="1" dirty="0"/>
              <a:t>.</a:t>
            </a:r>
            <a:endParaRPr lang="ru-RU" sz="1800" b="1" dirty="0"/>
          </a:p>
          <a:p>
            <a:r>
              <a:rPr lang="en-US" sz="1800" dirty="0"/>
              <a:t>Richard supported his brothers Henry the Young King and Geoffrey, in a revolt against their father in 1173. The brothers left England and gained the support of Louis VII and some of the French barons. The rebellion was unsuccessful, and the brothers were forced to seek forgiveness from their father. He graciously forgave them, but the terms of their truce were significantly less than a deal they had been offered earlier in the conflict. An interesting fact about Richard the </a:t>
            </a:r>
            <a:r>
              <a:rPr lang="en-US" sz="1800" dirty="0" err="1"/>
              <a:t>Lionheart</a:t>
            </a:r>
            <a:r>
              <a:rPr lang="en-US" sz="1800" dirty="0"/>
              <a:t> is that he took up arms against his father and brothers several more times. In 1189, he joined Phillip II of France, and together they defeated Henry II at </a:t>
            </a:r>
            <a:r>
              <a:rPr lang="en-US" sz="1800" dirty="0" err="1"/>
              <a:t>Ballans</a:t>
            </a:r>
            <a:r>
              <a:rPr lang="en-US" sz="1800" dirty="0"/>
              <a:t>. Henry died two days later, and Richard became the King of England, Duke of Normandy.</a:t>
            </a:r>
            <a:endParaRPr lang="ru-RU" sz="1800" dirty="0"/>
          </a:p>
          <a:p>
            <a:endParaRPr lang="ru-RU" dirty="0"/>
          </a:p>
        </p:txBody>
      </p:sp>
      <p:sp>
        <p:nvSpPr>
          <p:cNvPr id="3" name="Объект 2"/>
          <p:cNvSpPr>
            <a:spLocks noGrp="1"/>
          </p:cNvSpPr>
          <p:nvPr>
            <p:ph sz="quarter" idx="13"/>
          </p:nvPr>
        </p:nvSpPr>
        <p:spPr>
          <a:xfrm>
            <a:off x="6012160" y="273051"/>
            <a:ext cx="2674640" cy="4236070"/>
          </a:xfrm>
        </p:spPr>
        <p:txBody>
          <a:bodyPr/>
          <a:lstStyle/>
          <a:p>
            <a:endParaRPr lang="ru-RU" dirty="0"/>
          </a:p>
        </p:txBody>
      </p:sp>
    </p:spTree>
    <p:extLst>
      <p:ext uri="{BB962C8B-B14F-4D97-AF65-F5344CB8AC3E}">
        <p14:creationId xmlns:p14="http://schemas.microsoft.com/office/powerpoint/2010/main" val="3606718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a:p>
        </p:txBody>
      </p:sp>
      <p:sp>
        <p:nvSpPr>
          <p:cNvPr id="6" name="Текст 5"/>
          <p:cNvSpPr>
            <a:spLocks noGrp="1"/>
          </p:cNvSpPr>
          <p:nvPr>
            <p:ph type="body" sz="half" idx="2"/>
          </p:nvPr>
        </p:nvSpPr>
        <p:spPr>
          <a:xfrm>
            <a:off x="899592" y="1268760"/>
            <a:ext cx="4474840" cy="4691063"/>
          </a:xfrm>
        </p:spPr>
        <p:txBody>
          <a:bodyPr>
            <a:normAutofit fontScale="85000" lnSpcReduction="10000"/>
          </a:bodyPr>
          <a:lstStyle/>
          <a:p>
            <a:pPr marL="342900" indent="-342900">
              <a:buFont typeface="Arial" pitchFamily="34" charset="0"/>
              <a:buChar char="•"/>
            </a:pPr>
            <a:r>
              <a:rPr lang="en-US" sz="2400" b="1" i="1" dirty="0"/>
              <a:t>Richard I spent only six months of his reign in England.</a:t>
            </a:r>
            <a:endParaRPr lang="ru-RU" sz="2400" b="1" dirty="0"/>
          </a:p>
          <a:p>
            <a:r>
              <a:rPr lang="en-US" sz="2400" dirty="0"/>
              <a:t>In the ten years of his reign, the king spent most of his time on Crusade, in captivity, or defending his lands in France. He seems to have regarded England merely as a source of funding for his military activities. He is estimated to have spent at most six months in the country while he was king.</a:t>
            </a:r>
            <a:endParaRPr lang="ru-RU" sz="2400" dirty="0"/>
          </a:p>
          <a:p>
            <a:endParaRPr lang="ru-RU" dirty="0"/>
          </a:p>
        </p:txBody>
      </p:sp>
      <p:sp>
        <p:nvSpPr>
          <p:cNvPr id="9" name="Объект 8"/>
          <p:cNvSpPr>
            <a:spLocks noGrp="1"/>
          </p:cNvSpPr>
          <p:nvPr>
            <p:ph sz="quarter" idx="13"/>
          </p:nvPr>
        </p:nvSpPr>
        <p:spPr/>
        <p:txBody>
          <a:bodyPr/>
          <a:lstStyle/>
          <a:p>
            <a:endParaRPr lang="ru-RU"/>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693862"/>
            <a:ext cx="2170113" cy="346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453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827584" y="764704"/>
            <a:ext cx="5194920" cy="4691063"/>
          </a:xfrm>
        </p:spPr>
        <p:txBody>
          <a:bodyPr>
            <a:normAutofit/>
          </a:bodyPr>
          <a:lstStyle/>
          <a:p>
            <a:pPr marL="285750" indent="-285750">
              <a:lnSpc>
                <a:spcPct val="115000"/>
              </a:lnSpc>
              <a:spcAft>
                <a:spcPts val="1000"/>
              </a:spcAft>
              <a:buFont typeface="Arial" pitchFamily="34" charset="0"/>
              <a:buChar char="•"/>
            </a:pPr>
            <a:r>
              <a:rPr lang="en-US" sz="1800" b="1" i="1" dirty="0">
                <a:ea typeface="Calibri"/>
                <a:cs typeface="Times New Roman"/>
              </a:rPr>
              <a:t>He never had any children.</a:t>
            </a:r>
            <a:endParaRPr lang="ru-RU" sz="1800" b="1" dirty="0">
              <a:ea typeface="Calibri"/>
              <a:cs typeface="Times New Roman"/>
            </a:endParaRPr>
          </a:p>
          <a:p>
            <a:pPr>
              <a:lnSpc>
                <a:spcPct val="115000"/>
              </a:lnSpc>
              <a:spcAft>
                <a:spcPts val="1000"/>
              </a:spcAft>
            </a:pPr>
            <a:r>
              <a:rPr lang="en-US" sz="1800" dirty="0">
                <a:ea typeface="Calibri"/>
                <a:cs typeface="Times New Roman"/>
              </a:rPr>
              <a:t>When Richard was nine years old, he was engaged to marry the fourth daughter of Louis VII of France, </a:t>
            </a:r>
            <a:r>
              <a:rPr lang="en-US" sz="1800" dirty="0" err="1">
                <a:ea typeface="Calibri"/>
                <a:cs typeface="Times New Roman"/>
              </a:rPr>
              <a:t>Alys</a:t>
            </a:r>
            <a:r>
              <a:rPr lang="en-US" sz="1800" dirty="0">
                <a:ea typeface="Calibri"/>
                <a:cs typeface="Times New Roman"/>
              </a:rPr>
              <a:t>, Countess of the </a:t>
            </a:r>
            <a:r>
              <a:rPr lang="en-US" sz="1800" dirty="0" err="1">
                <a:ea typeface="Calibri"/>
                <a:cs typeface="Times New Roman"/>
              </a:rPr>
              <a:t>Vexin</a:t>
            </a:r>
            <a:r>
              <a:rPr lang="en-US" sz="1800" dirty="0">
                <a:ea typeface="Calibri"/>
                <a:cs typeface="Times New Roman"/>
              </a:rPr>
              <a:t>. The marriage never went ahead, and it was suspected that Henry II took </a:t>
            </a:r>
            <a:r>
              <a:rPr lang="en-US" sz="1800" dirty="0" err="1">
                <a:ea typeface="Calibri"/>
                <a:cs typeface="Times New Roman"/>
              </a:rPr>
              <a:t>Alys</a:t>
            </a:r>
            <a:r>
              <a:rPr lang="en-US" sz="1800" dirty="0">
                <a:ea typeface="Calibri"/>
                <a:cs typeface="Times New Roman"/>
              </a:rPr>
              <a:t> for his mistress. In 1191, the ship that Richard’s new fiancé Berengaria of Navarre was sailing in was stranded in Cyprus, and she was taken prisoner. Richard conquered Cyprus to free her and his sister, who was traveling with her. They were married in Cyprus, and she accompanied him on Crusade but returned separately on her own. She didn’t make it to England until after Richard’s death, and the marriage was childless.</a:t>
            </a:r>
            <a:endParaRPr lang="ru-RU" sz="1800" dirty="0">
              <a:ea typeface="Calibri"/>
              <a:cs typeface="Times New Roman"/>
            </a:endParaRPr>
          </a:p>
          <a:p>
            <a:endParaRPr lang="ru-RU" dirty="0"/>
          </a:p>
        </p:txBody>
      </p:sp>
      <p:pic>
        <p:nvPicPr>
          <p:cNvPr id="8194"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6017919" y="476672"/>
            <a:ext cx="2890837" cy="204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2780928"/>
            <a:ext cx="2326292" cy="311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518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Текст 3"/>
          <p:cNvSpPr>
            <a:spLocks noGrp="1"/>
          </p:cNvSpPr>
          <p:nvPr>
            <p:ph type="body" sz="half" idx="2"/>
          </p:nvPr>
        </p:nvSpPr>
        <p:spPr>
          <a:xfrm>
            <a:off x="899592" y="1052736"/>
            <a:ext cx="4906888" cy="4691063"/>
          </a:xfrm>
        </p:spPr>
        <p:txBody>
          <a:bodyPr>
            <a:normAutofit fontScale="92500" lnSpcReduction="10000"/>
          </a:bodyPr>
          <a:lstStyle/>
          <a:p>
            <a:pPr marL="342900" indent="-342900">
              <a:buFont typeface="Arial" pitchFamily="34" charset="0"/>
              <a:buChar char="•"/>
            </a:pPr>
            <a:r>
              <a:rPr lang="en-US" sz="2000" b="1" i="1" dirty="0"/>
              <a:t>Richard the </a:t>
            </a:r>
            <a:r>
              <a:rPr lang="en-US" sz="2000" b="1" i="1" dirty="0" err="1"/>
              <a:t>Lionheart</a:t>
            </a:r>
            <a:r>
              <a:rPr lang="en-US" sz="2000" b="1" i="1" dirty="0"/>
              <a:t> joined the Third Crusade.</a:t>
            </a:r>
            <a:endParaRPr lang="ru-RU" sz="2000" b="1" dirty="0"/>
          </a:p>
          <a:p>
            <a:r>
              <a:rPr lang="en-US" sz="2000" dirty="0"/>
              <a:t>Richard I was a pious man and a soldier. So, when the Muslim sultan Saladin captured Jerusalem in 1187, he joined the Third Crusade to win back the Holy City. It was 1191 before the king arrived in the Holy Land, and although he was victorious at Acre and </a:t>
            </a:r>
            <a:r>
              <a:rPr lang="en-US" sz="2000" dirty="0" err="1"/>
              <a:t>Arsuf</a:t>
            </a:r>
            <a:r>
              <a:rPr lang="en-US" sz="2000" dirty="0"/>
              <a:t>, he failed to take back Jerusalem. After trying for a year, he reached a truce with Saladin and headed home, an interesting Richard the </a:t>
            </a:r>
            <a:r>
              <a:rPr lang="en-US" sz="2000" dirty="0" err="1"/>
              <a:t>Lionheart</a:t>
            </a:r>
            <a:r>
              <a:rPr lang="en-US" sz="2000" dirty="0"/>
              <a:t> fact.</a:t>
            </a:r>
            <a:endParaRPr lang="ru-RU" sz="2000" dirty="0"/>
          </a:p>
          <a:p>
            <a:endParaRPr lang="ru-RU" dirty="0"/>
          </a:p>
        </p:txBody>
      </p:sp>
      <p:pic>
        <p:nvPicPr>
          <p:cNvPr id="409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940152" y="2132856"/>
            <a:ext cx="2601912" cy="2753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159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899592" y="908720"/>
            <a:ext cx="7416824" cy="4691063"/>
          </a:xfrm>
        </p:spPr>
        <p:txBody>
          <a:bodyPr>
            <a:noAutofit/>
          </a:bodyPr>
          <a:lstStyle/>
          <a:p>
            <a:pPr marL="342900" indent="-342900">
              <a:buFont typeface="Arial" pitchFamily="34" charset="0"/>
              <a:buChar char="•"/>
            </a:pPr>
            <a:r>
              <a:rPr lang="en-US" sz="1800" b="1" i="1" dirty="0"/>
              <a:t>The Duke of Austria captured the king on his return from Crusade.</a:t>
            </a:r>
            <a:endParaRPr lang="ru-RU" sz="1800" b="1" dirty="0"/>
          </a:p>
          <a:p>
            <a:r>
              <a:rPr lang="en-US" sz="1800" dirty="0"/>
              <a:t>Leopold, Duke of Austria, captured Richard on his way home through Europe, accusing him of murdering his cousin. Leopold later handed the king over to the Holy Roman Emperor, Henry VI, whom Richard’s family had offended in various ways. Holding a crusader was forbidden by public law, and both Leopold and Henry VI were excommunicated by the Pope, but it made no difference. Henry needed funds and demanded a ransom that would be equivalent to over $2.5 billion in today’s currency. While Richard’s mother gathered the payment, his younger brother John approached Henry to keep him hostage until September. But </a:t>
            </a:r>
            <a:r>
              <a:rPr lang="en-US" sz="2000" dirty="0"/>
              <a:t>Henry refused, and when the ransom was delivered, Richard was released in March 1194.</a:t>
            </a:r>
            <a:endParaRPr lang="ru-RU" sz="2000" dirty="0"/>
          </a:p>
          <a:p>
            <a:endParaRPr lang="ru-RU" sz="2000" dirty="0"/>
          </a:p>
        </p:txBody>
      </p:sp>
      <p:sp>
        <p:nvSpPr>
          <p:cNvPr id="5" name="Объект 4"/>
          <p:cNvSpPr>
            <a:spLocks noGrp="1"/>
          </p:cNvSpPr>
          <p:nvPr>
            <p:ph sz="quarter" idx="13"/>
          </p:nvPr>
        </p:nvSpPr>
        <p:spPr/>
        <p:txBody>
          <a:bodyPr/>
          <a:lstStyle/>
          <a:p>
            <a:endParaRPr lang="ru-RU"/>
          </a:p>
        </p:txBody>
      </p:sp>
    </p:spTree>
    <p:extLst>
      <p:ext uri="{BB962C8B-B14F-4D97-AF65-F5344CB8AC3E}">
        <p14:creationId xmlns:p14="http://schemas.microsoft.com/office/powerpoint/2010/main" val="2375128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899592" y="1124744"/>
            <a:ext cx="4978896" cy="4691063"/>
          </a:xfrm>
        </p:spPr>
        <p:txBody>
          <a:bodyPr/>
          <a:lstStyle/>
          <a:p>
            <a:pPr marL="342900" indent="-342900">
              <a:buFont typeface="Arial" pitchFamily="34" charset="0"/>
              <a:buChar char="•"/>
            </a:pPr>
            <a:r>
              <a:rPr lang="en-US" sz="2000" b="1" i="1" dirty="0"/>
              <a:t>Richard I was crowned a second time.</a:t>
            </a:r>
            <a:endParaRPr lang="ru-RU" sz="2000" b="1" dirty="0"/>
          </a:p>
          <a:p>
            <a:r>
              <a:rPr lang="en-US" sz="2000" dirty="0"/>
              <a:t>Richard I returned to England and was crowned a second time because he was worried his huge ransom would have impacted his independence. But he left England again almost immediately to protect his French lands from Phillip II of France. Formally allies, the two had become estranged during their time on the Crusade. He never returned to England.</a:t>
            </a:r>
            <a:endParaRPr lang="ru-RU" sz="2000" dirty="0"/>
          </a:p>
          <a:p>
            <a:endParaRPr lang="ru-RU" dirty="0"/>
          </a:p>
        </p:txBody>
      </p:sp>
      <p:sp>
        <p:nvSpPr>
          <p:cNvPr id="5" name="Объект 4"/>
          <p:cNvSpPr>
            <a:spLocks noGrp="1"/>
          </p:cNvSpPr>
          <p:nvPr>
            <p:ph sz="quarter" idx="13"/>
          </p:nvPr>
        </p:nvSpPr>
        <p:spPr/>
        <p:txBody>
          <a:bodyPr/>
          <a:lstStyle/>
          <a:p>
            <a:endParaRPr lang="ru-RU"/>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3501008"/>
            <a:ext cx="309151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2035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Галерея</Template>
  <TotalTime>68</TotalTime>
  <Words>931</Words>
  <Application>Microsoft Office PowerPoint</Application>
  <PresentationFormat>Экран (4:3)</PresentationFormat>
  <Paragraphs>19</Paragraphs>
  <Slides>10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Arial</vt:lpstr>
      <vt:lpstr>Calibri</vt:lpstr>
      <vt:lpstr>Constantia</vt:lpstr>
      <vt:lpstr>Garamond</vt:lpstr>
      <vt:lpstr>Times New Roman</vt:lpstr>
      <vt:lpstr>Wingdings</vt:lpstr>
      <vt:lpstr>Кутюр</vt:lpstr>
      <vt:lpstr>Мбоу Одинцовская гимназия № 13 «Richard the lionheart»   элективный курс «Страноведение,  10 класс» выполнила Румянцева марина николаевна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Windows User</dc:creator>
  <cp:lastModifiedBy>Артем</cp:lastModifiedBy>
  <cp:revision>9</cp:revision>
  <dcterms:created xsi:type="dcterms:W3CDTF">2023-10-30T17:12:13Z</dcterms:created>
  <dcterms:modified xsi:type="dcterms:W3CDTF">2024-03-06T18:11:32Z</dcterms:modified>
</cp:coreProperties>
</file>