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79" r:id="rId2"/>
    <p:sldId id="264" r:id="rId3"/>
    <p:sldId id="278" r:id="rId4"/>
    <p:sldId id="274" r:id="rId5"/>
    <p:sldId id="275" r:id="rId6"/>
    <p:sldId id="276" r:id="rId7"/>
    <p:sldId id="266" r:id="rId8"/>
    <p:sldId id="257" r:id="rId9"/>
    <p:sldId id="259" r:id="rId10"/>
    <p:sldId id="260" r:id="rId11"/>
    <p:sldId id="272" r:id="rId12"/>
    <p:sldId id="267" r:id="rId13"/>
    <p:sldId id="268" r:id="rId14"/>
    <p:sldId id="269" r:id="rId15"/>
    <p:sldId id="277" r:id="rId16"/>
    <p:sldId id="271" r:id="rId17"/>
    <p:sldId id="28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6" autoAdjust="0"/>
    <p:restoredTop sz="94624" autoAdjust="0"/>
  </p:normalViewPr>
  <p:slideViewPr>
    <p:cSldViewPr>
      <p:cViewPr varScale="1">
        <p:scale>
          <a:sx n="74" d="100"/>
          <a:sy n="74" d="100"/>
        </p:scale>
        <p:origin x="1056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75291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7070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5042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54237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662709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7045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5781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03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107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605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1788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943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4973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1004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700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978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24.02.2024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0604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  <p:sldLayoutId id="2147483761" r:id="rId12"/>
    <p:sldLayoutId id="2147483762" r:id="rId13"/>
    <p:sldLayoutId id="2147483763" r:id="rId14"/>
    <p:sldLayoutId id="2147483764" r:id="rId15"/>
    <p:sldLayoutId id="21474837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5589240"/>
            <a:ext cx="5826719" cy="1096899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Учитель </a:t>
            </a:r>
            <a:r>
              <a:rPr lang="ru-RU" dirty="0" err="1" smtClean="0"/>
              <a:t>нач.классов</a:t>
            </a:r>
            <a:endParaRPr lang="ru-RU" dirty="0" smtClean="0"/>
          </a:p>
          <a:p>
            <a:r>
              <a:rPr lang="ru-RU" dirty="0" smtClean="0"/>
              <a:t>ГБОУ СОШ №521</a:t>
            </a:r>
          </a:p>
          <a:p>
            <a:r>
              <a:rPr lang="ru-RU" dirty="0" smtClean="0"/>
              <a:t>Г. Санкт-Петербург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476672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>
                <a:solidFill>
                  <a:srgbClr val="FF0000"/>
                </a:solidFill>
              </a:rPr>
              <a:t>2 класс</a:t>
            </a:r>
            <a:br>
              <a:rPr lang="ru-RU" sz="3600" i="1" dirty="0">
                <a:solidFill>
                  <a:srgbClr val="FF0000"/>
                </a:solidFill>
              </a:rPr>
            </a:br>
            <a:r>
              <a:rPr lang="ru-RU" sz="3600" i="1" dirty="0">
                <a:solidFill>
                  <a:srgbClr val="FF0000"/>
                </a:solidFill>
              </a:rPr>
              <a:t>Тема</a:t>
            </a:r>
            <a:r>
              <a:rPr lang="ru-RU" sz="3600" dirty="0">
                <a:solidFill>
                  <a:srgbClr val="FF0000"/>
                </a:solidFill>
              </a:rPr>
              <a:t>: </a:t>
            </a:r>
            <a:r>
              <a:rPr lang="ru-RU" sz="3600" i="1" dirty="0">
                <a:solidFill>
                  <a:srgbClr val="FF0000"/>
                </a:solidFill>
              </a:rPr>
              <a:t>Конкретный смысл                  </a:t>
            </a:r>
            <a:br>
              <a:rPr lang="ru-RU" sz="3600" i="1" dirty="0">
                <a:solidFill>
                  <a:srgbClr val="FF0000"/>
                </a:solidFill>
              </a:rPr>
            </a:br>
            <a:r>
              <a:rPr lang="ru-RU" sz="3600" i="1" dirty="0">
                <a:solidFill>
                  <a:srgbClr val="FF0000"/>
                </a:solidFill>
              </a:rPr>
              <a:t>          действия </a:t>
            </a:r>
            <a:r>
              <a:rPr lang="ru-RU" sz="3600" i="1" dirty="0" smtClean="0">
                <a:solidFill>
                  <a:srgbClr val="FF0000"/>
                </a:solidFill>
              </a:rPr>
              <a:t>умножения»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206388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320"/>
            <a:ext cx="8466144" cy="221857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Две тарелки на столе стоят, в каждой по четыре яблочка лежат. </a:t>
            </a:r>
            <a:br>
              <a:rPr lang="ru-RU" b="1" dirty="0" smtClean="0"/>
            </a:br>
            <a:r>
              <a:rPr lang="ru-RU" b="1" dirty="0" smtClean="0"/>
              <a:t>Отвечай поскорей, сколько яблок для гостей.</a:t>
            </a:r>
            <a:endParaRPr lang="ru-RU" b="1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2123728" y="2492896"/>
            <a:ext cx="5038037" cy="2014401"/>
            <a:chOff x="2123728" y="2492896"/>
            <a:chExt cx="5038037" cy="2014401"/>
          </a:xfrm>
        </p:grpSpPr>
        <p:pic>
          <p:nvPicPr>
            <p:cNvPr id="18434" name="Picture 2" descr="http://demiart.ru/forum/uploads/post-28-1144671991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23728" y="2492896"/>
              <a:ext cx="2534039" cy="2014401"/>
            </a:xfrm>
            <a:prstGeom prst="rect">
              <a:avLst/>
            </a:prstGeom>
            <a:noFill/>
          </p:spPr>
        </p:pic>
        <p:pic>
          <p:nvPicPr>
            <p:cNvPr id="4" name="Picture 2" descr="http://demiart.ru/forum/uploads/post-28-1144671991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716016" y="2492896"/>
              <a:ext cx="2445749" cy="1944216"/>
            </a:xfrm>
            <a:prstGeom prst="rect">
              <a:avLst/>
            </a:prstGeom>
            <a:noFill/>
          </p:spPr>
        </p:pic>
      </p:grpSp>
      <p:sp>
        <p:nvSpPr>
          <p:cNvPr id="11" name="TextBox 10"/>
          <p:cNvSpPr txBox="1"/>
          <p:nvPr/>
        </p:nvSpPr>
        <p:spPr>
          <a:xfrm>
            <a:off x="1619672" y="4509120"/>
            <a:ext cx="60486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Gulim" pitchFamily="34" charset="-127"/>
                <a:ea typeface="Gulim" pitchFamily="34" charset="-127"/>
              </a:rPr>
              <a:t>4 + 4 =</a:t>
            </a:r>
            <a:endParaRPr lang="ru-RU" sz="6000" dirty="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644008" y="4509120"/>
            <a:ext cx="864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Gulim" pitchFamily="34" charset="-127"/>
                <a:ea typeface="Gulim" pitchFamily="34" charset="-127"/>
              </a:rPr>
              <a:t>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19672" y="5436093"/>
            <a:ext cx="3384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Gulim" pitchFamily="34" charset="-127"/>
                <a:ea typeface="Gulim" pitchFamily="34" charset="-127"/>
              </a:rPr>
              <a:t>4 ∙ 2= 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51520" y="144215"/>
            <a:ext cx="8892480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err="1" smtClean="0">
                <a:latin typeface="+mj-lt"/>
                <a:ea typeface="Times New Roman" pitchFamily="18" charset="0"/>
                <a:cs typeface="Times New Roman" pitchFamily="18" charset="0"/>
              </a:rPr>
              <a:t>Физминутка</a:t>
            </a:r>
            <a:r>
              <a:rPr lang="ru-RU" sz="1400" dirty="0" smtClean="0">
                <a:latin typeface="+mj-lt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latin typeface="+mj-lt"/>
                <a:ea typeface="Times New Roman" pitchFamily="18" charset="0"/>
                <a:cs typeface="Times New Roman" pitchFamily="18" charset="0"/>
              </a:rPr>
              <a:t>Показываю карточки</a:t>
            </a:r>
            <a:endParaRPr lang="ru-RU" sz="1400" dirty="0" smtClean="0">
              <a:latin typeface="+mj-lt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6400" dirty="0" smtClean="0">
                <a:latin typeface="+mj-lt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6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ожно </a:t>
            </a:r>
            <a:r>
              <a:rPr kumimoji="0" lang="ru-RU" sz="6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заменить умножением - 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садитесь</a:t>
            </a: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6600" dirty="0" smtClean="0">
                <a:latin typeface="+mj-lt"/>
                <a:ea typeface="Times New Roman" pitchFamily="18" charset="0"/>
                <a:cs typeface="Arial" pitchFamily="34" charset="0"/>
              </a:rPr>
              <a:t>Н</a:t>
            </a: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ельзя</a:t>
            </a:r>
            <a:r>
              <a:rPr kumimoji="0" lang="ru-RU" sz="6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-</a:t>
            </a: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6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ea typeface="Times New Roman" pitchFamily="18" charset="0"/>
                <a:cs typeface="Arial" pitchFamily="34" charset="0"/>
              </a:rPr>
              <a:t>хлопаете!</a:t>
            </a:r>
            <a:r>
              <a:rPr kumimoji="0" lang="ru-RU" sz="5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  <a:cs typeface="Arial" pitchFamily="34" charset="0"/>
              </a:rPr>
              <a:t> </a:t>
            </a:r>
            <a:endParaRPr kumimoji="0" lang="ru-RU" sz="8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Прямоугольник 2"/>
          <p:cNvSpPr>
            <a:spLocks noChangeArrowheads="1"/>
          </p:cNvSpPr>
          <p:nvPr/>
        </p:nvSpPr>
        <p:spPr bwMode="auto">
          <a:xfrm>
            <a:off x="2857500" y="2274902"/>
            <a:ext cx="34290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i="1">
                <a:latin typeface="Calibri" pitchFamily="34" charset="0"/>
              </a:rPr>
              <a:t> </a:t>
            </a:r>
            <a:endParaRPr lang="ru-RU">
              <a:latin typeface="Calibri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3000" y="908720"/>
            <a:ext cx="9001000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/>
            <a:r>
              <a:rPr lang="ru-RU" sz="5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Что такое                                 ?</a:t>
            </a:r>
          </a:p>
          <a:p>
            <a:pPr eaLnBrk="0" hangingPunct="0"/>
            <a:r>
              <a:rPr lang="ru-RU" sz="5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                                           .</a:t>
            </a:r>
            <a:r>
              <a:rPr lang="ru-RU" sz="5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Ведь умней умножить раз,</a:t>
            </a:r>
            <a:br>
              <a:rPr lang="ru-RU" sz="5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Чем слагать всё целый час!</a:t>
            </a: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xmlns="" id="{D6D2B2FD-E9FC-4C04-AE45-493F3E4AC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4104" y="4229517"/>
            <a:ext cx="1881512" cy="2330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: скругленные углы 7">
            <a:extLst>
              <a:ext uri="{FF2B5EF4-FFF2-40B4-BE49-F238E27FC236}">
                <a16:creationId xmlns:a16="http://schemas.microsoft.com/office/drawing/2014/main" xmlns="" id="{6F2882FD-23A8-4045-90A9-F2D0AF59CFAB}"/>
              </a:ext>
            </a:extLst>
          </p:cNvPr>
          <p:cNvSpPr/>
          <p:nvPr/>
        </p:nvSpPr>
        <p:spPr>
          <a:xfrm>
            <a:off x="1331640" y="1628800"/>
            <a:ext cx="7416824" cy="1152128"/>
          </a:xfrm>
          <a:prstGeom prst="roundRect">
            <a:avLst/>
          </a:prstGeom>
          <a:solidFill>
            <a:srgbClr val="7030A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УМНО</a:t>
            </a:r>
            <a:r>
              <a:rPr lang="ru-RU" sz="60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Е СЛО</a:t>
            </a:r>
            <a:r>
              <a:rPr lang="ru-RU" sz="60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ЖЕНИЕ</a:t>
            </a:r>
            <a:endParaRPr lang="ru-RU" sz="6000" b="1" dirty="0">
              <a:ln>
                <a:solidFill>
                  <a:schemeClr val="tx1"/>
                </a:solidFill>
              </a:ln>
              <a:solidFill>
                <a:srgbClr val="FFFF00"/>
              </a:solidFill>
            </a:endParaRPr>
          </a:p>
        </p:txBody>
      </p:sp>
      <p:sp>
        <p:nvSpPr>
          <p:cNvPr id="11" name="Прямоугольник: скругленные углы 7">
            <a:extLst>
              <a:ext uri="{FF2B5EF4-FFF2-40B4-BE49-F238E27FC236}">
                <a16:creationId xmlns:a16="http://schemas.microsoft.com/office/drawing/2014/main" xmlns="" id="{6F2882FD-23A8-4045-90A9-F2D0AF59CFAB}"/>
              </a:ext>
            </a:extLst>
          </p:cNvPr>
          <p:cNvSpPr/>
          <p:nvPr/>
        </p:nvSpPr>
        <p:spPr>
          <a:xfrm>
            <a:off x="3275856" y="764704"/>
            <a:ext cx="5112568" cy="1008112"/>
          </a:xfrm>
          <a:prstGeom prst="roundRect">
            <a:avLst/>
          </a:prstGeom>
          <a:solidFill>
            <a:srgbClr val="7030A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6000" b="1" dirty="0" smtClean="0">
                <a:ln>
                  <a:solidFill>
                    <a:schemeClr val="tx1"/>
                  </a:solidFill>
                </a:ln>
                <a:solidFill>
                  <a:srgbClr val="FFFF00"/>
                </a:solidFill>
              </a:rPr>
              <a:t>УМНОЖЕНИЕ </a:t>
            </a:r>
            <a:r>
              <a:rPr lang="ru-RU" sz="6000" b="1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</a:rPr>
              <a:t>   </a:t>
            </a:r>
            <a:endParaRPr lang="ru-RU" sz="6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1268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9D12D4FC-CD22-4223-AEB7-7D47F1B4A756}"/>
              </a:ext>
            </a:extLst>
          </p:cNvPr>
          <p:cNvSpPr/>
          <p:nvPr/>
        </p:nvSpPr>
        <p:spPr>
          <a:xfrm>
            <a:off x="1547664" y="260648"/>
            <a:ext cx="6593169" cy="1644253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ли мы можем заменить действие сложение на умножение?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AA5071FB-6D0B-4942-9753-747ED375018E}"/>
              </a:ext>
            </a:extLst>
          </p:cNvPr>
          <p:cNvSpPr/>
          <p:nvPr/>
        </p:nvSpPr>
        <p:spPr>
          <a:xfrm>
            <a:off x="251520" y="2852936"/>
            <a:ext cx="4248472" cy="11521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chemeClr val="tx1"/>
                </a:solidFill>
              </a:rPr>
              <a:t>2 + 5 + 3 + 7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D6D2B2FD-E9FC-4C04-AE45-493F3E4AC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502" y="5489848"/>
            <a:ext cx="1104498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DD0AF95E-2144-4E6D-B68C-CD9F5574546C}"/>
              </a:ext>
            </a:extLst>
          </p:cNvPr>
          <p:cNvSpPr/>
          <p:nvPr/>
        </p:nvSpPr>
        <p:spPr>
          <a:xfrm>
            <a:off x="251520" y="4293096"/>
            <a:ext cx="4248472" cy="9361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chemeClr val="tx1"/>
                </a:solidFill>
              </a:rPr>
              <a:t>3 + 3 + 3 + 3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82259819-2B01-4E4D-9AFA-A73D0898EC02}"/>
              </a:ext>
            </a:extLst>
          </p:cNvPr>
          <p:cNvSpPr/>
          <p:nvPr/>
        </p:nvSpPr>
        <p:spPr>
          <a:xfrm>
            <a:off x="4644008" y="2830426"/>
            <a:ext cx="4392488" cy="117463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chemeClr val="tx1"/>
                </a:solidFill>
              </a:rPr>
              <a:t>4 + 4 + 2 + 4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FD8748F7-4378-44CB-940A-959DB65BAD09}"/>
              </a:ext>
            </a:extLst>
          </p:cNvPr>
          <p:cNvSpPr/>
          <p:nvPr/>
        </p:nvSpPr>
        <p:spPr>
          <a:xfrm>
            <a:off x="4615132" y="4216687"/>
            <a:ext cx="4392488" cy="10081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chemeClr val="tx1"/>
                </a:solidFill>
              </a:rPr>
              <a:t>6 + 6 + 5 + 5</a:t>
            </a:r>
          </a:p>
        </p:txBody>
      </p:sp>
    </p:spTree>
    <p:extLst>
      <p:ext uri="{BB962C8B-B14F-4D97-AF65-F5344CB8AC3E}">
        <p14:creationId xmlns:p14="http://schemas.microsoft.com/office/powerpoint/2010/main" val="2312543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709682" y="1124744"/>
            <a:ext cx="5292588" cy="21602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307567" y="260648"/>
            <a:ext cx="8836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latin typeface="Arial" pitchFamily="34" charset="0"/>
                <a:cs typeface="Arial" pitchFamily="34" charset="0"/>
              </a:rPr>
              <a:t>Замените, где можно  умножением.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763688" y="4149080"/>
            <a:ext cx="5130570" cy="21602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Овал 29"/>
          <p:cNvSpPr/>
          <p:nvPr/>
        </p:nvSpPr>
        <p:spPr>
          <a:xfrm>
            <a:off x="2025210" y="1353739"/>
            <a:ext cx="1474991" cy="1570856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31"/>
          <p:cNvGrpSpPr/>
          <p:nvPr/>
        </p:nvGrpSpPr>
        <p:grpSpPr>
          <a:xfrm>
            <a:off x="3573707" y="1354089"/>
            <a:ext cx="1578429" cy="1570856"/>
            <a:chOff x="851438" y="1556792"/>
            <a:chExt cx="2094911" cy="1570856"/>
          </a:xfrm>
        </p:grpSpPr>
        <p:sp>
          <p:nvSpPr>
            <p:cNvPr id="33" name="Овал 32"/>
            <p:cNvSpPr/>
            <p:nvPr/>
          </p:nvSpPr>
          <p:spPr>
            <a:xfrm>
              <a:off x="851438" y="1556792"/>
              <a:ext cx="2094911" cy="1570856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4" name="Равнобедренный треугольник 33"/>
            <p:cNvSpPr/>
            <p:nvPr/>
          </p:nvSpPr>
          <p:spPr>
            <a:xfrm>
              <a:off x="1293995" y="2365179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6" name="Равнобедренный треугольник 35"/>
            <p:cNvSpPr/>
            <p:nvPr/>
          </p:nvSpPr>
          <p:spPr>
            <a:xfrm>
              <a:off x="1003473" y="1778495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6" name="Группа 36"/>
          <p:cNvGrpSpPr/>
          <p:nvPr/>
        </p:nvGrpSpPr>
        <p:grpSpPr>
          <a:xfrm>
            <a:off x="4139958" y="1400582"/>
            <a:ext cx="2670737" cy="1570856"/>
            <a:chOff x="-790384" y="1596626"/>
            <a:chExt cx="3560982" cy="1570856"/>
          </a:xfrm>
        </p:grpSpPr>
        <p:sp>
          <p:nvSpPr>
            <p:cNvPr id="38" name="Овал 37"/>
            <p:cNvSpPr/>
            <p:nvPr/>
          </p:nvSpPr>
          <p:spPr>
            <a:xfrm>
              <a:off x="667479" y="1596626"/>
              <a:ext cx="2103119" cy="1570856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Равнобедренный треугольник 38"/>
            <p:cNvSpPr/>
            <p:nvPr/>
          </p:nvSpPr>
          <p:spPr>
            <a:xfrm>
              <a:off x="-790384" y="1792219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Равнобедренный треугольник 39"/>
            <p:cNvSpPr/>
            <p:nvPr/>
          </p:nvSpPr>
          <p:spPr>
            <a:xfrm>
              <a:off x="-178042" y="1792219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1" name="Равнобедренный треугольник 40"/>
            <p:cNvSpPr/>
            <p:nvPr/>
          </p:nvSpPr>
          <p:spPr>
            <a:xfrm>
              <a:off x="-430070" y="2353415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" name="Группа 41"/>
          <p:cNvGrpSpPr/>
          <p:nvPr/>
        </p:nvGrpSpPr>
        <p:grpSpPr>
          <a:xfrm>
            <a:off x="2763276" y="1594569"/>
            <a:ext cx="3441335" cy="1134892"/>
            <a:chOff x="-5507628" y="2326142"/>
            <a:chExt cx="4588446" cy="1134892"/>
          </a:xfrm>
        </p:grpSpPr>
        <p:sp>
          <p:nvSpPr>
            <p:cNvPr id="44" name="Равнобедренный треугольник 43"/>
            <p:cNvSpPr/>
            <p:nvPr/>
          </p:nvSpPr>
          <p:spPr>
            <a:xfrm>
              <a:off x="-1423238" y="2326142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5" name="Равнобедренный треугольник 44"/>
            <p:cNvSpPr/>
            <p:nvPr/>
          </p:nvSpPr>
          <p:spPr>
            <a:xfrm>
              <a:off x="-5507628" y="2956978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6" name="Равнобедренный треугольник 45"/>
            <p:cNvSpPr/>
            <p:nvPr/>
          </p:nvSpPr>
          <p:spPr>
            <a:xfrm>
              <a:off x="-2048755" y="2338939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" name="Группа 46"/>
          <p:cNvGrpSpPr/>
          <p:nvPr/>
        </p:nvGrpSpPr>
        <p:grpSpPr>
          <a:xfrm>
            <a:off x="2642807" y="4396076"/>
            <a:ext cx="945105" cy="1570856"/>
            <a:chOff x="1043608" y="1628800"/>
            <a:chExt cx="1260140" cy="1570856"/>
          </a:xfrm>
        </p:grpSpPr>
        <p:sp>
          <p:nvSpPr>
            <p:cNvPr id="48" name="Овал 47"/>
            <p:cNvSpPr/>
            <p:nvPr/>
          </p:nvSpPr>
          <p:spPr>
            <a:xfrm>
              <a:off x="1043608" y="1628800"/>
              <a:ext cx="1260140" cy="1570856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Равнобедренный треугольник 48"/>
            <p:cNvSpPr/>
            <p:nvPr/>
          </p:nvSpPr>
          <p:spPr>
            <a:xfrm>
              <a:off x="1725972" y="1829907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Равнобедренный треугольник 49"/>
            <p:cNvSpPr/>
            <p:nvPr/>
          </p:nvSpPr>
          <p:spPr>
            <a:xfrm>
              <a:off x="1632966" y="2424323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Равнобедренный треугольник 50"/>
            <p:cNvSpPr/>
            <p:nvPr/>
          </p:nvSpPr>
          <p:spPr>
            <a:xfrm>
              <a:off x="1187624" y="1772816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9" name="Группа 51"/>
          <p:cNvGrpSpPr/>
          <p:nvPr/>
        </p:nvGrpSpPr>
        <p:grpSpPr>
          <a:xfrm>
            <a:off x="3839972" y="4443772"/>
            <a:ext cx="945105" cy="1570856"/>
            <a:chOff x="1043608" y="1628800"/>
            <a:chExt cx="1260140" cy="1570856"/>
          </a:xfrm>
        </p:grpSpPr>
        <p:sp>
          <p:nvSpPr>
            <p:cNvPr id="53" name="Овал 52"/>
            <p:cNvSpPr/>
            <p:nvPr/>
          </p:nvSpPr>
          <p:spPr>
            <a:xfrm>
              <a:off x="1043608" y="1628800"/>
              <a:ext cx="1260140" cy="1570856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Равнобедренный треугольник 53"/>
            <p:cNvSpPr/>
            <p:nvPr/>
          </p:nvSpPr>
          <p:spPr>
            <a:xfrm>
              <a:off x="1673678" y="1772816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5" name="Равнобедренный треугольник 54"/>
            <p:cNvSpPr/>
            <p:nvPr/>
          </p:nvSpPr>
          <p:spPr>
            <a:xfrm>
              <a:off x="1421650" y="2420888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6" name="Равнобедренный треугольник 55"/>
            <p:cNvSpPr/>
            <p:nvPr/>
          </p:nvSpPr>
          <p:spPr>
            <a:xfrm>
              <a:off x="1081859" y="1797128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0" name="Группа 56"/>
          <p:cNvGrpSpPr/>
          <p:nvPr/>
        </p:nvGrpSpPr>
        <p:grpSpPr>
          <a:xfrm>
            <a:off x="5019071" y="2295826"/>
            <a:ext cx="1462203" cy="3671109"/>
            <a:chOff x="1043608" y="-471453"/>
            <a:chExt cx="1949604" cy="3671109"/>
          </a:xfrm>
        </p:grpSpPr>
        <p:sp>
          <p:nvSpPr>
            <p:cNvPr id="58" name="Овал 57"/>
            <p:cNvSpPr/>
            <p:nvPr/>
          </p:nvSpPr>
          <p:spPr>
            <a:xfrm>
              <a:off x="1043608" y="1628800"/>
              <a:ext cx="1260140" cy="1570856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Равнобедренный треугольник 59"/>
            <p:cNvSpPr/>
            <p:nvPr/>
          </p:nvSpPr>
          <p:spPr>
            <a:xfrm>
              <a:off x="2489156" y="-471453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1" name="Равнобедренный треугольник 60"/>
            <p:cNvSpPr/>
            <p:nvPr/>
          </p:nvSpPr>
          <p:spPr>
            <a:xfrm rot="21416265">
              <a:off x="1386614" y="1759712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2" name="Равнобедренный треугольник 61"/>
          <p:cNvSpPr/>
          <p:nvPr/>
        </p:nvSpPr>
        <p:spPr>
          <a:xfrm>
            <a:off x="2700984" y="5075210"/>
            <a:ext cx="378042" cy="50405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Равнобедренный треугольник 63"/>
          <p:cNvSpPr/>
          <p:nvPr/>
        </p:nvSpPr>
        <p:spPr>
          <a:xfrm>
            <a:off x="5286154" y="5181504"/>
            <a:ext cx="378042" cy="495672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1" name="Группа 64"/>
          <p:cNvGrpSpPr/>
          <p:nvPr/>
        </p:nvGrpSpPr>
        <p:grpSpPr>
          <a:xfrm>
            <a:off x="2339703" y="1589690"/>
            <a:ext cx="1017167" cy="1132550"/>
            <a:chOff x="-5622888" y="496249"/>
            <a:chExt cx="1356223" cy="1132550"/>
          </a:xfrm>
        </p:grpSpPr>
        <p:sp>
          <p:nvSpPr>
            <p:cNvPr id="67" name="Равнобедренный треугольник 66"/>
            <p:cNvSpPr/>
            <p:nvPr/>
          </p:nvSpPr>
          <p:spPr>
            <a:xfrm>
              <a:off x="-5622888" y="1124743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8" name="Равнобедренный треугольник 67"/>
            <p:cNvSpPr/>
            <p:nvPr/>
          </p:nvSpPr>
          <p:spPr>
            <a:xfrm>
              <a:off x="-4770721" y="496249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9" name="Равнобедренный треугольник 68"/>
            <p:cNvSpPr/>
            <p:nvPr/>
          </p:nvSpPr>
          <p:spPr>
            <a:xfrm>
              <a:off x="-5299982" y="512675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2" name="Группа 69"/>
          <p:cNvGrpSpPr/>
          <p:nvPr/>
        </p:nvGrpSpPr>
        <p:grpSpPr>
          <a:xfrm>
            <a:off x="5643982" y="1608811"/>
            <a:ext cx="1038179" cy="1182608"/>
            <a:chOff x="1248774" y="-1199501"/>
            <a:chExt cx="1384238" cy="1182608"/>
          </a:xfrm>
        </p:grpSpPr>
        <p:sp>
          <p:nvSpPr>
            <p:cNvPr id="72" name="Равнобедренный треугольник 71"/>
            <p:cNvSpPr/>
            <p:nvPr/>
          </p:nvSpPr>
          <p:spPr>
            <a:xfrm>
              <a:off x="1248774" y="-520949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3" name="Равнобедренный треугольник 72"/>
            <p:cNvSpPr/>
            <p:nvPr/>
          </p:nvSpPr>
          <p:spPr>
            <a:xfrm>
              <a:off x="2128956" y="-1199501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9" name="TextBox 58"/>
          <p:cNvSpPr txBox="1"/>
          <p:nvPr/>
        </p:nvSpPr>
        <p:spPr>
          <a:xfrm>
            <a:off x="2951827" y="3429004"/>
            <a:ext cx="2694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5+5+5=5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▪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4" name="Равнобедренный треугольник 73"/>
          <p:cNvSpPr/>
          <p:nvPr/>
        </p:nvSpPr>
        <p:spPr>
          <a:xfrm>
            <a:off x="2155508" y="1606116"/>
            <a:ext cx="378042" cy="50405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4933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TextBox 58"/>
          <p:cNvSpPr txBox="1"/>
          <p:nvPr/>
        </p:nvSpPr>
        <p:spPr>
          <a:xfrm>
            <a:off x="3166648" y="4886270"/>
            <a:ext cx="26949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5+5+5=5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▪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3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DD0AF95E-2144-4E6D-B68C-CD9F5574546C}"/>
              </a:ext>
            </a:extLst>
          </p:cNvPr>
          <p:cNvSpPr/>
          <p:nvPr/>
        </p:nvSpPr>
        <p:spPr>
          <a:xfrm>
            <a:off x="2427103" y="1182817"/>
            <a:ext cx="4568746" cy="93610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5400" b="1" dirty="0">
                <a:solidFill>
                  <a:schemeClr val="tx1"/>
                </a:solidFill>
              </a:rPr>
              <a:t>3 + 3 + 3 + 3</a:t>
            </a: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1925924" y="2745641"/>
            <a:ext cx="5292588" cy="216024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Овал 56"/>
          <p:cNvSpPr/>
          <p:nvPr/>
        </p:nvSpPr>
        <p:spPr>
          <a:xfrm>
            <a:off x="2210364" y="2970889"/>
            <a:ext cx="1474991" cy="1570856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63" name="Группа 31"/>
          <p:cNvGrpSpPr/>
          <p:nvPr/>
        </p:nvGrpSpPr>
        <p:grpSpPr>
          <a:xfrm>
            <a:off x="3758861" y="2971239"/>
            <a:ext cx="1578429" cy="1570856"/>
            <a:chOff x="851438" y="1556792"/>
            <a:chExt cx="2094911" cy="1570856"/>
          </a:xfrm>
        </p:grpSpPr>
        <p:sp>
          <p:nvSpPr>
            <p:cNvPr id="65" name="Овал 64"/>
            <p:cNvSpPr/>
            <p:nvPr/>
          </p:nvSpPr>
          <p:spPr>
            <a:xfrm>
              <a:off x="851438" y="1556792"/>
              <a:ext cx="2094911" cy="1570856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6" name="Равнобедренный треугольник 65"/>
            <p:cNvSpPr/>
            <p:nvPr/>
          </p:nvSpPr>
          <p:spPr>
            <a:xfrm>
              <a:off x="1293995" y="2365179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0" name="Равнобедренный треугольник 69"/>
            <p:cNvSpPr/>
            <p:nvPr/>
          </p:nvSpPr>
          <p:spPr>
            <a:xfrm>
              <a:off x="1003473" y="1778495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1" name="Группа 36"/>
          <p:cNvGrpSpPr/>
          <p:nvPr/>
        </p:nvGrpSpPr>
        <p:grpSpPr>
          <a:xfrm>
            <a:off x="4325112" y="3017732"/>
            <a:ext cx="2670737" cy="1570856"/>
            <a:chOff x="-790384" y="1596626"/>
            <a:chExt cx="3560982" cy="1570856"/>
          </a:xfrm>
        </p:grpSpPr>
        <p:sp>
          <p:nvSpPr>
            <p:cNvPr id="75" name="Овал 74"/>
            <p:cNvSpPr/>
            <p:nvPr/>
          </p:nvSpPr>
          <p:spPr>
            <a:xfrm>
              <a:off x="667479" y="1596626"/>
              <a:ext cx="2103119" cy="1570856"/>
            </a:xfrm>
            <a:prstGeom prst="ellipse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Равнобедренный треугольник 75"/>
            <p:cNvSpPr/>
            <p:nvPr/>
          </p:nvSpPr>
          <p:spPr>
            <a:xfrm>
              <a:off x="-790384" y="1792219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7" name="Равнобедренный треугольник 76"/>
            <p:cNvSpPr/>
            <p:nvPr/>
          </p:nvSpPr>
          <p:spPr>
            <a:xfrm>
              <a:off x="-178042" y="1792219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8" name="Равнобедренный треугольник 77"/>
            <p:cNvSpPr/>
            <p:nvPr/>
          </p:nvSpPr>
          <p:spPr>
            <a:xfrm>
              <a:off x="-430070" y="2353415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9" name="Группа 41"/>
          <p:cNvGrpSpPr/>
          <p:nvPr/>
        </p:nvGrpSpPr>
        <p:grpSpPr>
          <a:xfrm>
            <a:off x="2970265" y="3192942"/>
            <a:ext cx="3441335" cy="1134892"/>
            <a:chOff x="-5507628" y="2326142"/>
            <a:chExt cx="4588446" cy="1134892"/>
          </a:xfrm>
        </p:grpSpPr>
        <p:sp>
          <p:nvSpPr>
            <p:cNvPr id="80" name="Равнобедренный треугольник 79"/>
            <p:cNvSpPr/>
            <p:nvPr/>
          </p:nvSpPr>
          <p:spPr>
            <a:xfrm>
              <a:off x="-1423238" y="2326142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1" name="Равнобедренный треугольник 80"/>
            <p:cNvSpPr/>
            <p:nvPr/>
          </p:nvSpPr>
          <p:spPr>
            <a:xfrm>
              <a:off x="-5507628" y="2956978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2" name="Равнобедренный треугольник 81"/>
            <p:cNvSpPr/>
            <p:nvPr/>
          </p:nvSpPr>
          <p:spPr>
            <a:xfrm>
              <a:off x="-2048755" y="2338939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3" name="Группа 64"/>
          <p:cNvGrpSpPr/>
          <p:nvPr/>
        </p:nvGrpSpPr>
        <p:grpSpPr>
          <a:xfrm>
            <a:off x="2516236" y="3194294"/>
            <a:ext cx="1017167" cy="1132550"/>
            <a:chOff x="-5622888" y="496249"/>
            <a:chExt cx="1356223" cy="1132550"/>
          </a:xfrm>
        </p:grpSpPr>
        <p:sp>
          <p:nvSpPr>
            <p:cNvPr id="84" name="Равнобедренный треугольник 83"/>
            <p:cNvSpPr/>
            <p:nvPr/>
          </p:nvSpPr>
          <p:spPr>
            <a:xfrm>
              <a:off x="-5622888" y="1124743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5" name="Равнобедренный треугольник 84"/>
            <p:cNvSpPr/>
            <p:nvPr/>
          </p:nvSpPr>
          <p:spPr>
            <a:xfrm>
              <a:off x="-4770721" y="496249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6" name="Равнобедренный треугольник 85"/>
            <p:cNvSpPr/>
            <p:nvPr/>
          </p:nvSpPr>
          <p:spPr>
            <a:xfrm>
              <a:off x="-5299982" y="512675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7" name="Группа 69"/>
          <p:cNvGrpSpPr/>
          <p:nvPr/>
        </p:nvGrpSpPr>
        <p:grpSpPr>
          <a:xfrm>
            <a:off x="5829768" y="3183217"/>
            <a:ext cx="1038179" cy="1182608"/>
            <a:chOff x="1248774" y="-1199501"/>
            <a:chExt cx="1384238" cy="1182608"/>
          </a:xfrm>
        </p:grpSpPr>
        <p:sp>
          <p:nvSpPr>
            <p:cNvPr id="88" name="Равнобедренный треугольник 87"/>
            <p:cNvSpPr/>
            <p:nvPr/>
          </p:nvSpPr>
          <p:spPr>
            <a:xfrm>
              <a:off x="1248774" y="-520949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9" name="Равнобедренный треугольник 88"/>
            <p:cNvSpPr/>
            <p:nvPr/>
          </p:nvSpPr>
          <p:spPr>
            <a:xfrm>
              <a:off x="2128956" y="-1199501"/>
              <a:ext cx="504056" cy="504056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90" name="Равнобедренный треугольник 89"/>
          <p:cNvSpPr/>
          <p:nvPr/>
        </p:nvSpPr>
        <p:spPr>
          <a:xfrm>
            <a:off x="2304386" y="3213325"/>
            <a:ext cx="378042" cy="50405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Равнобедренный треугольник 91"/>
          <p:cNvSpPr/>
          <p:nvPr/>
        </p:nvSpPr>
        <p:spPr>
          <a:xfrm>
            <a:off x="6289029" y="3852758"/>
            <a:ext cx="378042" cy="504056"/>
          </a:xfrm>
          <a:prstGeom prst="triangl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4" name="TextBox 93"/>
          <p:cNvSpPr txBox="1"/>
          <p:nvPr/>
        </p:nvSpPr>
        <p:spPr>
          <a:xfrm>
            <a:off x="2998020" y="2115200"/>
            <a:ext cx="322075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Arial" pitchFamily="34" charset="0"/>
                <a:cs typeface="Arial" pitchFamily="34" charset="0"/>
              </a:rPr>
              <a:t>3+3+3+3=3 </a:t>
            </a:r>
            <a:r>
              <a:rPr lang="ru-RU" sz="3600" dirty="0">
                <a:latin typeface="Arial" pitchFamily="34" charset="0"/>
                <a:cs typeface="Arial" pitchFamily="34" charset="0"/>
              </a:rPr>
              <a:t>▪ 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4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67544" y="5393644"/>
            <a:ext cx="8496944" cy="1051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Вывод: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только те выражения, в которых слагаемые равны, мы можем заменить действием умножением.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9512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/>
      <p:bldP spid="47" grpId="0" animBg="1"/>
      <p:bldP spid="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12250" y="-10582"/>
            <a:ext cx="7704856" cy="13208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Начертите квадрат со стороной 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см.</a:t>
            </a:r>
            <a:b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</a:t>
            </a:r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его </a:t>
            </a:r>
            <a:r>
              <a:rPr 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периметр.</a:t>
            </a:r>
            <a:endParaRPr 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868" name="Rectangle 15"/>
          <p:cNvSpPr>
            <a:spLocks noChangeArrowheads="1"/>
          </p:cNvSpPr>
          <p:nvPr/>
        </p:nvSpPr>
        <p:spPr bwMode="auto">
          <a:xfrm>
            <a:off x="3275856" y="2924944"/>
            <a:ext cx="7920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</a:rPr>
              <a:t>      </a:t>
            </a:r>
            <a:r>
              <a:rPr lang="ru-RU" sz="2400" b="1" dirty="0" smtClean="0">
                <a:latin typeface="Times New Roman" pitchFamily="18" charset="0"/>
              </a:rPr>
              <a:t>5 см</a:t>
            </a:r>
            <a:endParaRPr lang="ru-RU" sz="2400" b="1" dirty="0">
              <a:latin typeface="Times New Roman" pitchFamily="18" charset="0"/>
            </a:endParaRP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1331640" y="1556792"/>
            <a:ext cx="1306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</a:rPr>
              <a:t>      </a:t>
            </a:r>
            <a:r>
              <a:rPr lang="ru-RU" sz="2400" b="1" dirty="0" smtClean="0">
                <a:latin typeface="Times New Roman" pitchFamily="18" charset="0"/>
              </a:rPr>
              <a:t>5 см</a:t>
            </a:r>
            <a:endParaRPr lang="ru-RU" sz="2400" b="1" dirty="0">
              <a:latin typeface="Times New Roman" pitchFamily="18" charset="0"/>
            </a:endParaRP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0" y="2708920"/>
            <a:ext cx="7920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</a:rPr>
              <a:t>      </a:t>
            </a:r>
            <a:r>
              <a:rPr lang="ru-RU" sz="2400" b="1" dirty="0" smtClean="0">
                <a:latin typeface="Times New Roman" pitchFamily="18" charset="0"/>
              </a:rPr>
              <a:t>5 см</a:t>
            </a:r>
            <a:endParaRPr lang="ru-RU" sz="2400" b="1" dirty="0">
              <a:latin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5036983"/>
            <a:ext cx="77768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</a:rPr>
              <a:t>Р кв. = 5 + 5 + 5 + 5 = 5 х 4=20 </a:t>
            </a:r>
            <a:r>
              <a:rPr lang="ru-RU" sz="3600" b="1" dirty="0" smtClean="0">
                <a:solidFill>
                  <a:prstClr val="black"/>
                </a:solidFill>
                <a:latin typeface="Times New Roman" pitchFamily="18" charset="0"/>
              </a:rPr>
              <a:t>(см</a:t>
            </a:r>
            <a:r>
              <a:rPr lang="ru-RU" sz="3600" b="1" dirty="0">
                <a:solidFill>
                  <a:prstClr val="black"/>
                </a:solidFill>
                <a:latin typeface="Times New Roman" pitchFamily="18" charset="0"/>
              </a:rPr>
              <a:t>) </a:t>
            </a:r>
          </a:p>
          <a:p>
            <a:r>
              <a:rPr lang="ru-RU" sz="3600" b="1" dirty="0" smtClean="0">
                <a:latin typeface="Times New Roman" pitchFamily="18" charset="0"/>
              </a:rPr>
              <a:t>Ответ</a:t>
            </a:r>
            <a:r>
              <a:rPr lang="ru-RU" sz="3600" b="1" dirty="0">
                <a:latin typeface="Times New Roman" pitchFamily="18" charset="0"/>
              </a:rPr>
              <a:t>: </a:t>
            </a:r>
            <a:r>
              <a:rPr lang="ru-RU" sz="3600" b="1" dirty="0" smtClean="0">
                <a:latin typeface="Times New Roman" pitchFamily="18" charset="0"/>
              </a:rPr>
              <a:t>20 </a:t>
            </a:r>
            <a:r>
              <a:rPr lang="ru-RU" sz="3600" b="1" dirty="0">
                <a:latin typeface="Times New Roman" pitchFamily="18" charset="0"/>
              </a:rPr>
              <a:t>см </a:t>
            </a:r>
            <a:r>
              <a:rPr lang="ru-RU" sz="3600" b="1" dirty="0" smtClean="0">
                <a:latin typeface="Times New Roman" pitchFamily="18" charset="0"/>
              </a:rPr>
              <a:t> </a:t>
            </a:r>
            <a:r>
              <a:rPr lang="ru-RU" sz="3600" b="1" dirty="0">
                <a:latin typeface="Times New Roman" pitchFamily="18" charset="0"/>
              </a:rPr>
              <a:t>периметр квадрата.</a:t>
            </a: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809582" y="2132856"/>
            <a:ext cx="2394266" cy="214954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475656" y="4437112"/>
            <a:ext cx="130694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</a:rPr>
              <a:t>      </a:t>
            </a:r>
            <a:r>
              <a:rPr lang="ru-RU" sz="2400" b="1" dirty="0" smtClean="0">
                <a:latin typeface="Times New Roman" pitchFamily="18" charset="0"/>
              </a:rPr>
              <a:t>5 см</a:t>
            </a:r>
            <a:endParaRPr lang="ru-RU" sz="24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922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i?id=381236857-19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43808" y="260648"/>
            <a:ext cx="2735262" cy="229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WordArt 6"/>
          <p:cNvSpPr>
            <a:spLocks noChangeArrowheads="1" noChangeShapeType="1" noTextEdit="1"/>
          </p:cNvSpPr>
          <p:nvPr/>
        </p:nvSpPr>
        <p:spPr bwMode="auto">
          <a:xfrm>
            <a:off x="1706364" y="4365104"/>
            <a:ext cx="5010150" cy="128587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  <a:cs typeface="Arial" pitchFamily="34" charset="0"/>
              </a:rPr>
              <a:t> Спасибо за работу!</a:t>
            </a:r>
          </a:p>
        </p:txBody>
      </p:sp>
    </p:spTree>
    <p:extLst>
      <p:ext uri="{BB962C8B-B14F-4D97-AF65-F5344CB8AC3E}">
        <p14:creationId xmlns:p14="http://schemas.microsoft.com/office/powerpoint/2010/main" val="71598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1547820" y="333375"/>
            <a:ext cx="5994797" cy="1512888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Вычисли:</a:t>
            </a:r>
          </a:p>
        </p:txBody>
      </p:sp>
      <p:sp>
        <p:nvSpPr>
          <p:cNvPr id="33799" name="AutoShape 7"/>
          <p:cNvSpPr>
            <a:spLocks noChangeArrowheads="1"/>
          </p:cNvSpPr>
          <p:nvPr/>
        </p:nvSpPr>
        <p:spPr bwMode="auto">
          <a:xfrm>
            <a:off x="1494235" y="2060589"/>
            <a:ext cx="917972" cy="1008063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</a:rPr>
              <a:t>32</a:t>
            </a:r>
          </a:p>
        </p:txBody>
      </p:sp>
      <p:sp>
        <p:nvSpPr>
          <p:cNvPr id="33800" name="AutoShape 8"/>
          <p:cNvSpPr>
            <a:spLocks noChangeArrowheads="1"/>
          </p:cNvSpPr>
          <p:nvPr/>
        </p:nvSpPr>
        <p:spPr bwMode="auto">
          <a:xfrm>
            <a:off x="2469541" y="3365880"/>
            <a:ext cx="917972" cy="1008062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33801" name="AutoShape 9"/>
          <p:cNvSpPr>
            <a:spLocks noChangeArrowheads="1"/>
          </p:cNvSpPr>
          <p:nvPr/>
        </p:nvSpPr>
        <p:spPr bwMode="auto">
          <a:xfrm>
            <a:off x="5412583" y="5145488"/>
            <a:ext cx="917972" cy="1008062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</a:rPr>
              <a:t>26</a:t>
            </a:r>
          </a:p>
        </p:txBody>
      </p:sp>
      <p:sp>
        <p:nvSpPr>
          <p:cNvPr id="33802" name="AutoShape 10"/>
          <p:cNvSpPr>
            <a:spLocks noChangeArrowheads="1"/>
          </p:cNvSpPr>
          <p:nvPr/>
        </p:nvSpPr>
        <p:spPr bwMode="auto">
          <a:xfrm>
            <a:off x="1547815" y="4941888"/>
            <a:ext cx="917972" cy="1008062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</a:rPr>
              <a:t>60</a:t>
            </a:r>
          </a:p>
        </p:txBody>
      </p:sp>
      <p:sp>
        <p:nvSpPr>
          <p:cNvPr id="33803" name="AutoShape 11"/>
          <p:cNvSpPr>
            <a:spLocks noChangeArrowheads="1"/>
          </p:cNvSpPr>
          <p:nvPr/>
        </p:nvSpPr>
        <p:spPr bwMode="auto">
          <a:xfrm>
            <a:off x="3761428" y="2077391"/>
            <a:ext cx="917972" cy="1008062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</a:rPr>
              <a:t>14</a:t>
            </a:r>
          </a:p>
        </p:txBody>
      </p:sp>
      <p:sp>
        <p:nvSpPr>
          <p:cNvPr id="33804" name="AutoShape 12"/>
          <p:cNvSpPr>
            <a:spLocks noChangeArrowheads="1"/>
          </p:cNvSpPr>
          <p:nvPr/>
        </p:nvSpPr>
        <p:spPr bwMode="auto">
          <a:xfrm>
            <a:off x="3403075" y="5148262"/>
            <a:ext cx="917972" cy="1008062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</a:rPr>
              <a:t>30</a:t>
            </a:r>
          </a:p>
        </p:txBody>
      </p:sp>
      <p:sp>
        <p:nvSpPr>
          <p:cNvPr id="33805" name="AutoShape 13"/>
          <p:cNvSpPr>
            <a:spLocks noChangeArrowheads="1"/>
          </p:cNvSpPr>
          <p:nvPr/>
        </p:nvSpPr>
        <p:spPr bwMode="auto">
          <a:xfrm>
            <a:off x="4830937" y="3329343"/>
            <a:ext cx="917972" cy="1008062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</a:rPr>
              <a:t>62</a:t>
            </a:r>
          </a:p>
        </p:txBody>
      </p:sp>
      <p:sp>
        <p:nvSpPr>
          <p:cNvPr id="33806" name="AutoShape 14"/>
          <p:cNvSpPr>
            <a:spLocks noChangeArrowheads="1"/>
          </p:cNvSpPr>
          <p:nvPr/>
        </p:nvSpPr>
        <p:spPr bwMode="auto">
          <a:xfrm>
            <a:off x="5682259" y="1988344"/>
            <a:ext cx="917972" cy="1008062"/>
          </a:xfrm>
          <a:prstGeom prst="star8">
            <a:avLst>
              <a:gd name="adj" fmla="val 38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4000" b="1" dirty="0">
                <a:solidFill>
                  <a:schemeClr val="bg1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33808" name="AutoShape 16"/>
          <p:cNvSpPr>
            <a:spLocks noChangeArrowheads="1"/>
          </p:cNvSpPr>
          <p:nvPr/>
        </p:nvSpPr>
        <p:spPr bwMode="auto">
          <a:xfrm rot="2343188">
            <a:off x="2087166" y="3213100"/>
            <a:ext cx="647700" cy="2159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3809" name="AutoShape 17"/>
          <p:cNvSpPr>
            <a:spLocks noChangeArrowheads="1"/>
          </p:cNvSpPr>
          <p:nvPr/>
        </p:nvSpPr>
        <p:spPr bwMode="auto">
          <a:xfrm>
            <a:off x="4842272" y="2276475"/>
            <a:ext cx="647700" cy="2159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3810" name="AutoShape 18"/>
          <p:cNvSpPr>
            <a:spLocks noChangeArrowheads="1"/>
          </p:cNvSpPr>
          <p:nvPr/>
        </p:nvSpPr>
        <p:spPr bwMode="auto">
          <a:xfrm rot="-7897397">
            <a:off x="4112816" y="3275019"/>
            <a:ext cx="863600" cy="161925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3811" name="AutoShape 19"/>
          <p:cNvSpPr>
            <a:spLocks noChangeArrowheads="1"/>
          </p:cNvSpPr>
          <p:nvPr/>
        </p:nvSpPr>
        <p:spPr bwMode="auto">
          <a:xfrm rot="-7997773">
            <a:off x="5139135" y="4572007"/>
            <a:ext cx="863600" cy="161925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3812" name="AutoShape 20"/>
          <p:cNvSpPr>
            <a:spLocks noChangeArrowheads="1"/>
          </p:cNvSpPr>
          <p:nvPr/>
        </p:nvSpPr>
        <p:spPr bwMode="auto">
          <a:xfrm>
            <a:off x="4625579" y="5589588"/>
            <a:ext cx="647700" cy="2159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3813" name="AutoShape 21"/>
          <p:cNvSpPr>
            <a:spLocks noChangeArrowheads="1"/>
          </p:cNvSpPr>
          <p:nvPr/>
        </p:nvSpPr>
        <p:spPr bwMode="auto">
          <a:xfrm rot="7691882">
            <a:off x="1979216" y="4392619"/>
            <a:ext cx="863600" cy="161925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3814" name="AutoShape 22"/>
          <p:cNvSpPr>
            <a:spLocks noChangeArrowheads="1"/>
          </p:cNvSpPr>
          <p:nvPr/>
        </p:nvSpPr>
        <p:spPr bwMode="auto">
          <a:xfrm>
            <a:off x="2627710" y="5661025"/>
            <a:ext cx="647700" cy="215900"/>
          </a:xfrm>
          <a:prstGeom prst="rightArrow">
            <a:avLst>
              <a:gd name="adj1" fmla="val 50000"/>
              <a:gd name="adj2" fmla="val 10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33817" name="Rectangle 25"/>
          <p:cNvSpPr>
            <a:spLocks noChangeArrowheads="1"/>
          </p:cNvSpPr>
          <p:nvPr/>
        </p:nvSpPr>
        <p:spPr bwMode="auto">
          <a:xfrm>
            <a:off x="2303860" y="2636838"/>
            <a:ext cx="4395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chemeClr val="accent1"/>
                </a:solidFill>
                <a:latin typeface="Calibri" pitchFamily="34" charset="0"/>
              </a:rPr>
              <a:t>+</a:t>
            </a: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4895850" y="1700213"/>
            <a:ext cx="34176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chemeClr val="accent1"/>
                </a:solidFill>
                <a:latin typeface="Calibri" pitchFamily="34" charset="0"/>
              </a:rPr>
              <a:t>-</a:t>
            </a:r>
          </a:p>
        </p:txBody>
      </p:sp>
      <p:sp>
        <p:nvSpPr>
          <p:cNvPr id="33820" name="Rectangle 28"/>
          <p:cNvSpPr>
            <a:spLocks noChangeArrowheads="1"/>
          </p:cNvSpPr>
          <p:nvPr/>
        </p:nvSpPr>
        <p:spPr bwMode="auto">
          <a:xfrm>
            <a:off x="1980010" y="3860800"/>
            <a:ext cx="4395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chemeClr val="accent1"/>
                </a:solidFill>
                <a:latin typeface="Calibri" pitchFamily="34" charset="0"/>
              </a:rPr>
              <a:t>+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2736056" y="5013325"/>
            <a:ext cx="4395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chemeClr val="accent1"/>
                </a:solidFill>
                <a:latin typeface="Calibri" pitchFamily="34" charset="0"/>
              </a:rPr>
              <a:t>–</a:t>
            </a:r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4625579" y="2781300"/>
            <a:ext cx="4395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chemeClr val="accent1"/>
                </a:solidFill>
                <a:latin typeface="Calibri" pitchFamily="34" charset="0"/>
              </a:rPr>
              <a:t>–</a:t>
            </a:r>
          </a:p>
        </p:txBody>
      </p:sp>
      <p:sp>
        <p:nvSpPr>
          <p:cNvPr id="33823" name="Rectangle 31"/>
          <p:cNvSpPr>
            <a:spLocks noChangeArrowheads="1"/>
          </p:cNvSpPr>
          <p:nvPr/>
        </p:nvSpPr>
        <p:spPr bwMode="auto">
          <a:xfrm>
            <a:off x="5760244" y="4221163"/>
            <a:ext cx="4395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chemeClr val="accent1"/>
                </a:solidFill>
                <a:latin typeface="Calibri" pitchFamily="34" charset="0"/>
              </a:rPr>
              <a:t>–</a:t>
            </a:r>
          </a:p>
        </p:txBody>
      </p:sp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4680347" y="4797425"/>
            <a:ext cx="4395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chemeClr val="accent1"/>
                </a:solidFill>
                <a:latin typeface="Calibri" pitchFamily="34" charset="0"/>
              </a:rPr>
              <a:t>+</a:t>
            </a:r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6678216" y="2133600"/>
            <a:ext cx="439544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solidFill>
                  <a:schemeClr val="accent1"/>
                </a:solidFill>
                <a:latin typeface="Calibri" pitchFamily="34" charset="0"/>
              </a:rPr>
              <a:t>=</a:t>
            </a:r>
          </a:p>
        </p:txBody>
      </p:sp>
      <p:sp>
        <p:nvSpPr>
          <p:cNvPr id="33826" name="Rectangle 34"/>
          <p:cNvSpPr>
            <a:spLocks noChangeArrowheads="1"/>
          </p:cNvSpPr>
          <p:nvPr/>
        </p:nvSpPr>
        <p:spPr bwMode="auto">
          <a:xfrm>
            <a:off x="7164001" y="1955800"/>
            <a:ext cx="50526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5400" b="1">
                <a:solidFill>
                  <a:schemeClr val="accent1"/>
                </a:solidFill>
                <a:latin typeface="Calibri" pitchFamily="34" charset="0"/>
              </a:rPr>
              <a:t>?</a:t>
            </a:r>
          </a:p>
        </p:txBody>
      </p:sp>
      <p:sp>
        <p:nvSpPr>
          <p:cNvPr id="33838" name="Rectangle 46"/>
          <p:cNvSpPr>
            <a:spLocks noChangeArrowheads="1"/>
          </p:cNvSpPr>
          <p:nvPr/>
        </p:nvSpPr>
        <p:spPr bwMode="auto">
          <a:xfrm>
            <a:off x="2634862" y="3509964"/>
            <a:ext cx="69762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40</a:t>
            </a:r>
          </a:p>
        </p:txBody>
      </p:sp>
      <p:sp>
        <p:nvSpPr>
          <p:cNvPr id="33840" name="Rectangle 48"/>
          <p:cNvSpPr>
            <a:spLocks noChangeArrowheads="1"/>
          </p:cNvSpPr>
          <p:nvPr/>
        </p:nvSpPr>
        <p:spPr bwMode="auto">
          <a:xfrm>
            <a:off x="1606279" y="5113065"/>
            <a:ext cx="95410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100</a:t>
            </a:r>
          </a:p>
        </p:txBody>
      </p:sp>
      <p:sp>
        <p:nvSpPr>
          <p:cNvPr id="33841" name="Rectangle 49"/>
          <p:cNvSpPr>
            <a:spLocks noChangeArrowheads="1"/>
          </p:cNvSpPr>
          <p:nvPr/>
        </p:nvSpPr>
        <p:spPr bwMode="auto">
          <a:xfrm>
            <a:off x="3491880" y="5301208"/>
            <a:ext cx="69762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70</a:t>
            </a:r>
          </a:p>
        </p:txBody>
      </p:sp>
      <p:sp>
        <p:nvSpPr>
          <p:cNvPr id="33842" name="Rectangle 50"/>
          <p:cNvSpPr>
            <a:spLocks noChangeArrowheads="1"/>
          </p:cNvSpPr>
          <p:nvPr/>
        </p:nvSpPr>
        <p:spPr bwMode="auto">
          <a:xfrm>
            <a:off x="5580112" y="5301208"/>
            <a:ext cx="69762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96</a:t>
            </a:r>
          </a:p>
        </p:txBody>
      </p:sp>
      <p:sp>
        <p:nvSpPr>
          <p:cNvPr id="33843" name="Rectangle 51"/>
          <p:cNvSpPr>
            <a:spLocks noChangeArrowheads="1"/>
          </p:cNvSpPr>
          <p:nvPr/>
        </p:nvSpPr>
        <p:spPr bwMode="auto">
          <a:xfrm>
            <a:off x="5012063" y="3520440"/>
            <a:ext cx="69762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34</a:t>
            </a:r>
          </a:p>
        </p:txBody>
      </p:sp>
      <p:sp>
        <p:nvSpPr>
          <p:cNvPr id="33844" name="Rectangle 52"/>
          <p:cNvSpPr>
            <a:spLocks noChangeArrowheads="1"/>
          </p:cNvSpPr>
          <p:nvPr/>
        </p:nvSpPr>
        <p:spPr bwMode="auto">
          <a:xfrm>
            <a:off x="3851920" y="2204864"/>
            <a:ext cx="69762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0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20</a:t>
            </a:r>
          </a:p>
        </p:txBody>
      </p:sp>
      <p:sp>
        <p:nvSpPr>
          <p:cNvPr id="33847" name="Rectangle 55"/>
          <p:cNvSpPr>
            <a:spLocks noChangeArrowheads="1"/>
          </p:cNvSpPr>
          <p:nvPr/>
        </p:nvSpPr>
        <p:spPr bwMode="auto">
          <a:xfrm>
            <a:off x="7056842" y="1962150"/>
            <a:ext cx="877163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15</a:t>
            </a:r>
          </a:p>
        </p:txBody>
      </p:sp>
    </p:spTree>
    <p:extLst>
      <p:ext uri="{BB962C8B-B14F-4D97-AF65-F5344CB8AC3E}">
        <p14:creationId xmlns:p14="http://schemas.microsoft.com/office/powerpoint/2010/main" val="3090266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7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38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38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38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3800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3800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3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338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380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380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38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38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38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3804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3804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33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4000"/>
                            </p:stCondLst>
                            <p:childTnLst>
                              <p:par>
                                <p:cTn id="7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38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338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38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4500"/>
                            </p:stCondLst>
                            <p:childTnLst>
                              <p:par>
                                <p:cTn id="7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380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380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0"/>
                            </p:stCondLst>
                            <p:childTnLst>
                              <p:par>
                                <p:cTn id="8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38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38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5500"/>
                            </p:stCondLst>
                            <p:childTnLst>
                              <p:par>
                                <p:cTn id="9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3805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3805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1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6000"/>
                            </p:stCondLst>
                            <p:childTnLst>
                              <p:par>
                                <p:cTn id="106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338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38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6500"/>
                            </p:stCondLst>
                            <p:childTnLst>
                              <p:par>
                                <p:cTn id="11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380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380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33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33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7000"/>
                            </p:stCondLst>
                            <p:childTnLst>
                              <p:par>
                                <p:cTn id="1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38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8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33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33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7500"/>
                            </p:stCondLst>
                            <p:childTnLst>
                              <p:par>
                                <p:cTn id="13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3806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3806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3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38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8000"/>
                            </p:stCondLst>
                            <p:childTnLst>
                              <p:par>
                                <p:cTn id="14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338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38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8500"/>
                            </p:stCondLst>
                            <p:childTnLst>
                              <p:par>
                                <p:cTn id="1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33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33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9500"/>
                            </p:stCondLst>
                            <p:childTnLst>
                              <p:par>
                                <p:cTn id="152" presetID="23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3" dur="500" fill="hold"/>
                                        <p:tgtEl>
                                          <p:spTgt spid="33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33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55" dur="500" fill="hold"/>
                                        <p:tgtEl>
                                          <p:spTgt spid="33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10842353" s="0" l="0"/>
                                      </p:by>
                                    </p:animClr>
                                    <p:set>
                                      <p:cBhvr>
                                        <p:cTn id="156" dur="500" fill="hold"/>
                                        <p:tgtEl>
                                          <p:spTgt spid="33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33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500"/>
                            </p:stCondLst>
                            <p:childTnLst>
                              <p:par>
                                <p:cTn id="1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33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8" dur="500"/>
                                        <p:tgtEl>
                                          <p:spTgt spid="33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500"/>
                            </p:stCondLst>
                            <p:childTnLst>
                              <p:par>
                                <p:cTn id="18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33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7" dur="500"/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500"/>
                            </p:stCondLst>
                            <p:childTnLst>
                              <p:par>
                                <p:cTn id="19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2" dur="500"/>
                                        <p:tgtEl>
                                          <p:spTgt spid="33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6" dur="500"/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500"/>
                            </p:stCondLst>
                            <p:childTnLst>
                              <p:par>
                                <p:cTn id="19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1" dur="500"/>
                                        <p:tgtEl>
                                          <p:spTgt spid="33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>
                      <p:stCondLst>
                        <p:cond delay="indefinite"/>
                      </p:stCondLst>
                      <p:childTnLst>
                        <p:par>
                          <p:cTn id="203" fill="hold">
                            <p:stCondLst>
                              <p:cond delay="0"/>
                            </p:stCondLst>
                            <p:childTnLst>
                              <p:par>
                                <p:cTn id="20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5" dur="500"/>
                                        <p:tgtEl>
                                          <p:spTgt spid="33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500"/>
                            </p:stCondLst>
                            <p:childTnLst>
                              <p:par>
                                <p:cTn id="2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0" dur="500"/>
                                        <p:tgtEl>
                                          <p:spTgt spid="33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4" dur="500"/>
                                        <p:tgtEl>
                                          <p:spTgt spid="33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6" fill="hold">
                            <p:stCondLst>
                              <p:cond delay="500"/>
                            </p:stCondLst>
                            <p:childTnLst>
                              <p:par>
                                <p:cTn id="2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9" dur="500"/>
                                        <p:tgtEl>
                                          <p:spTgt spid="33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8" grpId="0" animBg="1"/>
      <p:bldP spid="33799" grpId="0" animBg="1"/>
      <p:bldP spid="33800" grpId="0" build="allAtOnce" animBg="1"/>
      <p:bldP spid="33801" grpId="0" build="allAtOnce" animBg="1"/>
      <p:bldP spid="33802" grpId="0" build="allAtOnce" animBg="1"/>
      <p:bldP spid="33803" grpId="0" build="allAtOnce" animBg="1"/>
      <p:bldP spid="33804" grpId="0" build="allAtOnce" animBg="1"/>
      <p:bldP spid="33805" grpId="0" build="allAtOnce" animBg="1"/>
      <p:bldP spid="33806" grpId="0" build="allAtOnce" animBg="1"/>
      <p:bldP spid="33808" grpId="0" animBg="1"/>
      <p:bldP spid="33809" grpId="0" animBg="1"/>
      <p:bldP spid="33810" grpId="0" animBg="1"/>
      <p:bldP spid="33811" grpId="0" animBg="1"/>
      <p:bldP spid="33812" grpId="0" animBg="1"/>
      <p:bldP spid="33813" grpId="0" animBg="1"/>
      <p:bldP spid="33814" grpId="0" animBg="1"/>
      <p:bldP spid="33817" grpId="0"/>
      <p:bldP spid="33818" grpId="0"/>
      <p:bldP spid="33820" grpId="0"/>
      <p:bldP spid="33821" grpId="0"/>
      <p:bldP spid="33822" grpId="0"/>
      <p:bldP spid="33824" grpId="0"/>
      <p:bldP spid="33825" grpId="0"/>
      <p:bldP spid="33826" grpId="0" build="allAtOnce"/>
      <p:bldP spid="33838" grpId="0"/>
      <p:bldP spid="33840" grpId="0"/>
      <p:bldP spid="33841" grpId="0"/>
      <p:bldP spid="33842" grpId="0"/>
      <p:bldP spid="33843" grpId="0"/>
      <p:bldP spid="33844" grpId="0"/>
      <p:bldP spid="3384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379482" y="1277958"/>
            <a:ext cx="6132500" cy="753582"/>
          </a:xfrm>
        </p:spPr>
        <p:txBody>
          <a:bodyPr>
            <a:normAutofit/>
          </a:bodyPr>
          <a:lstStyle/>
          <a:p>
            <a:r>
              <a:rPr lang="ru-RU" sz="33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Сколько всего цветов?</a:t>
            </a:r>
          </a:p>
        </p:txBody>
      </p:sp>
      <p:pic>
        <p:nvPicPr>
          <p:cNvPr id="14341" name="Picture 5" descr="gnom2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2354" y="4247233"/>
            <a:ext cx="1814140" cy="1664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64" name="Oval 28"/>
          <p:cNvSpPr>
            <a:spLocks noChangeArrowheads="1"/>
          </p:cNvSpPr>
          <p:nvPr/>
        </p:nvSpPr>
        <p:spPr bwMode="auto">
          <a:xfrm>
            <a:off x="1900589" y="2651343"/>
            <a:ext cx="1537483" cy="2213412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350">
              <a:latin typeface="Calibri" pitchFamily="34" charset="0"/>
            </a:endParaRPr>
          </a:p>
        </p:txBody>
      </p:sp>
      <p:sp>
        <p:nvSpPr>
          <p:cNvPr id="14365" name="Oval 29"/>
          <p:cNvSpPr>
            <a:spLocks noChangeArrowheads="1"/>
          </p:cNvSpPr>
          <p:nvPr/>
        </p:nvSpPr>
        <p:spPr bwMode="auto">
          <a:xfrm>
            <a:off x="3487818" y="2594414"/>
            <a:ext cx="1620313" cy="217268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350">
              <a:latin typeface="Calibri" pitchFamily="34" charset="0"/>
            </a:endParaRPr>
          </a:p>
        </p:txBody>
      </p:sp>
      <p:sp>
        <p:nvSpPr>
          <p:cNvPr id="14366" name="Oval 30"/>
          <p:cNvSpPr>
            <a:spLocks noChangeArrowheads="1"/>
          </p:cNvSpPr>
          <p:nvPr/>
        </p:nvSpPr>
        <p:spPr bwMode="auto">
          <a:xfrm>
            <a:off x="5184806" y="2409354"/>
            <a:ext cx="1558770" cy="2250412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350">
              <a:latin typeface="Calibri" pitchFamily="34" charset="0"/>
            </a:endParaRPr>
          </a:p>
        </p:txBody>
      </p:sp>
      <p:sp>
        <p:nvSpPr>
          <p:cNvPr id="14367" name="Oval 31"/>
          <p:cNvSpPr>
            <a:spLocks noChangeArrowheads="1"/>
          </p:cNvSpPr>
          <p:nvPr/>
        </p:nvSpPr>
        <p:spPr bwMode="auto">
          <a:xfrm>
            <a:off x="6865146" y="2617159"/>
            <a:ext cx="1553766" cy="2083695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350">
              <a:latin typeface="Calibri" pitchFamily="34" charset="0"/>
            </a:endParaRPr>
          </a:p>
        </p:txBody>
      </p:sp>
      <p:sp>
        <p:nvSpPr>
          <p:cNvPr id="14373" name="Rectangle 37"/>
          <p:cNvSpPr>
            <a:spLocks noChangeArrowheads="1"/>
          </p:cNvSpPr>
          <p:nvPr/>
        </p:nvSpPr>
        <p:spPr bwMode="auto">
          <a:xfrm>
            <a:off x="1579961" y="4984942"/>
            <a:ext cx="6172200" cy="56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257175" indent="-257175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5 + 5+ 5+ 5 + 5 = 25 (</a:t>
            </a:r>
            <a:r>
              <a:rPr lang="ru-RU" sz="2400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ц</a:t>
            </a:r>
            <a:r>
              <a:rPr lang="ru-RU" sz="24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.)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171217" y="2478618"/>
            <a:ext cx="1577605" cy="2222239"/>
          </a:xfrm>
          <a:prstGeom prst="ellips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 sz="1350">
              <a:latin typeface="Calibri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94" y="2910679"/>
            <a:ext cx="521666" cy="408793"/>
          </a:xfrm>
          <a:prstGeom prst="rect">
            <a:avLst/>
          </a:prstGeom>
        </p:spPr>
      </p:pic>
      <p:pic>
        <p:nvPicPr>
          <p:cNvPr id="37" name="Рисунок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39" y="3534932"/>
            <a:ext cx="521666" cy="408793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034" y="3930350"/>
            <a:ext cx="521666" cy="408793"/>
          </a:xfrm>
          <a:prstGeom prst="rect">
            <a:avLst/>
          </a:prstGeom>
        </p:spPr>
      </p:pic>
      <p:pic>
        <p:nvPicPr>
          <p:cNvPr id="39" name="Рисунок 3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61" y="3491187"/>
            <a:ext cx="521666" cy="408793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15" y="3007920"/>
            <a:ext cx="521666" cy="408793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84496" y="3289104"/>
            <a:ext cx="521666" cy="408793"/>
          </a:xfrm>
          <a:prstGeom prst="rect">
            <a:avLst/>
          </a:prstGeom>
        </p:spPr>
      </p:pic>
      <p:pic>
        <p:nvPicPr>
          <p:cNvPr id="42" name="Рисунок 4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8007" y="3820926"/>
            <a:ext cx="521666" cy="408793"/>
          </a:xfrm>
          <a:prstGeom prst="rect">
            <a:avLst/>
          </a:prstGeom>
        </p:spPr>
      </p:pic>
      <p:pic>
        <p:nvPicPr>
          <p:cNvPr id="43" name="Рисунок 4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0305" y="4229718"/>
            <a:ext cx="521666" cy="408793"/>
          </a:xfrm>
          <a:prstGeom prst="rect">
            <a:avLst/>
          </a:prstGeom>
        </p:spPr>
      </p:pic>
      <p:pic>
        <p:nvPicPr>
          <p:cNvPr id="44" name="Рисунок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0349" y="3690936"/>
            <a:ext cx="521666" cy="408793"/>
          </a:xfrm>
          <a:prstGeom prst="rect">
            <a:avLst/>
          </a:prstGeom>
        </p:spPr>
      </p:pic>
      <p:pic>
        <p:nvPicPr>
          <p:cNvPr id="45" name="Рисунок 4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895" y="2799417"/>
            <a:ext cx="474770" cy="408793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7986" y="2936329"/>
            <a:ext cx="521666" cy="408793"/>
          </a:xfrm>
          <a:prstGeom prst="rect">
            <a:avLst/>
          </a:prstGeom>
        </p:spPr>
      </p:pic>
      <p:pic>
        <p:nvPicPr>
          <p:cNvPr id="47" name="Рисунок 4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5305" y="3561941"/>
            <a:ext cx="521666" cy="408793"/>
          </a:xfrm>
          <a:prstGeom prst="rect">
            <a:avLst/>
          </a:prstGeom>
        </p:spPr>
      </p:pic>
      <p:pic>
        <p:nvPicPr>
          <p:cNvPr id="48" name="Рисунок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1756" y="4070860"/>
            <a:ext cx="521666" cy="408793"/>
          </a:xfrm>
          <a:prstGeom prst="rect">
            <a:avLst/>
          </a:prstGeom>
        </p:spPr>
      </p:pic>
      <p:pic>
        <p:nvPicPr>
          <p:cNvPr id="49" name="Рисунок 4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4464" y="3878607"/>
            <a:ext cx="521666" cy="408793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6656" y="3183108"/>
            <a:ext cx="521666" cy="408793"/>
          </a:xfrm>
          <a:prstGeom prst="rect">
            <a:avLst/>
          </a:prstGeom>
        </p:spPr>
      </p:pic>
      <p:pic>
        <p:nvPicPr>
          <p:cNvPr id="51" name="Рисунок 5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153" y="2881471"/>
            <a:ext cx="521666" cy="408793"/>
          </a:xfrm>
          <a:prstGeom prst="rect">
            <a:avLst/>
          </a:prstGeom>
        </p:spPr>
      </p:pic>
      <p:pic>
        <p:nvPicPr>
          <p:cNvPr id="52" name="Рисунок 5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868" y="3466737"/>
            <a:ext cx="521666" cy="408793"/>
          </a:xfrm>
          <a:prstGeom prst="rect">
            <a:avLst/>
          </a:prstGeom>
        </p:spPr>
      </p:pic>
      <p:pic>
        <p:nvPicPr>
          <p:cNvPr id="53" name="Рисунок 5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6889" y="4140028"/>
            <a:ext cx="521666" cy="408793"/>
          </a:xfrm>
          <a:prstGeom prst="rect">
            <a:avLst/>
          </a:prstGeom>
        </p:spPr>
      </p:pic>
      <p:pic>
        <p:nvPicPr>
          <p:cNvPr id="54" name="Рисунок 5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069" y="3532423"/>
            <a:ext cx="521666" cy="408793"/>
          </a:xfrm>
          <a:prstGeom prst="rect">
            <a:avLst/>
          </a:prstGeom>
        </p:spPr>
      </p:pic>
      <p:pic>
        <p:nvPicPr>
          <p:cNvPr id="55" name="Рисунок 5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7774" y="2978712"/>
            <a:ext cx="521666" cy="408793"/>
          </a:xfrm>
          <a:prstGeom prst="rect">
            <a:avLst/>
          </a:prstGeom>
        </p:spPr>
      </p:pic>
      <p:pic>
        <p:nvPicPr>
          <p:cNvPr id="56" name="Рисунок 5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7671" y="2910679"/>
            <a:ext cx="521666" cy="408793"/>
          </a:xfrm>
          <a:prstGeom prst="rect">
            <a:avLst/>
          </a:prstGeom>
        </p:spPr>
      </p:pic>
      <p:pic>
        <p:nvPicPr>
          <p:cNvPr id="57" name="Рисунок 5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0316" y="3534932"/>
            <a:ext cx="521666" cy="408793"/>
          </a:xfrm>
          <a:prstGeom prst="rect">
            <a:avLst/>
          </a:prstGeom>
        </p:spPr>
      </p:pic>
      <p:pic>
        <p:nvPicPr>
          <p:cNvPr id="58" name="Рисунок 5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3911" y="3930350"/>
            <a:ext cx="521666" cy="408793"/>
          </a:xfrm>
          <a:prstGeom prst="rect">
            <a:avLst/>
          </a:prstGeom>
        </p:spPr>
      </p:pic>
      <p:pic>
        <p:nvPicPr>
          <p:cNvPr id="59" name="Рисунок 5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3238" y="3491187"/>
            <a:ext cx="521666" cy="408793"/>
          </a:xfrm>
          <a:prstGeom prst="rect">
            <a:avLst/>
          </a:prstGeom>
        </p:spPr>
      </p:pic>
      <p:pic>
        <p:nvPicPr>
          <p:cNvPr id="60" name="Рисунок 5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4292" y="3007920"/>
            <a:ext cx="521666" cy="408793"/>
          </a:xfrm>
          <a:prstGeom prst="rect">
            <a:avLst/>
          </a:prstGeom>
        </p:spPr>
      </p:pic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xmlns="" id="{122B27DF-104D-41A1-93A2-EAD60E21802F}"/>
              </a:ext>
            </a:extLst>
          </p:cNvPr>
          <p:cNvSpPr/>
          <p:nvPr/>
        </p:nvSpPr>
        <p:spPr>
          <a:xfrm>
            <a:off x="1276107" y="5654861"/>
            <a:ext cx="3771291" cy="65994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chemeClr val="tx1"/>
                </a:solidFill>
              </a:rPr>
              <a:t>по 5 взяли 5 раз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461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36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43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3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43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43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4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1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64" grpId="0" animBg="1"/>
      <p:bldP spid="14365" grpId="0" animBg="1"/>
      <p:bldP spid="14366" grpId="0" animBg="1"/>
      <p:bldP spid="14367" grpId="0" animBg="1"/>
      <p:bldP spid="14373" grpId="0"/>
      <p:bldP spid="14379" grpId="0" animBg="1"/>
      <p:bldP spid="6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9D12D4FC-CD22-4223-AEB7-7D47F1B4A756}"/>
              </a:ext>
            </a:extLst>
          </p:cNvPr>
          <p:cNvSpPr/>
          <p:nvPr/>
        </p:nvSpPr>
        <p:spPr>
          <a:xfrm>
            <a:off x="755576" y="157859"/>
            <a:ext cx="7311071" cy="988833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Продолжите предложения</a:t>
            </a:r>
            <a:endParaRPr lang="ru-RU" sz="4000" b="1" dirty="0">
              <a:ln>
                <a:solidFill>
                  <a:schemeClr val="tx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D6D2B2FD-E9FC-4C04-AE45-493F3E4AC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6616" y="4849248"/>
            <a:ext cx="1990232" cy="200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-324544" y="1455809"/>
            <a:ext cx="4464496" cy="123646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урока: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Заголовок 3"/>
          <p:cNvSpPr txBox="1">
            <a:spLocks/>
          </p:cNvSpPr>
          <p:nvPr/>
        </p:nvSpPr>
        <p:spPr>
          <a:xfrm>
            <a:off x="323528" y="2074043"/>
            <a:ext cx="7992888" cy="20077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Заголовок 3"/>
          <p:cNvSpPr txBox="1">
            <a:spLocks/>
          </p:cNvSpPr>
          <p:nvPr/>
        </p:nvSpPr>
        <p:spPr>
          <a:xfrm>
            <a:off x="323528" y="3696138"/>
            <a:ext cx="9183279" cy="20077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9674" y="2678263"/>
            <a:ext cx="9073008" cy="2428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Научиться сокращенно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записывать (сумму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одинаковых слагаемых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0">
              <a:lnSpc>
                <a:spcPct val="115000"/>
              </a:lnSpc>
              <a:spcAft>
                <a:spcPts val="0"/>
              </a:spcAft>
              <a:buSzPts val="1000"/>
              <a:tabLst>
                <a:tab pos="457200" algn="l"/>
              </a:tabLst>
            </a:pP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Познакомиться с  новым математическим…… (действием) и каким знаком оно ….(обозначается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925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9D12D4FC-CD22-4223-AEB7-7D47F1B4A756}"/>
              </a:ext>
            </a:extLst>
          </p:cNvPr>
          <p:cNvSpPr/>
          <p:nvPr/>
        </p:nvSpPr>
        <p:spPr>
          <a:xfrm>
            <a:off x="1115616" y="413134"/>
            <a:ext cx="7311071" cy="988833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лишнее выражение</a:t>
            </a:r>
            <a:endParaRPr lang="ru-RU" sz="4000" b="1" dirty="0">
              <a:ln>
                <a:solidFill>
                  <a:schemeClr val="tx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D6D2B2FD-E9FC-4C04-AE45-493F3E4AC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126" y="4730436"/>
            <a:ext cx="1990232" cy="200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323528" y="3696138"/>
            <a:ext cx="9183279" cy="20077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7563" y="1484784"/>
            <a:ext cx="9649072" cy="391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275" algn="just">
              <a:lnSpc>
                <a:spcPct val="115000"/>
              </a:lnSpc>
              <a:spcAft>
                <a:spcPts val="0"/>
              </a:spcAft>
            </a:pP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6+7+6+4+2+3 </a:t>
            </a:r>
            <a:r>
              <a:rPr lang="ru-RU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2+2+1+4+4+1</a:t>
            </a:r>
          </a:p>
          <a:p>
            <a:pPr marL="41275" algn="just">
              <a:lnSpc>
                <a:spcPct val="115000"/>
              </a:lnSpc>
              <a:spcAft>
                <a:spcPts val="0"/>
              </a:spcAft>
            </a:pPr>
            <a:endParaRPr lang="ru-RU" sz="32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275" algn="just">
              <a:lnSpc>
                <a:spcPct val="115000"/>
              </a:lnSpc>
              <a:spcAft>
                <a:spcPts val="0"/>
              </a:spcAft>
            </a:pP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8+2+7+7+5+4              </a:t>
            </a:r>
            <a:r>
              <a:rPr lang="ru-RU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2+5+5+6+6+1</a:t>
            </a:r>
          </a:p>
          <a:p>
            <a:pPr marL="41275" algn="just">
              <a:lnSpc>
                <a:spcPct val="115000"/>
              </a:lnSpc>
              <a:spcAft>
                <a:spcPts val="0"/>
              </a:spcAft>
            </a:pPr>
            <a:endParaRPr lang="ru-RU" sz="32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4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5+5+5+5+5+5              3+3+5+5+6+3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ru-RU" sz="32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148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9D12D4FC-CD22-4223-AEB7-7D47F1B4A756}"/>
              </a:ext>
            </a:extLst>
          </p:cNvPr>
          <p:cNvSpPr/>
          <p:nvPr/>
        </p:nvSpPr>
        <p:spPr>
          <a:xfrm>
            <a:off x="1115616" y="413134"/>
            <a:ext cx="7311071" cy="988833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лишнее выражение</a:t>
            </a:r>
            <a:endParaRPr lang="ru-RU" sz="4000" b="1" dirty="0">
              <a:ln>
                <a:solidFill>
                  <a:schemeClr val="tx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D6D2B2FD-E9FC-4C04-AE45-493F3E4AC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7126" y="4730436"/>
            <a:ext cx="1990232" cy="200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3"/>
          <p:cNvSpPr txBox="1">
            <a:spLocks/>
          </p:cNvSpPr>
          <p:nvPr/>
        </p:nvSpPr>
        <p:spPr>
          <a:xfrm>
            <a:off x="323528" y="3696138"/>
            <a:ext cx="9183279" cy="200772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7563" y="1484784"/>
            <a:ext cx="9649072" cy="334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1275" algn="just">
              <a:lnSpc>
                <a:spcPct val="115000"/>
              </a:lnSpc>
              <a:spcAft>
                <a:spcPts val="0"/>
              </a:spcAft>
            </a:pPr>
            <a:endParaRPr lang="ru-RU" sz="32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1275" algn="just">
              <a:lnSpc>
                <a:spcPct val="115000"/>
              </a:lnSpc>
              <a:spcAft>
                <a:spcPts val="0"/>
              </a:spcAft>
            </a:pPr>
            <a:endParaRPr lang="ru-RU" sz="3200" b="1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5+5+5+5+5+5</a:t>
            </a:r>
            <a:endParaRPr lang="ru-RU" sz="6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6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5     6</a:t>
            </a:r>
            <a:endParaRPr lang="ru-RU" sz="4800" b="1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C637F84F-B6F7-4DB4-BD89-494A9739651B}"/>
              </a:ext>
            </a:extLst>
          </p:cNvPr>
          <p:cNvSpPr/>
          <p:nvPr/>
        </p:nvSpPr>
        <p:spPr>
          <a:xfrm>
            <a:off x="1403648" y="4149080"/>
            <a:ext cx="216024" cy="216024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203848" y="4908813"/>
            <a:ext cx="4572000" cy="151426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 взять 6 </a:t>
            </a: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или</a:t>
            </a:r>
            <a:endParaRPr lang="ru-RU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5  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умножить на 6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275932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9D12D4FC-CD22-4223-AEB7-7D47F1B4A756}"/>
              </a:ext>
            </a:extLst>
          </p:cNvPr>
          <p:cNvSpPr/>
          <p:nvPr/>
        </p:nvSpPr>
        <p:spPr>
          <a:xfrm>
            <a:off x="2051720" y="188640"/>
            <a:ext cx="5760640" cy="1131876"/>
          </a:xfrm>
          <a:prstGeom prst="roundRect">
            <a:avLst/>
          </a:prstGeom>
          <a:solidFill>
            <a:srgbClr val="7030A0"/>
          </a:solidFill>
          <a:ln w="38100">
            <a:solidFill>
              <a:schemeClr val="tx1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Составьте выражение</a:t>
            </a:r>
            <a:endParaRPr lang="ru-RU" sz="4000" b="1" dirty="0">
              <a:ln>
                <a:solidFill>
                  <a:schemeClr val="tx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D6D2B2FD-E9FC-4C04-AE45-493F3E4AC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1855" y="4242704"/>
            <a:ext cx="1881512" cy="2330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xmlns="" id="{655EB567-9926-4019-B19A-429AAD2A8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CFDFF"/>
              </a:clrFrom>
              <a:clrTo>
                <a:srgbClr val="FC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46" y="1357217"/>
            <a:ext cx="1616099" cy="1034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xmlns="" id="{66CF6287-D5BC-413B-AA4C-E382E2DC79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CFDFF"/>
              </a:clrFrom>
              <a:clrTo>
                <a:srgbClr val="FC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9944" y="1366407"/>
            <a:ext cx="1723097" cy="1102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xmlns="" id="{BA8B9830-AE78-4E35-838C-770C30FE3D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CFDFF"/>
              </a:clrFrom>
              <a:clrTo>
                <a:srgbClr val="FC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6830" y="1398250"/>
            <a:ext cx="1714168" cy="1097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3E6EC01C-C4FA-403E-8E8D-49661DC51286}"/>
              </a:ext>
            </a:extLst>
          </p:cNvPr>
          <p:cNvSpPr/>
          <p:nvPr/>
        </p:nvSpPr>
        <p:spPr>
          <a:xfrm>
            <a:off x="429788" y="2812138"/>
            <a:ext cx="643893" cy="74651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6C0FD0F9-9FB3-4BEE-A3AC-D0310C23BD74}"/>
              </a:ext>
            </a:extLst>
          </p:cNvPr>
          <p:cNvSpPr/>
          <p:nvPr/>
        </p:nvSpPr>
        <p:spPr>
          <a:xfrm>
            <a:off x="2241964" y="2809390"/>
            <a:ext cx="659046" cy="75199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0F9B63EC-41E0-4A91-A5C7-D17653DD1905}"/>
              </a:ext>
            </a:extLst>
          </p:cNvPr>
          <p:cNvSpPr/>
          <p:nvPr/>
        </p:nvSpPr>
        <p:spPr>
          <a:xfrm>
            <a:off x="3917208" y="2827095"/>
            <a:ext cx="643894" cy="7465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7" name="Знак ''плюс'' 16">
            <a:extLst>
              <a:ext uri="{FF2B5EF4-FFF2-40B4-BE49-F238E27FC236}">
                <a16:creationId xmlns:a16="http://schemas.microsoft.com/office/drawing/2014/main" xmlns="" id="{089AC17C-74DD-44CD-85C6-49EF73604E39}"/>
              </a:ext>
            </a:extLst>
          </p:cNvPr>
          <p:cNvSpPr/>
          <p:nvPr/>
        </p:nvSpPr>
        <p:spPr>
          <a:xfrm>
            <a:off x="1294436" y="2803249"/>
            <a:ext cx="562620" cy="746519"/>
          </a:xfrm>
          <a:prstGeom prst="mathPl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Знак ''плюс'' 17">
            <a:extLst>
              <a:ext uri="{FF2B5EF4-FFF2-40B4-BE49-F238E27FC236}">
                <a16:creationId xmlns:a16="http://schemas.microsoft.com/office/drawing/2014/main" xmlns="" id="{C471D7CA-C805-46C9-9391-37A9CD8A455F}"/>
              </a:ext>
            </a:extLst>
          </p:cNvPr>
          <p:cNvSpPr/>
          <p:nvPr/>
        </p:nvSpPr>
        <p:spPr>
          <a:xfrm>
            <a:off x="3165239" y="2730746"/>
            <a:ext cx="643893" cy="852054"/>
          </a:xfrm>
          <a:prstGeom prst="mathPl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Равно 1">
            <a:extLst>
              <a:ext uri="{FF2B5EF4-FFF2-40B4-BE49-F238E27FC236}">
                <a16:creationId xmlns:a16="http://schemas.microsoft.com/office/drawing/2014/main" xmlns="" id="{1B87C3BF-1C40-43D9-ADA4-B647FC14AF32}"/>
              </a:ext>
            </a:extLst>
          </p:cNvPr>
          <p:cNvSpPr/>
          <p:nvPr/>
        </p:nvSpPr>
        <p:spPr>
          <a:xfrm>
            <a:off x="6415534" y="2803235"/>
            <a:ext cx="891347" cy="746520"/>
          </a:xfrm>
          <a:prstGeom prst="mathEqual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6DC1EDD6-F1A2-4A0E-A0CB-213F14CA03CA}"/>
              </a:ext>
            </a:extLst>
          </p:cNvPr>
          <p:cNvSpPr/>
          <p:nvPr/>
        </p:nvSpPr>
        <p:spPr>
          <a:xfrm>
            <a:off x="7334751" y="2668149"/>
            <a:ext cx="1557729" cy="103447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 smtClean="0">
                <a:solidFill>
                  <a:schemeClr val="tx1"/>
                </a:solidFill>
              </a:rPr>
              <a:t>12</a:t>
            </a:r>
            <a:endParaRPr lang="ru-RU" sz="7200" b="1" dirty="0">
              <a:solidFill>
                <a:schemeClr val="tx1"/>
              </a:solidFill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122B27DF-104D-41A1-93A2-EAD60E21802F}"/>
              </a:ext>
            </a:extLst>
          </p:cNvPr>
          <p:cNvSpPr/>
          <p:nvPr/>
        </p:nvSpPr>
        <p:spPr>
          <a:xfrm>
            <a:off x="1241182" y="4616402"/>
            <a:ext cx="5174352" cy="118886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>
                <a:solidFill>
                  <a:schemeClr val="tx1"/>
                </a:solidFill>
              </a:rPr>
              <a:t>3</a:t>
            </a:r>
            <a:r>
              <a:rPr lang="ru-RU" sz="7200" b="1" dirty="0" smtClean="0">
                <a:solidFill>
                  <a:schemeClr val="tx1"/>
                </a:solidFill>
              </a:rPr>
              <a:t>     </a:t>
            </a:r>
            <a:r>
              <a:rPr lang="ru-RU" sz="7200" b="1" dirty="0">
                <a:solidFill>
                  <a:schemeClr val="tx1"/>
                </a:solidFill>
              </a:rPr>
              <a:t>4 = </a:t>
            </a:r>
            <a:r>
              <a:rPr lang="ru-RU" sz="7200" b="1" dirty="0" smtClean="0">
                <a:solidFill>
                  <a:schemeClr val="tx1"/>
                </a:solidFill>
              </a:rPr>
              <a:t>12</a:t>
            </a:r>
            <a:endParaRPr lang="ru-RU" sz="7200" b="1" dirty="0">
              <a:solidFill>
                <a:schemeClr val="tx1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xmlns="" id="{C637F84F-B6F7-4DB4-BD89-494A9739651B}"/>
              </a:ext>
            </a:extLst>
          </p:cNvPr>
          <p:cNvSpPr/>
          <p:nvPr/>
        </p:nvSpPr>
        <p:spPr>
          <a:xfrm>
            <a:off x="2483768" y="5085184"/>
            <a:ext cx="247838" cy="337966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2" name="Picture 4">
            <a:extLst>
              <a:ext uri="{FF2B5EF4-FFF2-40B4-BE49-F238E27FC236}">
                <a16:creationId xmlns:a16="http://schemas.microsoft.com/office/drawing/2014/main" xmlns="" id="{3D25D2ED-99EA-40F6-96DD-5921C4EA9A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CFDFF"/>
              </a:clrFrom>
              <a:clrTo>
                <a:srgbClr val="FCFD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0997" y="1354379"/>
            <a:ext cx="1714168" cy="1097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Знак ''плюс'' 22">
            <a:extLst>
              <a:ext uri="{FF2B5EF4-FFF2-40B4-BE49-F238E27FC236}">
                <a16:creationId xmlns:a16="http://schemas.microsoft.com/office/drawing/2014/main" xmlns="" id="{A23E5740-25AF-4D20-958E-BF0820125CBC}"/>
              </a:ext>
            </a:extLst>
          </p:cNvPr>
          <p:cNvSpPr/>
          <p:nvPr/>
        </p:nvSpPr>
        <p:spPr>
          <a:xfrm>
            <a:off x="4795367" y="2775096"/>
            <a:ext cx="643893" cy="852054"/>
          </a:xfrm>
          <a:prstGeom prst="mathPlus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xmlns="" id="{FD383B0B-7911-43E8-995A-C7A9CE85C9C7}"/>
              </a:ext>
            </a:extLst>
          </p:cNvPr>
          <p:cNvSpPr/>
          <p:nvPr/>
        </p:nvSpPr>
        <p:spPr>
          <a:xfrm>
            <a:off x="5605449" y="2851728"/>
            <a:ext cx="643894" cy="74652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7200" b="1" dirty="0">
                <a:solidFill>
                  <a:schemeClr val="tx1"/>
                </a:solidFill>
              </a:rPr>
              <a:t>3</a:t>
            </a:r>
          </a:p>
        </p:txBody>
      </p:sp>
      <p:pic>
        <p:nvPicPr>
          <p:cNvPr id="9218" name="Picture 2">
            <a:extLst>
              <a:ext uri="{FF2B5EF4-FFF2-40B4-BE49-F238E27FC236}">
                <a16:creationId xmlns:a16="http://schemas.microsoft.com/office/drawing/2014/main" xmlns="" id="{90E95AE2-3A3C-4303-BC2F-58F082B409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57" y="1314904"/>
            <a:ext cx="406822" cy="77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>
            <a:extLst>
              <a:ext uri="{FF2B5EF4-FFF2-40B4-BE49-F238E27FC236}">
                <a16:creationId xmlns:a16="http://schemas.microsoft.com/office/drawing/2014/main" xmlns="" id="{14135124-1285-45F2-8ED1-6345B7C4EE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758" y="1558140"/>
            <a:ext cx="406822" cy="77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>
            <a:extLst>
              <a:ext uri="{FF2B5EF4-FFF2-40B4-BE49-F238E27FC236}">
                <a16:creationId xmlns:a16="http://schemas.microsoft.com/office/drawing/2014/main" xmlns="" id="{EFA19B91-6D13-4295-A3FD-9AF19159CF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6067" y="1314935"/>
            <a:ext cx="406822" cy="77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>
            <a:extLst>
              <a:ext uri="{FF2B5EF4-FFF2-40B4-BE49-F238E27FC236}">
                <a16:creationId xmlns:a16="http://schemas.microsoft.com/office/drawing/2014/main" xmlns="" id="{47883A50-60D9-440E-AA9C-F21E3AACE7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854" y="1558140"/>
            <a:ext cx="406822" cy="77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>
            <a:extLst>
              <a:ext uri="{FF2B5EF4-FFF2-40B4-BE49-F238E27FC236}">
                <a16:creationId xmlns:a16="http://schemas.microsoft.com/office/drawing/2014/main" xmlns="" id="{BFAD50BE-8783-41C0-BFF9-9916AF3219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7556" y="1366409"/>
            <a:ext cx="406822" cy="77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>
            <a:extLst>
              <a:ext uri="{FF2B5EF4-FFF2-40B4-BE49-F238E27FC236}">
                <a16:creationId xmlns:a16="http://schemas.microsoft.com/office/drawing/2014/main" xmlns="" id="{B064421B-3EF2-4AA8-B6EC-93FCCED6F5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8413" y="1364844"/>
            <a:ext cx="406822" cy="77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>
            <a:extLst>
              <a:ext uri="{FF2B5EF4-FFF2-40B4-BE49-F238E27FC236}">
                <a16:creationId xmlns:a16="http://schemas.microsoft.com/office/drawing/2014/main" xmlns="" id="{FA291B53-997B-4261-A5E0-EDA36A6C9E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9026" y="1673699"/>
            <a:ext cx="406822" cy="77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>
            <a:extLst>
              <a:ext uri="{FF2B5EF4-FFF2-40B4-BE49-F238E27FC236}">
                <a16:creationId xmlns:a16="http://schemas.microsoft.com/office/drawing/2014/main" xmlns="" id="{B314616B-B87D-49F3-8716-A0D802655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686" y="1364844"/>
            <a:ext cx="406822" cy="77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>
            <a:extLst>
              <a:ext uri="{FF2B5EF4-FFF2-40B4-BE49-F238E27FC236}">
                <a16:creationId xmlns:a16="http://schemas.microsoft.com/office/drawing/2014/main" xmlns="" id="{8A70B4B0-2EF7-4C4F-9C57-0BCC22A6F5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8227" y="1314904"/>
            <a:ext cx="406822" cy="77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>
            <a:extLst>
              <a:ext uri="{FF2B5EF4-FFF2-40B4-BE49-F238E27FC236}">
                <a16:creationId xmlns:a16="http://schemas.microsoft.com/office/drawing/2014/main" xmlns="" id="{99D1D641-B013-4BDC-A768-A79CF3A53E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39207" y="1590605"/>
            <a:ext cx="406822" cy="77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>
            <a:extLst>
              <a:ext uri="{FF2B5EF4-FFF2-40B4-BE49-F238E27FC236}">
                <a16:creationId xmlns:a16="http://schemas.microsoft.com/office/drawing/2014/main" xmlns="" id="{FC90995C-9622-4B48-B2D5-A5D7CD932E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0017" y="1314904"/>
            <a:ext cx="406822" cy="77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>
            <a:extLst>
              <a:ext uri="{FF2B5EF4-FFF2-40B4-BE49-F238E27FC236}">
                <a16:creationId xmlns:a16="http://schemas.microsoft.com/office/drawing/2014/main" xmlns="" id="{53DD4C13-F403-4075-9391-994E0461D4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9023" y="1340280"/>
            <a:ext cx="406822" cy="777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30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2" grpId="0" animBg="1"/>
      <p:bldP spid="20" grpId="0" animBg="1"/>
      <p:bldP spid="21" grpId="0" animBg="1"/>
      <p:bldP spid="3" grpId="0" animBg="1"/>
      <p:bldP spid="23" grpId="0" animBg="1"/>
      <p:bldP spid="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67544" y="5445224"/>
            <a:ext cx="8424936" cy="11430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Запишите сначала сложением, затем умножением.</a:t>
            </a:r>
            <a:endParaRPr lang="ru-RU" sz="3600" dirty="0"/>
          </a:p>
        </p:txBody>
      </p:sp>
      <p:pic>
        <p:nvPicPr>
          <p:cNvPr id="15362" name="Picture 2" descr="http://smayls.ru/data/smiles/animashki-lubov-71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9672" y="1484784"/>
            <a:ext cx="1609725" cy="1285876"/>
          </a:xfrm>
          <a:prstGeom prst="rect">
            <a:avLst/>
          </a:prstGeom>
          <a:noFill/>
        </p:spPr>
      </p:pic>
      <p:pic>
        <p:nvPicPr>
          <p:cNvPr id="6" name="Picture 2" descr="http://smayls.ru/data/smiles/animashki-lubov-71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28184" y="1484784"/>
            <a:ext cx="1609725" cy="1285876"/>
          </a:xfrm>
          <a:prstGeom prst="rect">
            <a:avLst/>
          </a:prstGeom>
          <a:noFill/>
        </p:spPr>
      </p:pic>
      <p:pic>
        <p:nvPicPr>
          <p:cNvPr id="7" name="Picture 2" descr="http://smayls.ru/data/smiles/animashki-lubov-71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1484784"/>
            <a:ext cx="1609725" cy="1285876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979712" y="3212976"/>
            <a:ext cx="47525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Gulim" pitchFamily="34" charset="-127"/>
                <a:ea typeface="Gulim" pitchFamily="34" charset="-127"/>
              </a:rPr>
              <a:t>2 + 2 + 2 =</a:t>
            </a:r>
            <a:endParaRPr lang="ru-RU" sz="6000" dirty="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44208" y="3212976"/>
            <a:ext cx="8640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Gulim" pitchFamily="34" charset="-127"/>
                <a:ea typeface="Gulim" pitchFamily="34" charset="-127"/>
              </a:rP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23728" y="4509120"/>
            <a:ext cx="33843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Gulim" pitchFamily="34" charset="-127"/>
                <a:ea typeface="Gulim" pitchFamily="34" charset="-127"/>
              </a:rPr>
              <a:t>2 ∙ 3= 6</a:t>
            </a:r>
          </a:p>
        </p:txBody>
      </p:sp>
      <p:sp>
        <p:nvSpPr>
          <p:cNvPr id="11" name="Заголовок 4"/>
          <p:cNvSpPr txBox="1">
            <a:spLocks/>
          </p:cNvSpPr>
          <p:nvPr/>
        </p:nvSpPr>
        <p:spPr>
          <a:xfrm>
            <a:off x="395536" y="260648"/>
            <a:ext cx="8424936" cy="11430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Три пары зайчат на танец спешат, считай поскорей сколько в танце зверей.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274320"/>
            <a:ext cx="8538152" cy="185853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Забавная картина в зоомагазине,</a:t>
            </a:r>
            <a:br>
              <a:rPr lang="ru-RU" b="1" dirty="0" smtClean="0"/>
            </a:br>
            <a:r>
              <a:rPr lang="ru-RU" b="1" dirty="0" smtClean="0"/>
              <a:t>по три котёнка в каждой корзине.</a:t>
            </a:r>
            <a:br>
              <a:rPr lang="ru-RU" b="1" dirty="0" smtClean="0"/>
            </a:br>
            <a:r>
              <a:rPr lang="ru-RU" b="1" dirty="0" smtClean="0"/>
              <a:t>Корзинки четыре. А сколько котят в корзинках сидят?</a:t>
            </a:r>
            <a:endParaRPr lang="ru-RU" b="1" dirty="0"/>
          </a:p>
        </p:txBody>
      </p:sp>
      <p:grpSp>
        <p:nvGrpSpPr>
          <p:cNvPr id="9" name="Группа 8"/>
          <p:cNvGrpSpPr/>
          <p:nvPr/>
        </p:nvGrpSpPr>
        <p:grpSpPr>
          <a:xfrm>
            <a:off x="1115616" y="2348880"/>
            <a:ext cx="7632848" cy="2225881"/>
            <a:chOff x="1187624" y="2276872"/>
            <a:chExt cx="7632848" cy="2225881"/>
          </a:xfrm>
        </p:grpSpPr>
        <p:pic>
          <p:nvPicPr>
            <p:cNvPr id="1026" name="Picture 2" descr="http://www.bajena.com/pictures/painting/kotyata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187624" y="2276872"/>
              <a:ext cx="1800200" cy="2081865"/>
            </a:xfrm>
            <a:prstGeom prst="rect">
              <a:avLst/>
            </a:prstGeom>
            <a:noFill/>
          </p:spPr>
        </p:pic>
        <p:pic>
          <p:nvPicPr>
            <p:cNvPr id="6" name="Picture 2" descr="http://www.bajena.com/pictures/painting/kotyata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131840" y="2420888"/>
              <a:ext cx="1800200" cy="2081865"/>
            </a:xfrm>
            <a:prstGeom prst="rect">
              <a:avLst/>
            </a:prstGeom>
            <a:noFill/>
          </p:spPr>
        </p:pic>
        <p:pic>
          <p:nvPicPr>
            <p:cNvPr id="7" name="Picture 2" descr="http://www.bajena.com/pictures/painting/kotyata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148064" y="2276872"/>
              <a:ext cx="1800200" cy="2081865"/>
            </a:xfrm>
            <a:prstGeom prst="rect">
              <a:avLst/>
            </a:prstGeom>
            <a:noFill/>
          </p:spPr>
        </p:pic>
        <p:pic>
          <p:nvPicPr>
            <p:cNvPr id="8" name="Picture 2" descr="http://www.bajena.com/pictures/painting/kotyata.jp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020272" y="2276872"/>
              <a:ext cx="1800200" cy="2081865"/>
            </a:xfrm>
            <a:prstGeom prst="rect">
              <a:avLst/>
            </a:prstGeom>
            <a:noFill/>
          </p:spPr>
        </p:pic>
      </p:grpSp>
      <p:sp>
        <p:nvSpPr>
          <p:cNvPr id="10" name="TextBox 9"/>
          <p:cNvSpPr txBox="1"/>
          <p:nvPr/>
        </p:nvSpPr>
        <p:spPr>
          <a:xfrm>
            <a:off x="1619672" y="4509120"/>
            <a:ext cx="66967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Gulim" pitchFamily="34" charset="-127"/>
                <a:ea typeface="Gulim" pitchFamily="34" charset="-127"/>
              </a:rPr>
              <a:t>3 + 3 + 3 +3 =</a:t>
            </a:r>
            <a:endParaRPr lang="ru-RU" sz="6000" dirty="0">
              <a:latin typeface="Gulim" pitchFamily="34" charset="-127"/>
              <a:ea typeface="Gulim" pitchFamily="34" charset="-127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64288" y="4437112"/>
            <a:ext cx="19797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Gulim" pitchFamily="34" charset="-127"/>
                <a:ea typeface="Gulim" pitchFamily="34" charset="-127"/>
              </a:rPr>
              <a:t>12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63688" y="5517232"/>
            <a:ext cx="42484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latin typeface="Gulim" pitchFamily="34" charset="-127"/>
                <a:ea typeface="Gulim" pitchFamily="34" charset="-127"/>
              </a:rPr>
              <a:t>3 ∙ 4= 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436</TotalTime>
  <Words>342</Words>
  <Application>Microsoft Office PowerPoint</Application>
  <PresentationFormat>Экран (4:3)</PresentationFormat>
  <Paragraphs>104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6" baseType="lpstr">
      <vt:lpstr>Arial</vt:lpstr>
      <vt:lpstr>Calibri</vt:lpstr>
      <vt:lpstr>Gulim</vt:lpstr>
      <vt:lpstr>Impact</vt:lpstr>
      <vt:lpstr>Symbol</vt:lpstr>
      <vt:lpstr>Times New Roman</vt:lpstr>
      <vt:lpstr>Trebuchet MS</vt:lpstr>
      <vt:lpstr>Wingdings 3</vt:lpstr>
      <vt:lpstr>Грань</vt:lpstr>
      <vt:lpstr>Презентация PowerPoint</vt:lpstr>
      <vt:lpstr>Презентация PowerPoint</vt:lpstr>
      <vt:lpstr>Презентация PowerPoint</vt:lpstr>
      <vt:lpstr>Цели урока: </vt:lpstr>
      <vt:lpstr>Презентация PowerPoint</vt:lpstr>
      <vt:lpstr>Презентация PowerPoint</vt:lpstr>
      <vt:lpstr>Презентация PowerPoint</vt:lpstr>
      <vt:lpstr>Запишите сначала сложением, затем умножением.</vt:lpstr>
      <vt:lpstr>Забавная картина в зоомагазине, по три котёнка в каждой корзине. Корзинки четыре. А сколько котят в корзинках сидят?</vt:lpstr>
      <vt:lpstr>Две тарелки на столе стоят, в каждой по четыре яблочка лежат.  Отвечай поскорей, сколько яблок для гостей.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Начертите квадрат со стороной 5 см. Найдите его периметр.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Умножение</dc:title>
  <dc:creator>1</dc:creator>
  <cp:lastModifiedBy>Надежда Долгушина</cp:lastModifiedBy>
  <cp:revision>66</cp:revision>
  <dcterms:created xsi:type="dcterms:W3CDTF">2016-09-19T10:25:19Z</dcterms:created>
  <dcterms:modified xsi:type="dcterms:W3CDTF">2024-02-24T09:52:54Z</dcterms:modified>
</cp:coreProperties>
</file>