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70" r:id="rId3"/>
    <p:sldId id="284" r:id="rId4"/>
    <p:sldId id="257" r:id="rId5"/>
    <p:sldId id="258" r:id="rId6"/>
    <p:sldId id="275" r:id="rId7"/>
    <p:sldId id="263" r:id="rId8"/>
    <p:sldId id="272" r:id="rId9"/>
    <p:sldId id="276" r:id="rId10"/>
    <p:sldId id="285" r:id="rId11"/>
    <p:sldId id="286" r:id="rId12"/>
    <p:sldId id="287" r:id="rId13"/>
    <p:sldId id="288" r:id="rId14"/>
    <p:sldId id="274" r:id="rId15"/>
    <p:sldId id="279" r:id="rId16"/>
    <p:sldId id="281" r:id="rId17"/>
    <p:sldId id="290" r:id="rId18"/>
    <p:sldId id="265" r:id="rId19"/>
    <p:sldId id="26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29" autoAdjust="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939DC-207D-4B31-9FB1-E61D1D418A9C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42FE2-9A82-4930-929F-6E2490974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578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42FE2-9A82-4930-929F-6E24909741F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769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116632"/>
            <a:ext cx="4393475" cy="309634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НИТРАТЫ-ПОД СТРОГИЙ КОНТРОЛЬ!</a:t>
            </a:r>
            <a:r>
              <a:rPr lang="ru-RU" sz="4000" b="1" dirty="0">
                <a:solidFill>
                  <a:schemeClr val="tx2"/>
                </a:solidFill>
                <a:latin typeface="Book Antiqua" panose="02040602050305030304" pitchFamily="18" charset="0"/>
              </a:rPr>
              <a:t/>
            </a:r>
            <a:br>
              <a:rPr lang="ru-RU" sz="4000" b="1" dirty="0">
                <a:solidFill>
                  <a:schemeClr val="tx2"/>
                </a:solidFill>
                <a:latin typeface="Book Antiqua" panose="02040602050305030304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(Практическая работа)</a:t>
            </a:r>
            <a:endParaRPr lang="ru-RU" sz="2400" b="1" i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3645024"/>
            <a:ext cx="3525827" cy="1676645"/>
          </a:xfrm>
        </p:spPr>
        <p:txBody>
          <a:bodyPr>
            <a:normAutofit/>
          </a:bodyPr>
          <a:lstStyle/>
          <a:p>
            <a:endParaRPr lang="ru-RU" sz="1600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1600" i="1" dirty="0" smtClean="0">
                <a:solidFill>
                  <a:schemeClr val="accent4">
                    <a:lumMod val="75000"/>
                  </a:schemeClr>
                </a:solidFill>
              </a:rPr>
              <a:t>Подготовила</a:t>
            </a:r>
            <a:r>
              <a:rPr lang="ru-RU" sz="1600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i="1" dirty="0" smtClean="0">
                <a:solidFill>
                  <a:schemeClr val="accent4">
                    <a:lumMod val="75000"/>
                  </a:schemeClr>
                </a:solidFill>
              </a:rPr>
              <a:t>: учитель химии </a:t>
            </a:r>
          </a:p>
          <a:p>
            <a:r>
              <a:rPr lang="ru-RU" sz="1600" i="1" dirty="0" smtClean="0">
                <a:solidFill>
                  <a:schemeClr val="accent4">
                    <a:lumMod val="75000"/>
                  </a:schemeClr>
                </a:solidFill>
              </a:rPr>
              <a:t>Леонова Марина Ивановна</a:t>
            </a:r>
          </a:p>
          <a:p>
            <a:pPr algn="ctr"/>
            <a:endParaRPr lang="en-US" sz="1600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92288" cy="3049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4245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Влияние избытка нитратов на здоровье человека</a:t>
            </a:r>
            <a:endParaRPr lang="ru-RU" b="1" i="1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043492" y="2323652"/>
            <a:ext cx="7344932" cy="3508977"/>
          </a:xfrm>
        </p:spPr>
        <p:txBody>
          <a:bodyPr>
            <a:noAutofit/>
          </a:bodyPr>
          <a:lstStyle/>
          <a:p>
            <a:pPr eaLnBrk="1" hangingPunct="1"/>
            <a:r>
              <a:rPr lang="ru-RU" dirty="0" smtClean="0"/>
              <a:t>Понижение давления.</a:t>
            </a:r>
          </a:p>
          <a:p>
            <a:pPr eaLnBrk="1" hangingPunct="1"/>
            <a:r>
              <a:rPr lang="ru-RU" dirty="0" smtClean="0"/>
              <a:t>Нарушение функций печени.</a:t>
            </a:r>
          </a:p>
          <a:p>
            <a:pPr eaLnBrk="1" hangingPunct="1"/>
            <a:r>
              <a:rPr lang="ru-RU" dirty="0" smtClean="0"/>
              <a:t>Удушье.</a:t>
            </a:r>
          </a:p>
          <a:p>
            <a:pPr eaLnBrk="1" hangingPunct="1"/>
            <a:r>
              <a:rPr lang="ru-RU" dirty="0" smtClean="0"/>
              <a:t>Уменьшение физической и умственной активности.</a:t>
            </a:r>
          </a:p>
          <a:p>
            <a:pPr eaLnBrk="1" hangingPunct="1"/>
            <a:r>
              <a:rPr lang="ru-RU" dirty="0" smtClean="0"/>
              <a:t>Увеличение щитовидной железы.</a:t>
            </a:r>
          </a:p>
          <a:p>
            <a:pPr eaLnBrk="1" hangingPunct="1"/>
            <a:r>
              <a:rPr lang="ru-RU" dirty="0" smtClean="0"/>
              <a:t>Снижение содержания витаминов.</a:t>
            </a:r>
          </a:p>
          <a:p>
            <a:pPr eaLnBrk="1" hangingPunct="1"/>
            <a:r>
              <a:rPr lang="ru-RU" dirty="0" smtClean="0"/>
              <a:t>Возникновение раковых опухолей в желудочно-кишечном тракте.</a:t>
            </a:r>
          </a:p>
        </p:txBody>
      </p:sp>
    </p:spTree>
    <p:extLst>
      <p:ext uri="{BB962C8B-B14F-4D97-AF65-F5344CB8AC3E}">
        <p14:creationId xmlns:p14="http://schemas.microsoft.com/office/powerpoint/2010/main" val="1824005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476672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Признаки отравления нитратами</a:t>
            </a:r>
            <a:endParaRPr lang="ru-RU" b="1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846960" y="1844824"/>
            <a:ext cx="7416800" cy="398462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ru-RU" dirty="0" smtClean="0"/>
              <a:t>Усиленное сердцебиение, одышка, возможна потеря сознания.</a:t>
            </a:r>
          </a:p>
          <a:p>
            <a:pPr eaLnBrk="1" hangingPunct="1"/>
            <a:r>
              <a:rPr lang="ru-RU" dirty="0" smtClean="0"/>
              <a:t>Снижение работоспособности, сонливость, повышенная усталость, головные боли.</a:t>
            </a:r>
          </a:p>
          <a:p>
            <a:pPr eaLnBrk="1" hangingPunct="1"/>
            <a:r>
              <a:rPr lang="ru-RU" dirty="0" smtClean="0"/>
              <a:t>Боли в животе, тошнота и рвота.</a:t>
            </a:r>
          </a:p>
          <a:p>
            <a:pPr eaLnBrk="1" hangingPunct="1"/>
            <a:r>
              <a:rPr lang="ru-RU" dirty="0" smtClean="0"/>
              <a:t>Желтизна белков глаз, увеличение печени, диарея.</a:t>
            </a:r>
          </a:p>
          <a:p>
            <a:pPr eaLnBrk="1" hangingPunct="1"/>
            <a:r>
              <a:rPr lang="ru-RU" dirty="0" err="1" smtClean="0"/>
              <a:t>Синюшность</a:t>
            </a:r>
            <a:r>
              <a:rPr lang="ru-RU" dirty="0" smtClean="0"/>
              <a:t> видимых слизистых оболочек, губ, лица и ногтей.</a:t>
            </a:r>
          </a:p>
          <a:p>
            <a:pPr eaLnBrk="1" hangingPunct="1"/>
            <a:r>
              <a:rPr lang="ru-RU" dirty="0" smtClean="0"/>
              <a:t>При выраженном отравлении – смерть.</a:t>
            </a:r>
          </a:p>
          <a:p>
            <a:pPr eaLnBrk="1" hangingPunct="1"/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4267359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3435" y="76470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Как обезопасить себя от отравления нитратами</a:t>
            </a:r>
            <a:endParaRPr lang="ru-RU" b="1" i="1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042988" y="2324100"/>
            <a:ext cx="7345362" cy="376872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dirty="0" smtClean="0"/>
              <a:t>  Мытье и чистка.</a:t>
            </a:r>
          </a:p>
          <a:p>
            <a:pPr eaLnBrk="1" hangingPunct="1"/>
            <a:r>
              <a:rPr lang="ru-RU" sz="3200" dirty="0" smtClean="0"/>
              <a:t>  Варка.</a:t>
            </a:r>
          </a:p>
          <a:p>
            <a:pPr eaLnBrk="1" hangingPunct="1"/>
            <a:r>
              <a:rPr lang="ru-RU" sz="3200" dirty="0" smtClean="0"/>
              <a:t>  Квашение.</a:t>
            </a:r>
          </a:p>
          <a:p>
            <a:pPr eaLnBrk="1" hangingPunct="1"/>
            <a:r>
              <a:rPr lang="ru-RU" sz="3200" dirty="0" smtClean="0"/>
              <a:t>  Соление.</a:t>
            </a:r>
          </a:p>
          <a:p>
            <a:pPr eaLnBrk="1" hangingPunct="1"/>
            <a:r>
              <a:rPr lang="ru-RU" sz="3200" dirty="0" smtClean="0"/>
              <a:t>  Не увлекаться внесезонными    тепличными овощами.</a:t>
            </a:r>
          </a:p>
        </p:txBody>
      </p:sp>
    </p:spTree>
    <p:extLst>
      <p:ext uri="{BB962C8B-B14F-4D97-AF65-F5344CB8AC3E}">
        <p14:creationId xmlns:p14="http://schemas.microsoft.com/office/powerpoint/2010/main" val="2695368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Допустимая суточная норма нитратов</a:t>
            </a:r>
            <a:endParaRPr lang="ru-RU" b="1" i="1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683568" y="2060848"/>
            <a:ext cx="8064896" cy="4248472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-Для взрослого человека составляет 5 мг на 1 кг массы тела, т.е. 0,25 г на человека весом 60 кг.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-Для ребёнка допустимая норма – не более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50 мг.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-Организм легко справляется с дозой  15 – 200 мг.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-Предельно допустимая доза 500 мг (600 мг – уже токсичная доза для взрослого человека).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-Для отравления грудного малыша достаточно и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10 мг нитратов</a:t>
            </a:r>
          </a:p>
        </p:txBody>
      </p:sp>
    </p:spTree>
    <p:extLst>
      <p:ext uri="{BB962C8B-B14F-4D97-AF65-F5344CB8AC3E}">
        <p14:creationId xmlns:p14="http://schemas.microsoft.com/office/powerpoint/2010/main" val="3968983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1008112"/>
          </a:xfrm>
        </p:spPr>
        <p:txBody>
          <a:bodyPr>
            <a:normAutofit/>
          </a:bodyPr>
          <a:lstStyle/>
          <a:p>
            <a:r>
              <a:rPr lang="ru-RU" sz="6000" b="1" i="1" dirty="0" smtClean="0"/>
              <a:t>Эксперимент</a:t>
            </a:r>
            <a:endParaRPr lang="ru-RU" sz="6000" b="1" i="1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043490" y="1412776"/>
            <a:ext cx="6777317" cy="350897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dirty="0" smtClean="0"/>
              <a:t> </a:t>
            </a:r>
            <a:r>
              <a:rPr lang="ru-RU" sz="2400" dirty="0" smtClean="0"/>
              <a:t>Реактив – дифениламин – (С</a:t>
            </a:r>
            <a:r>
              <a:rPr lang="ru-RU" sz="1800" dirty="0" smtClean="0"/>
              <a:t>6</a:t>
            </a:r>
            <a:r>
              <a:rPr lang="ru-RU" sz="2400" dirty="0" smtClean="0"/>
              <a:t>Н</a:t>
            </a:r>
            <a:r>
              <a:rPr lang="ru-RU" sz="1800" dirty="0" smtClean="0"/>
              <a:t>5</a:t>
            </a:r>
            <a:r>
              <a:rPr lang="ru-RU" sz="2400" dirty="0" smtClean="0"/>
              <a:t>)</a:t>
            </a:r>
            <a:r>
              <a:rPr lang="ru-RU" sz="1800" dirty="0" smtClean="0"/>
              <a:t>2</a:t>
            </a:r>
            <a:r>
              <a:rPr lang="en-US" sz="2400" dirty="0" smtClean="0"/>
              <a:t>N</a:t>
            </a:r>
            <a:r>
              <a:rPr lang="ru-RU" sz="2400" dirty="0" smtClean="0"/>
              <a:t>Н,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dirty="0" smtClean="0"/>
              <a:t>растворенный в концентрированной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dirty="0" smtClean="0"/>
              <a:t>серной кислоте</a:t>
            </a:r>
            <a:r>
              <a:rPr lang="ru-RU" dirty="0" smtClean="0"/>
              <a:t>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1800" u="sng" dirty="0" smtClean="0"/>
              <a:t>Таблица соответствия цвета с концентрацией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1800" u="sng" dirty="0" smtClean="0"/>
              <a:t>нитрат - ионов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dirty="0" smtClean="0"/>
          </a:p>
        </p:txBody>
      </p:sp>
      <p:graphicFrame>
        <p:nvGraphicFramePr>
          <p:cNvPr id="7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819828"/>
              </p:ext>
            </p:extLst>
          </p:nvPr>
        </p:nvGraphicFramePr>
        <p:xfrm>
          <a:off x="1043490" y="3401111"/>
          <a:ext cx="7128910" cy="3041283"/>
        </p:xfrm>
        <a:graphic>
          <a:graphicData uri="http://schemas.openxmlformats.org/drawingml/2006/table">
            <a:tbl>
              <a:tblPr/>
              <a:tblGrid>
                <a:gridCol w="2160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8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               Цвет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        Концентрация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бледно - голубой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более 0,001 мг/л (низкое содержание нитрат-ионов)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голубой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более 1 мг/л (среднее содержание нитрат-ионов)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синий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более 100 мг/л (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высокое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содержание нитрат-ионов)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сок не изменяет цвет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отсутствие нитратов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05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90827" y="5589239"/>
            <a:ext cx="4769405" cy="100811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4200" b="1" dirty="0" smtClean="0"/>
              <a:t>Подготовка к проведению эксперимента</a:t>
            </a:r>
            <a:endParaRPr lang="ru-RU" sz="4200" b="1" dirty="0"/>
          </a:p>
          <a:p>
            <a:pPr algn="ctr"/>
            <a:endParaRPr lang="ru-RU" dirty="0"/>
          </a:p>
        </p:txBody>
      </p:sp>
      <p:graphicFrame>
        <p:nvGraphicFramePr>
          <p:cNvPr id="5" name="Рисунок 4"/>
          <p:cNvGraphicFramePr>
            <a:graphicFrameLocks noGrp="1" noChangeAspect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261698384"/>
              </p:ext>
            </p:extLst>
          </p:nvPr>
        </p:nvGraphicFramePr>
        <p:xfrm>
          <a:off x="1004888" y="332657"/>
          <a:ext cx="6375424" cy="5256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Документ" r:id="rId4" imgW="5941719" imgH="5259273" progId="Word.Document.12">
                  <p:embed/>
                </p:oleObj>
              </mc:Choice>
              <mc:Fallback>
                <p:oleObj name="Документ" r:id="rId4" imgW="5941719" imgH="52592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4888" y="332657"/>
                        <a:ext cx="6375424" cy="52565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543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5208" y="5338439"/>
            <a:ext cx="3359623" cy="1519561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990044" y="5517233"/>
            <a:ext cx="6048672" cy="11148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600" b="1" dirty="0" smtClean="0"/>
              <a:t>Действие реагентом на пробы </a:t>
            </a:r>
            <a:endParaRPr lang="ru-RU" sz="2600" b="1" dirty="0"/>
          </a:p>
        </p:txBody>
      </p:sp>
      <p:graphicFrame>
        <p:nvGraphicFramePr>
          <p:cNvPr id="5" name="Рисунок 4"/>
          <p:cNvGraphicFramePr>
            <a:graphicFrameLocks noGrp="1" noChangeAspect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731117101"/>
              </p:ext>
            </p:extLst>
          </p:nvPr>
        </p:nvGraphicFramePr>
        <p:xfrm>
          <a:off x="1120275" y="116632"/>
          <a:ext cx="6519440" cy="533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Документ" r:id="rId3" imgW="5941719" imgH="5392852" progId="Word.Document.12">
                  <p:embed/>
                </p:oleObj>
              </mc:Choice>
              <mc:Fallback>
                <p:oleObj name="Документ" r:id="rId3" imgW="5941719" imgH="53928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0275" y="116632"/>
                        <a:ext cx="6519440" cy="5338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19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624" y="76470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latin typeface="+mn-lt"/>
              </a:rPr>
              <a:t>Исследование образцов, купленных в </a:t>
            </a:r>
            <a:r>
              <a:rPr lang="ru-RU" b="1" i="1" dirty="0" smtClean="0">
                <a:latin typeface="+mn-lt"/>
              </a:rPr>
              <a:t>магазине</a:t>
            </a:r>
            <a:endParaRPr lang="ru-RU" b="1" i="1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899592" y="2036148"/>
          <a:ext cx="7272807" cy="42731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2703">
                  <a:extLst>
                    <a:ext uri="{9D8B030D-6E8A-4147-A177-3AD203B41FA5}">
                      <a16:colId xmlns:a16="http://schemas.microsoft.com/office/drawing/2014/main" val="2809684863"/>
                    </a:ext>
                  </a:extLst>
                </a:gridCol>
                <a:gridCol w="2411740">
                  <a:extLst>
                    <a:ext uri="{9D8B030D-6E8A-4147-A177-3AD203B41FA5}">
                      <a16:colId xmlns:a16="http://schemas.microsoft.com/office/drawing/2014/main" val="4221858528"/>
                    </a:ext>
                  </a:extLst>
                </a:gridCol>
                <a:gridCol w="2438364">
                  <a:extLst>
                    <a:ext uri="{9D8B030D-6E8A-4147-A177-3AD203B41FA5}">
                      <a16:colId xmlns:a16="http://schemas.microsoft.com/office/drawing/2014/main" val="3261527553"/>
                    </a:ext>
                  </a:extLst>
                </a:gridCol>
              </a:tblGrid>
              <a:tr h="11654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Название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Образец из средней части овощей и плодов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Образец индикаторных точек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6009404"/>
                  </a:ext>
                </a:extLst>
              </a:tr>
              <a:tr h="776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Капуста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Синий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Темно-синий (кочерыжка)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4839681"/>
                  </a:ext>
                </a:extLst>
              </a:tr>
              <a:tr h="776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Картофель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Бледно-голубой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Светло синий (под кожурой)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3076335"/>
                  </a:ext>
                </a:extLst>
              </a:tr>
              <a:tr h="776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Морковь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Бледно-голубой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Бледно-голубой  (под кожурой)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2694595"/>
                  </a:ext>
                </a:extLst>
              </a:tr>
              <a:tr h="776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Яблоки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Нет окраски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Нет окраски (под кожурой)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429274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232413" y="-256378"/>
            <a:ext cx="11275671" cy="9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284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/>
              <a:t> </a:t>
            </a:r>
            <a:r>
              <a:rPr lang="ru-RU" b="1" i="1" dirty="0" smtClean="0">
                <a:latin typeface="+mn-lt"/>
              </a:rPr>
              <a:t>Помощь </a:t>
            </a:r>
            <a:r>
              <a:rPr lang="ru-RU" b="1" i="1" dirty="0">
                <a:latin typeface="+mn-lt"/>
              </a:rPr>
              <a:t>при отравлении </a:t>
            </a:r>
            <a:r>
              <a:rPr lang="ru-RU" b="1" i="1" dirty="0" smtClean="0">
                <a:latin typeface="+mn-lt"/>
              </a:rPr>
              <a:t>нитратами</a:t>
            </a:r>
            <a:endParaRPr lang="ru-RU" sz="5400" b="1" i="1" dirty="0">
              <a:latin typeface="+mn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47568" y="1052736"/>
            <a:ext cx="7416824" cy="4279482"/>
          </a:xfrm>
        </p:spPr>
        <p:txBody>
          <a:bodyPr>
            <a:noAutofit/>
          </a:bodyPr>
          <a:lstStyle/>
          <a:p>
            <a:pPr marL="68580" indent="0">
              <a:buNone/>
            </a:pPr>
            <a:endParaRPr lang="ru-RU" sz="1900" dirty="0"/>
          </a:p>
          <a:p>
            <a:pPr marL="68580" indent="0">
              <a:buNone/>
            </a:pPr>
            <a:endParaRPr lang="ru-RU" sz="1900" dirty="0" smtClean="0"/>
          </a:p>
          <a:p>
            <a:pPr marL="68580" indent="0">
              <a:buNone/>
            </a:pPr>
            <a:r>
              <a:rPr lang="ru-RU" sz="2200" dirty="0" smtClean="0"/>
              <a:t>При </a:t>
            </a:r>
            <a:r>
              <a:rPr lang="ru-RU" sz="2200" dirty="0"/>
              <a:t>появлении симптомов </a:t>
            </a:r>
            <a:r>
              <a:rPr lang="ru-RU" sz="2200" dirty="0" smtClean="0"/>
              <a:t>отравления (тошнота </a:t>
            </a:r>
            <a:r>
              <a:rPr lang="ru-RU" sz="2200" dirty="0"/>
              <a:t>и </a:t>
            </a:r>
            <a:r>
              <a:rPr lang="ru-RU" sz="2200" dirty="0" smtClean="0"/>
              <a:t>рвота, головокружение</a:t>
            </a:r>
            <a:r>
              <a:rPr lang="ru-RU" sz="2200" dirty="0"/>
              <a:t>, боль в </a:t>
            </a:r>
            <a:r>
              <a:rPr lang="ru-RU" sz="2200" dirty="0" smtClean="0"/>
              <a:t>печени, диарея, слабость</a:t>
            </a:r>
            <a:r>
              <a:rPr lang="ru-RU" sz="2200" dirty="0"/>
              <a:t>, учащается дыхание, возможно нарушение </a:t>
            </a:r>
            <a:r>
              <a:rPr lang="ru-RU" sz="2200" dirty="0" smtClean="0"/>
              <a:t>координации) необходимо: </a:t>
            </a:r>
          </a:p>
          <a:p>
            <a:pPr marL="68580" indent="0">
              <a:buNone/>
            </a:pPr>
            <a:r>
              <a:rPr lang="ru-RU" sz="2200" dirty="0" smtClean="0"/>
              <a:t>- </a:t>
            </a:r>
            <a:r>
              <a:rPr lang="ru-RU" sz="2200" dirty="0"/>
              <a:t>вызывать рвоту</a:t>
            </a:r>
            <a:endParaRPr lang="ru-RU" sz="2200" dirty="0" smtClean="0"/>
          </a:p>
          <a:p>
            <a:pPr marL="68580" indent="0">
              <a:buNone/>
            </a:pPr>
            <a:r>
              <a:rPr lang="ru-RU" sz="2200" dirty="0" smtClean="0"/>
              <a:t>- </a:t>
            </a:r>
            <a:r>
              <a:rPr lang="ru-RU" sz="2200" dirty="0"/>
              <a:t>пить теплую воду </a:t>
            </a:r>
            <a:r>
              <a:rPr lang="ru-RU" sz="2200" dirty="0" smtClean="0"/>
              <a:t>, </a:t>
            </a:r>
            <a:r>
              <a:rPr lang="ru-RU" sz="2200" dirty="0"/>
              <a:t>добавив активированный уголь в воду (5 штук для детей, 10 </a:t>
            </a:r>
            <a:r>
              <a:rPr lang="ru-RU" sz="2200" dirty="0" smtClean="0"/>
              <a:t>- для взрослых)</a:t>
            </a:r>
            <a:endParaRPr lang="ru-RU" sz="2200" dirty="0"/>
          </a:p>
          <a:p>
            <a:pPr marL="68580" indent="0">
              <a:buNone/>
            </a:pPr>
            <a:r>
              <a:rPr lang="ru-RU" sz="2200" dirty="0" smtClean="0"/>
              <a:t>- пить сладкий </a:t>
            </a:r>
            <a:r>
              <a:rPr lang="ru-RU" sz="2200" dirty="0"/>
              <a:t>чай с </a:t>
            </a:r>
            <a:r>
              <a:rPr lang="ru-RU" sz="2200" dirty="0" smtClean="0"/>
              <a:t>лимоном</a:t>
            </a:r>
          </a:p>
          <a:p>
            <a:pPr marL="68580" indent="0">
              <a:buNone/>
            </a:pPr>
            <a:r>
              <a:rPr lang="ru-RU" sz="2200" dirty="0" smtClean="0"/>
              <a:t>- съесть </a:t>
            </a:r>
            <a:r>
              <a:rPr lang="ru-RU" sz="2200" dirty="0"/>
              <a:t>маринованный огурец или немного квашеной </a:t>
            </a:r>
            <a:r>
              <a:rPr lang="ru-RU" sz="2200" dirty="0" smtClean="0"/>
              <a:t>капусты </a:t>
            </a:r>
          </a:p>
          <a:p>
            <a:pPr marL="68580" indent="0">
              <a:buNone/>
            </a:pPr>
            <a:r>
              <a:rPr lang="ru-RU" sz="2200" dirty="0" smtClean="0"/>
              <a:t>- при </a:t>
            </a:r>
            <a:r>
              <a:rPr lang="ru-RU" sz="2200" dirty="0"/>
              <a:t>сильном отравлении необходимо вызвать </a:t>
            </a:r>
            <a:r>
              <a:rPr lang="ru-RU" sz="2200" dirty="0" smtClean="0"/>
              <a:t>врача</a:t>
            </a:r>
            <a:endParaRPr lang="ru-RU" sz="2200" dirty="0"/>
          </a:p>
          <a:p>
            <a:pPr marL="68580" indent="0">
              <a:buNone/>
            </a:pPr>
            <a:endParaRPr lang="ru-RU" sz="1900" dirty="0"/>
          </a:p>
          <a:p>
            <a:pPr marL="68580" indent="0">
              <a:buNone/>
            </a:pP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305631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024744" cy="792088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cs typeface="Times New Roman" pitchFamily="18" charset="0"/>
              </a:rPr>
              <a:t>Вывод</a:t>
            </a:r>
            <a:endParaRPr lang="ru-RU" sz="6000" b="1" i="1" dirty="0"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1560" y="1124744"/>
            <a:ext cx="7920880" cy="4680520"/>
          </a:xfrm>
        </p:spPr>
        <p:txBody>
          <a:bodyPr>
            <a:normAutofit fontScale="62500" lnSpcReduction="20000"/>
          </a:bodyPr>
          <a:lstStyle/>
          <a:p>
            <a:r>
              <a:rPr lang="ru-RU" sz="3200" dirty="0"/>
              <a:t>Не всегда в овощах и фруктах, приобретенных в магазине, содержание  нитратов превышает ПДК, но лучше всего употреблять овощи с собственного огорода, содержание нитратов выращенных на собственных участках, минимально. Это зависит от нашего способа выращивания той или иной культуры и от погодных условий.</a:t>
            </a:r>
          </a:p>
          <a:p>
            <a:r>
              <a:rPr lang="ru-RU" sz="3200" dirty="0" smtClean="0"/>
              <a:t>В </a:t>
            </a:r>
            <a:r>
              <a:rPr lang="ru-RU" sz="3200" dirty="0"/>
              <a:t>природе нет абсолютно чистых продуктов питания. Нитраты в окружающей среде были и будут. Все дело в том, сколько накапливается их в продуктах. </a:t>
            </a:r>
          </a:p>
          <a:p>
            <a:r>
              <a:rPr lang="ru-RU" sz="3200" dirty="0"/>
              <a:t>Владение информацией о накапливании нитратов в растениях и о превращении нитратов в нитриты поможет </a:t>
            </a:r>
            <a:r>
              <a:rPr lang="ru-RU" sz="3200" dirty="0" smtClean="0"/>
              <a:t>нам правильно питаться </a:t>
            </a:r>
            <a:r>
              <a:rPr lang="ru-RU" sz="3200" dirty="0"/>
              <a:t>и сохранить свое здоровье</a:t>
            </a:r>
            <a:r>
              <a:rPr lang="ru-RU" sz="3200" dirty="0" smtClean="0"/>
              <a:t>.</a:t>
            </a:r>
          </a:p>
          <a:p>
            <a:r>
              <a:rPr lang="ru-RU" sz="3200" dirty="0"/>
              <a:t>Для уменьшения содержания нитратов в овощах и фруктах рекомендуется правильная кулинарная обработка.</a:t>
            </a:r>
          </a:p>
          <a:p>
            <a:endParaRPr lang="ru-RU" sz="3200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5445224"/>
            <a:ext cx="77768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94C600"/>
                </a:solidFill>
                <a:ea typeface="+mj-ea"/>
                <a:cs typeface="+mj-cs"/>
              </a:rPr>
              <a:t>Берегите своё здоровье!</a:t>
            </a:r>
            <a:r>
              <a:rPr lang="ru-RU" sz="2400" dirty="0">
                <a:solidFill>
                  <a:srgbClr val="94C600"/>
                </a:solidFill>
                <a:ea typeface="+mj-ea"/>
                <a:cs typeface="+mj-cs"/>
              </a:rPr>
              <a:t/>
            </a:r>
            <a:br>
              <a:rPr lang="ru-RU" sz="2400" dirty="0">
                <a:solidFill>
                  <a:srgbClr val="94C600"/>
                </a:solidFill>
                <a:ea typeface="+mj-ea"/>
                <a:cs typeface="+mj-cs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445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249" y="548682"/>
            <a:ext cx="3452727" cy="72008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ru-RU" sz="6000" b="1" i="1" dirty="0" smtClean="0"/>
              <a:t>Цель:</a:t>
            </a:r>
            <a:endParaRPr lang="ru-RU" sz="60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1208345"/>
            <a:ext cx="7405555" cy="1344968"/>
          </a:xfrm>
        </p:spPr>
        <p:txBody>
          <a:bodyPr>
            <a:normAutofit/>
          </a:bodyPr>
          <a:lstStyle/>
          <a:p>
            <a:r>
              <a:rPr lang="ru-RU" dirty="0"/>
              <a:t>- провести исследование на содержание нитратов в различных продуктах растениеводства; </a:t>
            </a:r>
          </a:p>
          <a:p>
            <a:endParaRPr lang="ru-RU" dirty="0"/>
          </a:p>
          <a:p>
            <a:pPr lvl="0"/>
            <a:endParaRPr lang="ru-RU" sz="2700" dirty="0" smtClean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4" name="Объект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429001"/>
            <a:ext cx="2952328" cy="280831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39553" y="2780928"/>
            <a:ext cx="5400600" cy="3960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endParaRPr lang="ru-RU" sz="2700" dirty="0" smtClean="0"/>
          </a:p>
          <a:p>
            <a:pPr fontAlgn="base"/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smtClean="0"/>
              <a:t>экспериментально </a:t>
            </a:r>
            <a:r>
              <a:rPr lang="ru-RU" dirty="0"/>
              <a:t>определить наличие нитратов в исследуемых овощах и фруктах, предлагаемых магазинами в с. Кукушкино.</a:t>
            </a:r>
          </a:p>
          <a:p>
            <a:pPr fontAlgn="base"/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20364" y="2337290"/>
            <a:ext cx="7024744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000" b="1" i="1" smtClean="0"/>
              <a:t>Задача: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67421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340768"/>
            <a:ext cx="7240650" cy="504056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/>
              <a:t>Актуальность:</a:t>
            </a:r>
            <a:endParaRPr lang="ru-RU" sz="4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5"/>
            <a:ext cx="6921333" cy="273630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проект направлен на изучение таких веществ как нитраты и нитриты, которые, согласно исследованию специалистов, являются вредными, кроме того, они </a:t>
            </a:r>
            <a:r>
              <a:rPr lang="ru-RU" dirty="0" smtClean="0"/>
              <a:t>содержатся </a:t>
            </a:r>
            <a:r>
              <a:rPr lang="ru-RU" dirty="0"/>
              <a:t>во фруктах, ягодах и овощах, часто потребляемых нами. Возникает необходимость выяснить: какое влияние оказывают эти вещества на наш организм?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437112"/>
            <a:ext cx="2656531" cy="164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01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6552847" cy="241096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Результаты анкетирования</a:t>
            </a:r>
            <a:endParaRPr lang="ru-RU" b="1" i="1" dirty="0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621374" y="744854"/>
            <a:ext cx="10517473" cy="9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665130"/>
              </p:ext>
            </p:extLst>
          </p:nvPr>
        </p:nvGraphicFramePr>
        <p:xfrm>
          <a:off x="1502886" y="1268759"/>
          <a:ext cx="5857240" cy="2664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1990">
                  <a:extLst>
                    <a:ext uri="{9D8B030D-6E8A-4147-A177-3AD203B41FA5}">
                      <a16:colId xmlns:a16="http://schemas.microsoft.com/office/drawing/2014/main" val="3439821651"/>
                    </a:ext>
                  </a:extLst>
                </a:gridCol>
                <a:gridCol w="1952625">
                  <a:extLst>
                    <a:ext uri="{9D8B030D-6E8A-4147-A177-3AD203B41FA5}">
                      <a16:colId xmlns:a16="http://schemas.microsoft.com/office/drawing/2014/main" val="2242187542"/>
                    </a:ext>
                  </a:extLst>
                </a:gridCol>
                <a:gridCol w="1952625">
                  <a:extLst>
                    <a:ext uri="{9D8B030D-6E8A-4147-A177-3AD203B41FA5}">
                      <a16:colId xmlns:a16="http://schemas.microsoft.com/office/drawing/2014/main" val="2582582099"/>
                    </a:ext>
                  </a:extLst>
                </a:gridCol>
              </a:tblGrid>
              <a:tr h="3804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Номер вопроса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3308713"/>
                  </a:ext>
                </a:extLst>
              </a:tr>
              <a:tr h="3806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6588904"/>
                  </a:ext>
                </a:extLst>
              </a:tr>
              <a:tr h="3806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1624333"/>
                  </a:ext>
                </a:extLst>
              </a:tr>
              <a:tr h="3806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4521571"/>
                  </a:ext>
                </a:extLst>
              </a:tr>
              <a:tr h="3806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7802565"/>
                  </a:ext>
                </a:extLst>
              </a:tr>
              <a:tr h="3806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3904575"/>
                  </a:ext>
                </a:extLst>
              </a:tr>
              <a:tr h="3806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8944037"/>
                  </a:ext>
                </a:extLst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563572"/>
              </p:ext>
            </p:extLst>
          </p:nvPr>
        </p:nvGraphicFramePr>
        <p:xfrm>
          <a:off x="2492851" y="3789040"/>
          <a:ext cx="4867275" cy="2620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Диаграмма" r:id="rId3" imgW="4867359" imgH="3248138" progId="MSGraph.Chart.8">
                  <p:embed/>
                </p:oleObj>
              </mc:Choice>
              <mc:Fallback>
                <p:oleObj name="Диаграмма" r:id="rId3" imgW="4867359" imgH="3248138" progId="MSGraph.Chart.8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851" y="3789040"/>
                        <a:ext cx="4867275" cy="26208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743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38806"/>
            <a:ext cx="7416824" cy="1391542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Нитраты и их источники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7997"/>
            <a:ext cx="7704856" cy="482453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+mj-lt"/>
              </a:rPr>
              <a:t>Нитраты </a:t>
            </a:r>
            <a:r>
              <a:rPr lang="ru-RU" b="1" dirty="0">
                <a:latin typeface="+mj-lt"/>
              </a:rPr>
              <a:t>– это соли азотной кислоты. Наиболее важное значение имеют нитраты натрия, калия, аммония и кальция, которые на практике называются </a:t>
            </a:r>
            <a:r>
              <a:rPr lang="ru-RU" b="1" u="sng" dirty="0">
                <a:latin typeface="+mj-lt"/>
              </a:rPr>
              <a:t>селитрами</a:t>
            </a:r>
            <a:r>
              <a:rPr lang="ru-RU" b="1" dirty="0">
                <a:latin typeface="+mj-lt"/>
              </a:rPr>
              <a:t>. Они применяются в качестве минеральных удобрений, стимулирующих рост и увеличение  зеленой массы растений.</a:t>
            </a:r>
          </a:p>
          <a:p>
            <a:pPr>
              <a:buNone/>
            </a:pPr>
            <a:r>
              <a:rPr lang="ru-RU" b="1" dirty="0">
                <a:latin typeface="+mj-lt"/>
              </a:rPr>
              <a:t>    Корневые системы всех без исключения растений хорошо усваивают нитраты. В результате участия ферментов и углеводов происходит восстановление нитратов до аммиака, который при взаимодействии с органическими кислотами образует аминокислоты – строительный материал для белков. Если в почве избыток нитратов, то они не успевают полностью превратиться в аминокислоты. Нитраты поднимаются по корню и могут осесть в любой части растения. Они превращаются в </a:t>
            </a:r>
            <a:r>
              <a:rPr lang="ru-RU" b="1" u="sng" dirty="0">
                <a:latin typeface="+mj-lt"/>
              </a:rPr>
              <a:t>нитриты</a:t>
            </a:r>
            <a:r>
              <a:rPr lang="ru-RU" b="1" dirty="0">
                <a:latin typeface="+mj-lt"/>
              </a:rPr>
              <a:t>  и отравляют организм.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4" name="Picture 2" descr="C:\Documents and Settings\user\Рабочий стол\Нитраты\a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66" y="5589240"/>
            <a:ext cx="1738303" cy="1143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39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53" y="495349"/>
            <a:ext cx="7416824" cy="1080120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Пути попадания нитратов в организм человека</a:t>
            </a:r>
            <a:endParaRPr lang="ru-RU" sz="32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001024" y="5357826"/>
            <a:ext cx="714380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001024" y="4354914"/>
            <a:ext cx="714380" cy="1002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Штриховая стрелка вправо 31"/>
          <p:cNvSpPr/>
          <p:nvPr/>
        </p:nvSpPr>
        <p:spPr>
          <a:xfrm>
            <a:off x="34173" y="1505187"/>
            <a:ext cx="6156176" cy="1296144"/>
          </a:xfrm>
          <a:prstGeom prst="striped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Основная масса нитратов попадает в организм человека с консервами и свежими овощами (40-80% суточного количества нитратов)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33" name="Picture 3" descr="C:\Documents and Settings\user\Рабочий стол\От идеи к воплощению\Нитраты\124411876044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3" y="1140763"/>
            <a:ext cx="1301734" cy="1176173"/>
          </a:xfrm>
          <a:prstGeom prst="rect">
            <a:avLst/>
          </a:prstGeom>
          <a:noFill/>
        </p:spPr>
      </p:pic>
      <p:pic>
        <p:nvPicPr>
          <p:cNvPr id="34" name="Picture 5" descr="C:\Documents and Settings\user\Рабочий стол\От идеи к воплощению\Нитраты\73415756_962f1ff00369_1024x7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9184" y="1418758"/>
            <a:ext cx="1479890" cy="1085841"/>
          </a:xfrm>
          <a:prstGeom prst="rect">
            <a:avLst/>
          </a:prstGeom>
          <a:noFill/>
        </p:spPr>
      </p:pic>
      <p:sp>
        <p:nvSpPr>
          <p:cNvPr id="35" name="Штриховая стрелка вправо 34"/>
          <p:cNvSpPr/>
          <p:nvPr/>
        </p:nvSpPr>
        <p:spPr>
          <a:xfrm>
            <a:off x="5749" y="2494622"/>
            <a:ext cx="6523607" cy="1440160"/>
          </a:xfrm>
          <a:prstGeom prst="striped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Незначительное количество нитратов попадает с хлебо-булочными изделиями, фруктами, молочными продуктами  (1%)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36" name="Picture 6" descr="C:\Documents and Settings\user\Рабочий стол\От идеи к воплощению\Нитраты\celtas-leite-azedo-com-sal-e-pimen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01416" y="2759040"/>
            <a:ext cx="947731" cy="854406"/>
          </a:xfrm>
          <a:prstGeom prst="rect">
            <a:avLst/>
          </a:prstGeom>
          <a:noFill/>
        </p:spPr>
      </p:pic>
      <p:pic>
        <p:nvPicPr>
          <p:cNvPr id="37" name="Picture 7" descr="C:\Documents and Settings\user\Рабочий стол\От идеи к воплощению\Нитраты\810bc41dc7a82278183e17bd955babcb_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0922" y="2857349"/>
            <a:ext cx="1270494" cy="820382"/>
          </a:xfrm>
          <a:prstGeom prst="rect">
            <a:avLst/>
          </a:prstGeom>
          <a:noFill/>
        </p:spPr>
      </p:pic>
      <p:sp>
        <p:nvSpPr>
          <p:cNvPr id="39" name="Штриховая стрелка вправо 38"/>
          <p:cNvSpPr/>
          <p:nvPr/>
        </p:nvSpPr>
        <p:spPr>
          <a:xfrm>
            <a:off x="282840" y="3677731"/>
            <a:ext cx="6516248" cy="1428760"/>
          </a:xfrm>
          <a:prstGeom prst="striped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Нитраты поступают с водой, которая является одним из основных условий нормальной жизни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40" name="Picture 8" descr="C:\Documents and Settings\user\Рабочий стол\От идеи к воплощению\Нитраты\vod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4006715"/>
            <a:ext cx="1512168" cy="934696"/>
          </a:xfrm>
          <a:prstGeom prst="rect">
            <a:avLst/>
          </a:prstGeom>
          <a:noFill/>
        </p:spPr>
      </p:pic>
      <p:sp>
        <p:nvSpPr>
          <p:cNvPr id="41" name="Штриховая стрелка вправо 40"/>
          <p:cNvSpPr/>
          <p:nvPr/>
        </p:nvSpPr>
        <p:spPr>
          <a:xfrm>
            <a:off x="214282" y="4924217"/>
            <a:ext cx="5000660" cy="1346208"/>
          </a:xfrm>
          <a:prstGeom prst="striped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Также нитраты могут поступать через лекарственные препараты и табак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42" name="Picture 9" descr="C:\Documents and Settings\user\Рабочий стол\От идеи к воплощению\Нитраты\zydus_cadilla_lar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9583" y="4987736"/>
            <a:ext cx="1539505" cy="1282689"/>
          </a:xfrm>
          <a:prstGeom prst="rect">
            <a:avLst/>
          </a:prstGeom>
          <a:noFill/>
        </p:spPr>
      </p:pic>
      <p:pic>
        <p:nvPicPr>
          <p:cNvPr id="43" name="Picture 11" descr="C:\Documents and Settings\user\Рабочий стол\От идеи к воплощению\Нитраты\papieros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36657" y="5229201"/>
            <a:ext cx="1597783" cy="100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951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 animBg="1"/>
      <p:bldP spid="35" grpId="0" animBg="1"/>
      <p:bldP spid="39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16" y="692696"/>
            <a:ext cx="8676456" cy="144016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/>
              <a:t>По способности накапливать нитраты растения можно разделить на 5 групп </a:t>
            </a:r>
            <a:endParaRPr lang="ru-RU" sz="3600" b="1" i="1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718503" y="2109873"/>
            <a:ext cx="8136904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– по содержанию в 1 кг продукции: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• больше 5 г (все виды салатов, петрушка, редис);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• до 5 г (шпинат, редька, кольраби, свекла, зеленый лук);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• до 4 г (белокочанная капуста, морковь, репчатый лук);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• до 3 г (лук-порей, ревень, укроп, тыква);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• менее 1 г  (огурцы, арбузы, дыни, помидоры, баклажаны, картофель).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 descr="C:\Documents and Settings\user\Рабочий стол\Нитраты\ovos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3862" y="5176209"/>
            <a:ext cx="2126610" cy="16817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516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3"/>
            <a:ext cx="7848872" cy="12894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В растениях нитраты распределены неравномерно: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9785" y="1916832"/>
            <a:ext cx="5082335" cy="4248472"/>
          </a:xfrm>
        </p:spPr>
        <p:txBody>
          <a:bodyPr>
            <a:noAutofit/>
          </a:bodyPr>
          <a:lstStyle/>
          <a:p>
            <a:pPr marL="68580" indent="0">
              <a:buNone/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marL="68580" indent="0">
              <a:buNone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63588" y="1963576"/>
            <a:ext cx="76328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ea typeface="Times New Roman" panose="02020603050405020304" pitchFamily="18" charset="0"/>
              </a:rPr>
              <a:t>1</a:t>
            </a:r>
            <a:r>
              <a:rPr lang="ru-RU" sz="2400" dirty="0">
                <a:ea typeface="Times New Roman" panose="02020603050405020304" pitchFamily="18" charset="0"/>
              </a:rPr>
              <a:t>) у свеклы нитраты сконцентрированы в верхней части корнеплода – до 65%;</a:t>
            </a:r>
          </a:p>
          <a:p>
            <a:pPr>
              <a:spcAft>
                <a:spcPts val="0"/>
              </a:spcAft>
            </a:pPr>
            <a:r>
              <a:rPr lang="ru-RU" sz="2400" dirty="0">
                <a:ea typeface="Times New Roman" panose="02020603050405020304" pitchFamily="18" charset="0"/>
              </a:rPr>
              <a:t>2) у моркови: в сердцевине – 90% и в наружной части – 10%;</a:t>
            </a:r>
          </a:p>
          <a:p>
            <a:pPr>
              <a:spcAft>
                <a:spcPts val="0"/>
              </a:spcAft>
            </a:pPr>
            <a:r>
              <a:rPr lang="ru-RU" sz="2400" dirty="0">
                <a:ea typeface="Times New Roman" panose="02020603050405020304" pitchFamily="18" charset="0"/>
              </a:rPr>
              <a:t>3) у капусты – в кочерыжке и в толстых черешках листьев;                                                                                                                                            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ea typeface="Times New Roman" panose="02020603050405020304" pitchFamily="18" charset="0"/>
              </a:rPr>
              <a:t>4) у  картофеля в мелких клубнях нитратов больше, чем в крупных, сосредоточены они под кожурой;</a:t>
            </a:r>
          </a:p>
          <a:p>
            <a:r>
              <a:rPr lang="ru-RU" sz="2400" dirty="0">
                <a:ea typeface="Times New Roman" panose="02020603050405020304" pitchFamily="18" charset="0"/>
              </a:rPr>
              <a:t>5) маленькие огурцы содержат нитратов меньше, чем большие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4485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531440"/>
            <a:ext cx="7992888" cy="216024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/>
              <a:t>ПДК нитратов в продуктах растениеводства</a:t>
            </a:r>
            <a:endParaRPr lang="ru-RU" sz="3600" b="1" i="1" dirty="0"/>
          </a:p>
        </p:txBody>
      </p:sp>
      <p:graphicFrame>
        <p:nvGraphicFramePr>
          <p:cNvPr id="6" name="Group 6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6421064"/>
              </p:ext>
            </p:extLst>
          </p:nvPr>
        </p:nvGraphicFramePr>
        <p:xfrm>
          <a:off x="611560" y="1844824"/>
          <a:ext cx="7920880" cy="4526909"/>
        </p:xfrm>
        <a:graphic>
          <a:graphicData uri="http://schemas.openxmlformats.org/drawingml/2006/table">
            <a:tbl>
              <a:tblPr/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37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</a:rPr>
                        <a:t>                  Продукт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</a:rPr>
                        <a:t>        Содержание, мг/кг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3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Картофель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Капуста белокочанная ранняя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Капуста белокочанная поздняя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Морковь ранняя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Морковь поздняя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Томаты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Огурцы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Свекла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Лук репчатый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Листовые овощи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Перец сладкий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Кабачки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Дыни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Яблоки, арбузы, груши, виноград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250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900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500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400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250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150/300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150/400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1400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80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2000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200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400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90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2" descr="C:\Documents and Settings\user\Рабочий стол\Нитраты\ferske_fruk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152" y="3789040"/>
            <a:ext cx="2952328" cy="2582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380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Другая 8">
      <a:dk1>
        <a:srgbClr val="000000"/>
      </a:dk1>
      <a:lt1>
        <a:sysClr val="window" lastClr="FFFFFF"/>
      </a:lt1>
      <a:dk2>
        <a:srgbClr val="BF4D00"/>
      </a:dk2>
      <a:lt2>
        <a:srgbClr val="CAF278"/>
      </a:lt2>
      <a:accent1>
        <a:srgbClr val="94C600"/>
      </a:accent1>
      <a:accent2>
        <a:srgbClr val="FFFFFF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765</TotalTime>
  <Words>975</Words>
  <Application>Microsoft Office PowerPoint</Application>
  <PresentationFormat>Экран (4:3)</PresentationFormat>
  <Paragraphs>168</Paragraphs>
  <Slides>19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Arial</vt:lpstr>
      <vt:lpstr>Book Antiqua</vt:lpstr>
      <vt:lpstr>Calibri</vt:lpstr>
      <vt:lpstr>Century Gothic</vt:lpstr>
      <vt:lpstr>Tahoma</vt:lpstr>
      <vt:lpstr>Times New Roman</vt:lpstr>
      <vt:lpstr>Wingdings</vt:lpstr>
      <vt:lpstr>Wingdings 2</vt:lpstr>
      <vt:lpstr>Остин</vt:lpstr>
      <vt:lpstr>Диаграмма</vt:lpstr>
      <vt:lpstr>Документ</vt:lpstr>
      <vt:lpstr>НИТРАТЫ-ПОД СТРОГИЙ КОНТРОЛЬ! (Практическая работа)</vt:lpstr>
      <vt:lpstr>Цель:</vt:lpstr>
      <vt:lpstr>Актуальность:</vt:lpstr>
      <vt:lpstr>Результаты анкетирования</vt:lpstr>
      <vt:lpstr>Нитраты и их источники</vt:lpstr>
      <vt:lpstr>Пути попадания нитратов в организм человека</vt:lpstr>
      <vt:lpstr>По способности накапливать нитраты растения можно разделить на 5 групп </vt:lpstr>
      <vt:lpstr>В растениях нитраты распределены неравномерно:</vt:lpstr>
      <vt:lpstr>ПДК нитратов в продуктах растениеводства</vt:lpstr>
      <vt:lpstr>Влияние избытка нитратов на здоровье человека</vt:lpstr>
      <vt:lpstr>Признаки отравления нитратами</vt:lpstr>
      <vt:lpstr>Как обезопасить себя от отравления нитратами</vt:lpstr>
      <vt:lpstr>Допустимая суточная норма нитратов</vt:lpstr>
      <vt:lpstr>Эксперимент</vt:lpstr>
      <vt:lpstr>Презентация PowerPoint</vt:lpstr>
      <vt:lpstr>Презентация PowerPoint</vt:lpstr>
      <vt:lpstr>Исследование образцов, купленных в магазине</vt:lpstr>
      <vt:lpstr> Помощь при отравлении нитратами</vt:lpstr>
      <vt:lpstr>Вывод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тему: «Кислотные дожди»</dc:title>
  <dc:creator>Радик</dc:creator>
  <cp:lastModifiedBy>Админ</cp:lastModifiedBy>
  <cp:revision>114</cp:revision>
  <dcterms:created xsi:type="dcterms:W3CDTF">2014-11-16T14:09:54Z</dcterms:created>
  <dcterms:modified xsi:type="dcterms:W3CDTF">2024-02-15T19:24:06Z</dcterms:modified>
</cp:coreProperties>
</file>