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31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26" userDrawn="1">
          <p15:clr>
            <a:srgbClr val="A4A3A4"/>
          </p15:clr>
        </p15:guide>
        <p15:guide id="6" pos="55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1680" y="-732"/>
      </p:cViewPr>
      <p:guideLst>
        <p:guide orient="horz" pos="228"/>
        <p:guide orient="horz" pos="3003"/>
        <p:guide pos="2767"/>
        <p:guide pos="2993"/>
        <p:guide pos="226"/>
        <p:guide pos="55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6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3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9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1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6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7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2A7A-B9BB-45FF-84CD-0DF800C1BF5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3AAE-6BDF-4C23-B49F-5BCB30ED15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3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285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7199" y="1742317"/>
            <a:ext cx="4033838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lIns="0" tIns="0" rIns="0" bIns="0" rtlCol="0">
            <a:spAutoFit/>
          </a:bodyPr>
          <a:lstStyle/>
          <a:p>
            <a:pPr algn="ctr" defTabSz="914331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Roboto Slab"/>
              </a:rPr>
              <a:t>«Определения»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7199" y="2571750"/>
            <a:ext cx="4033838" cy="677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685766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Roboto Slab"/>
                <a:cs typeface="Times New Roman" panose="02020603050405020304" pitchFamily="18" charset="0"/>
              </a:rPr>
              <a:t>Интерактивный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Roboto Slab"/>
              <a:cs typeface="Times New Roman" panose="02020603050405020304" pitchFamily="18" charset="0"/>
            </a:endParaRPr>
          </a:p>
          <a:p>
            <a:pPr algn="ctr" defTabSz="685766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Roboto Slab"/>
                <a:cs typeface="Times New Roman" panose="02020603050405020304" pitchFamily="18" charset="0"/>
              </a:rPr>
              <a:t>тренажёр</a:t>
            </a: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2936911" y="3628831"/>
            <a:ext cx="2594414" cy="810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 defTabSz="685766"/>
            <a:r>
              <a:rPr lang="ru-RU" sz="2400" dirty="0">
                <a:solidFill>
                  <a:schemeClr val="tx1"/>
                </a:solidFill>
                <a:latin typeface="Roboto Slab"/>
              </a:rPr>
              <a:t>Начать </a:t>
            </a:r>
          </a:p>
        </p:txBody>
      </p:sp>
    </p:spTree>
    <p:extLst>
      <p:ext uri="{BB962C8B-B14F-4D97-AF65-F5344CB8AC3E}">
        <p14:creationId xmlns:p14="http://schemas.microsoft.com/office/powerpoint/2010/main" val="27124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25294" y="1755669"/>
            <a:ext cx="6374176" cy="102329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Н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аряду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с ионийцами, дорийцами и эолийцами являлись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одним из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основных древнегреческих племён, при этом наиболее древними</a:t>
            </a:r>
            <a:r>
              <a:rPr lang="ru-RU" sz="1800" dirty="0">
                <a:solidFill>
                  <a:prstClr val="black"/>
                </a:solidFill>
                <a:latin typeface="Roboto Slab"/>
              </a:rPr>
              <a:t>.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Дорийцы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Ахейцы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Эолийцы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Ионийцы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8775" y="2186733"/>
            <a:ext cx="6374176" cy="3858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ериод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правления в Афинах Перикла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Возрождение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Расцвет полиса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Век Перикла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Эпоха Перикла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187136" y="2186733"/>
            <a:ext cx="6374176" cy="3858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С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овет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старейшин в Спарте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Герусия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Демос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Народное собрание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Вече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2085271"/>
            <a:ext cx="6374176" cy="3858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 err="1" smtClean="0">
                <a:solidFill>
                  <a:prstClr val="black"/>
                </a:solidFill>
                <a:latin typeface="Roboto Slab"/>
              </a:rPr>
              <a:t>Тяжеловооружённый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греческий пехотинец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Псил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Гоплит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Пельтаст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Пращник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211520" y="2036503"/>
            <a:ext cx="6374176" cy="3858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Простой народ</a:t>
            </a:r>
            <a:endParaRPr lang="ru-RU" sz="24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Ремесленники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Аристократы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Демос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>
                <a:solidFill>
                  <a:prstClr val="black"/>
                </a:solidFill>
                <a:latin typeface="Roboto Slab"/>
              </a:rPr>
              <a:t>Влияние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12151" y="1918758"/>
            <a:ext cx="6374176" cy="6724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древнегреческой мифологии бог неба, грома и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молний, ведающий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всем миром.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Аид 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Дионис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Зевс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Арес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2044793"/>
            <a:ext cx="6374176" cy="3858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З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ахваченные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спартанцами граждане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782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Илоты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Этруски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Плебеи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Нобили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8775" y="2109655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греческой мифологии получеловек-полулошадь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Грифон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Химера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Кентавр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Минотавр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1756087"/>
            <a:ext cx="6374176" cy="6724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У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мение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говорить кратко и точно, особо ценимое в</a:t>
            </a:r>
          </a:p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Древней Спарте (по области </a:t>
            </a:r>
            <a:r>
              <a:rPr lang="ru-RU" sz="2000" dirty="0" err="1">
                <a:solidFill>
                  <a:prstClr val="black"/>
                </a:solidFill>
                <a:latin typeface="Roboto Slab"/>
              </a:rPr>
              <a:t>Лаконика</a:t>
            </a:r>
            <a:r>
              <a:rPr lang="ru-RU" sz="1800" dirty="0">
                <a:solidFill>
                  <a:prstClr val="black"/>
                </a:solidFill>
                <a:latin typeface="Roboto Slab"/>
              </a:rPr>
              <a:t>)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Выразительность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Ораторство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Красноречие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Лаконичная речь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1804855"/>
            <a:ext cx="6374176" cy="6724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греческой мифологии чудовище, обитавшее в</a:t>
            </a:r>
          </a:p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Лабиринте на острове Крит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Цербер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Пегас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Минотавр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Кентавр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92420" y="361950"/>
            <a:ext cx="2759160" cy="6771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31"/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Roboto Slab"/>
              </a:rPr>
              <a:t>Ошибка!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76" y="1784899"/>
            <a:ext cx="1397647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3274793" y="3970740"/>
            <a:ext cx="2594414" cy="810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 defTabSz="685766"/>
            <a:r>
              <a:rPr lang="ru-RU" sz="2400" dirty="0">
                <a:solidFill>
                  <a:schemeClr val="tx1"/>
                </a:solidFill>
                <a:latin typeface="Roboto Slab"/>
              </a:rPr>
              <a:t>Ещё раз</a:t>
            </a:r>
          </a:p>
        </p:txBody>
      </p:sp>
    </p:spTree>
    <p:extLst>
      <p:ext uri="{BB962C8B-B14F-4D97-AF65-F5344CB8AC3E}">
        <p14:creationId xmlns:p14="http://schemas.microsoft.com/office/powerpoint/2010/main" val="25566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2036503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Р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ечное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божество в древнегреческой мифологии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Артемида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Афина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Нимфа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Деметра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24473" y="1916451"/>
            <a:ext cx="6374176" cy="6724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Афинах «суд черепков», голосование посредством</a:t>
            </a:r>
          </a:p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подсчёта голосов с помощью черепков.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485106"/>
            <a:ext cx="2570400" cy="7459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Голосование по жребию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Афинский суд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Народный суд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Остракизм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223712" y="2036503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Х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рам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Афины Паллады в Афинах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Парфенон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Акрополь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Пинакотека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Эрехтейон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248096" y="1951159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отомки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знатных жителей древнейшего Рима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Патриции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Этруски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Плебеи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Сенаторы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48727" y="2097463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олуостров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в южной части Балканской Греции</a:t>
            </a:r>
            <a:r>
              <a:rPr lang="ru-RU" sz="1800" dirty="0">
                <a:solidFill>
                  <a:prstClr val="black"/>
                </a:solidFill>
                <a:latin typeface="Roboto Slab"/>
              </a:rPr>
              <a:t>.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schemeClr val="tx1"/>
                </a:solidFill>
                <a:latin typeface="Roboto Slab"/>
              </a:rPr>
              <a:t>Эпир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Македония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Пелопоннес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Тессалия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2012119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Ж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енская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одежда в Древней Греции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Хитон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Хлайна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schemeClr val="tx1"/>
                </a:solidFill>
                <a:latin typeface="Roboto Slab"/>
              </a:rPr>
              <a:t>Пеплос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Фибула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24473" y="1870813"/>
            <a:ext cx="6374176" cy="70173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орт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Афинского полиса, соединённый с городом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длинными стенами</a:t>
            </a:r>
            <a:r>
              <a:rPr lang="ru-RU" sz="1800" dirty="0">
                <a:solidFill>
                  <a:prstClr val="black"/>
                </a:solidFill>
                <a:latin typeface="Roboto Slab"/>
              </a:rPr>
              <a:t>.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schemeClr val="tx1"/>
                </a:solidFill>
                <a:latin typeface="Roboto Slab"/>
              </a:rPr>
              <a:t>Канопус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Занзибар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Пирей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Читтагонг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1475671"/>
            <a:ext cx="6374176" cy="126316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1800" dirty="0">
                <a:solidFill>
                  <a:prstClr val="black"/>
                </a:solidFill>
                <a:latin typeface="Roboto Slab"/>
              </a:rPr>
              <a:t>Н</a:t>
            </a:r>
            <a:r>
              <a:rPr lang="ru-RU" sz="1800" dirty="0" smtClean="0">
                <a:solidFill>
                  <a:prstClr val="black"/>
                </a:solidFill>
                <a:latin typeface="Roboto Slab"/>
              </a:rPr>
              <a:t>ебольшие </a:t>
            </a:r>
            <a:r>
              <a:rPr lang="ru-RU" sz="1800" dirty="0">
                <a:solidFill>
                  <a:prstClr val="black"/>
                </a:solidFill>
                <a:latin typeface="Roboto Slab"/>
              </a:rPr>
              <a:t>самостоятельные государства в Греции, в</a:t>
            </a:r>
          </a:p>
          <a:p>
            <a:pPr algn="ctr" defTabSz="685766">
              <a:lnSpc>
                <a:spcPct val="114000"/>
              </a:lnSpc>
            </a:pPr>
            <a:r>
              <a:rPr lang="ru-RU" sz="1800" dirty="0">
                <a:solidFill>
                  <a:prstClr val="black"/>
                </a:solidFill>
                <a:latin typeface="Roboto Slab"/>
              </a:rPr>
              <a:t>территорию которых входили город, хлебные поля вокруг него, </a:t>
            </a:r>
            <a:r>
              <a:rPr lang="ru-RU" sz="1800" dirty="0" smtClean="0">
                <a:solidFill>
                  <a:prstClr val="black"/>
                </a:solidFill>
                <a:latin typeface="Roboto Slab"/>
              </a:rPr>
              <a:t>пастбища, оливковые </a:t>
            </a:r>
            <a:r>
              <a:rPr lang="ru-RU" sz="1800" dirty="0">
                <a:solidFill>
                  <a:prstClr val="black"/>
                </a:solidFill>
                <a:latin typeface="Roboto Slab"/>
              </a:rPr>
              <a:t>рощи и виноградники, поселения земледельцев, усадьбы богачей.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Полис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>
                <a:solidFill>
                  <a:prstClr val="black"/>
                </a:solidFill>
                <a:latin typeface="Roboto Slab"/>
              </a:rPr>
              <a:t>Основа труда</a:t>
            </a: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>
                <a:solidFill>
                  <a:prstClr val="black"/>
                </a:solidFill>
                <a:latin typeface="Roboto Slab"/>
              </a:rPr>
              <a:t>Средства труда</a:t>
            </a: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>
                <a:solidFill>
                  <a:prstClr val="black"/>
                </a:solidFill>
                <a:latin typeface="Roboto Slab"/>
              </a:rPr>
              <a:t>Сфера труда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2109655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Военачальник</a:t>
            </a:r>
            <a:endParaRPr lang="ru-RU" sz="20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>
                <a:solidFill>
                  <a:schemeClr val="tx1"/>
                </a:solidFill>
                <a:latin typeface="Roboto Slab"/>
              </a:rPr>
              <a:t>Основание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>
                <a:solidFill>
                  <a:prstClr val="black"/>
                </a:solidFill>
                <a:latin typeface="Roboto Slab"/>
              </a:rPr>
              <a:t>Разделение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>
                <a:solidFill>
                  <a:prstClr val="black"/>
                </a:solidFill>
                <a:latin typeface="Roboto Slab"/>
              </a:rPr>
              <a:t>Профиль</a:t>
            </a: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Стратег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223712" y="2250981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Построение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воинов в Древней Греции</a:t>
            </a:r>
            <a:r>
              <a:rPr lang="ru-RU" sz="1800" dirty="0">
                <a:solidFill>
                  <a:prstClr val="black"/>
                </a:solidFill>
                <a:latin typeface="Roboto Slab"/>
              </a:rPr>
              <a:t>.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Фаланга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Клин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Шилтрон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Рассыпной строй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46416" y="383250"/>
            <a:ext cx="6051168" cy="110799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914331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Roboto Slab"/>
              </a:rPr>
              <a:t>Вы ответили правильно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Roboto Slab"/>
              </a:rPr>
              <a:t/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  <a:latin typeface="Roboto Slab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Roboto Slab"/>
              </a:rPr>
              <a:t>на все вопросы.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79" y="1877373"/>
            <a:ext cx="1397647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775" y="1057275"/>
            <a:ext cx="1612325" cy="4086225"/>
          </a:xfrm>
          <a:prstGeom prst="rect">
            <a:avLst/>
          </a:prstGeom>
        </p:spPr>
      </p:pic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3274793" y="3970740"/>
            <a:ext cx="2594414" cy="810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 defTabSz="685766"/>
            <a:r>
              <a:rPr lang="ru-RU" sz="2400" dirty="0" smtClean="0">
                <a:solidFill>
                  <a:schemeClr val="tx1"/>
                </a:solidFill>
                <a:latin typeface="Roboto Slab"/>
              </a:rPr>
              <a:t>Конец</a:t>
            </a:r>
            <a:endParaRPr lang="ru-RU" sz="2400" dirty="0">
              <a:solidFill>
                <a:schemeClr val="tx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8817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2097463"/>
            <a:ext cx="6374176" cy="3215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Д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ва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предводителя, командовавшие войском 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Военачальники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Стратеги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Цари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Командующие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2250185"/>
            <a:ext cx="6374176" cy="35086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Одноглазый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великан в древнегреческой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мифологии</a:t>
            </a:r>
            <a:r>
              <a:rPr lang="ru-RU" sz="1800" dirty="0" smtClean="0">
                <a:solidFill>
                  <a:prstClr val="black"/>
                </a:solidFill>
                <a:latin typeface="Roboto Slab"/>
              </a:rPr>
              <a:t> </a:t>
            </a:r>
            <a:endParaRPr lang="ru-RU" sz="18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schemeClr val="tx1"/>
                </a:solidFill>
                <a:latin typeface="Roboto Slab"/>
              </a:rPr>
              <a:t>Мантикора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Тритон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Сцилла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2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Циклоп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8775" y="2151531"/>
            <a:ext cx="5933248" cy="42101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оэма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Гомера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Slab"/>
              </a:rPr>
              <a:t>Илиада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Беовульф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Калевала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Эдда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189280" y="1962255"/>
            <a:ext cx="6374176" cy="102329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latin typeface="Roboto Slab"/>
              </a:rPr>
              <a:t>Д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ревняя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поэма, авторство которой приписывается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Гомеру. Посвящена </a:t>
            </a:r>
            <a:r>
              <a:rPr lang="ru-RU" sz="2000" dirty="0">
                <a:solidFill>
                  <a:prstClr val="black"/>
                </a:solidFill>
                <a:latin typeface="Roboto Slab"/>
              </a:rPr>
              <a:t>возвращению после Троянской войны греческого царя Одиссея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</a:rPr>
              <a:t>на Итаку</a:t>
            </a:r>
            <a:endParaRPr lang="ru-RU" sz="20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  <a:hlinkClick r:id="rId4" action="ppaction://hlinksldjump"/>
              </a:rPr>
              <a:t>Эпос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Roboto Slab"/>
              </a:rPr>
              <a:t>о Гильгамеше</a:t>
            </a: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383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Одиссея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Илиада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Эдда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248096" y="1658551"/>
            <a:ext cx="6374176" cy="122783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Р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ыночная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площадь в древнегреческих городах, 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центр общественной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и деловой жизни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Ярмарка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Домерный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 ряд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Торга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Агора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5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1999927"/>
            <a:ext cx="6374176" cy="3858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Верхняя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часть древнегреческого города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Кремник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Акрополь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Посад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Детинец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86746" y="2186733"/>
            <a:ext cx="6374176" cy="3858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С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овет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знати</a:t>
            </a: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Ареопаг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Демос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Народное собрание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Полис 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357824" y="1865815"/>
            <a:ext cx="6374176" cy="80682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 defTabSz="685766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равители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ареопага в числе 9 человек из богатых и 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знатных людей</a:t>
            </a:r>
            <a:endParaRPr lang="ru-RU" sz="24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358775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schemeClr val="tx1"/>
                </a:solidFill>
                <a:latin typeface="Roboto Slab"/>
              </a:rPr>
              <a:t>Архонты</a:t>
            </a:r>
            <a:endParaRPr lang="ru-RU" sz="1600" dirty="0">
              <a:solidFill>
                <a:schemeClr val="tx1"/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3272885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Плебеи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3273834" y="3621313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Патриции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357824" y="4308041"/>
            <a:ext cx="25704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66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Элита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10800000">
            <a:off x="2412000" y="4501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65000"/>
                <a:lumOff val="3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ru-RU" sz="1013">
              <a:solidFill>
                <a:prstClr val="black">
                  <a:lumMod val="95000"/>
                  <a:lumOff val="5000"/>
                </a:prstClr>
              </a:solidFill>
              <a:latin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3417" y="107153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31"/>
            <a:r>
              <a:rPr lang="ru-RU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928" y="876300"/>
            <a:ext cx="15281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454</Words>
  <Application>Microsoft Office PowerPoint</Application>
  <PresentationFormat>Экран (16:9)</PresentationFormat>
  <Paragraphs>180</Paragraphs>
  <Slides>31</Slides>
  <Notes>0</Notes>
  <HiddenSlides>30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2022-04-13T06:34:22Z</dcterms:created>
  <dcterms:modified xsi:type="dcterms:W3CDTF">2024-02-18T21:23:31Z</dcterms:modified>
</cp:coreProperties>
</file>