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7"/>
  </p:notesMasterIdLst>
  <p:sldIdLst>
    <p:sldId id="256" r:id="rId5"/>
    <p:sldId id="258" r:id="rId6"/>
    <p:sldId id="259" r:id="rId7"/>
    <p:sldId id="260" r:id="rId8"/>
    <p:sldId id="262" r:id="rId9"/>
    <p:sldId id="261" r:id="rId10"/>
    <p:sldId id="263" r:id="rId11"/>
    <p:sldId id="264" r:id="rId12"/>
    <p:sldId id="265" r:id="rId13"/>
    <p:sldId id="266" r:id="rId14"/>
    <p:sldId id="267" r:id="rId15"/>
    <p:sldId id="268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>
      <p:cViewPr varScale="1">
        <p:scale>
          <a:sx n="70" d="100"/>
          <a:sy n="70" d="100"/>
        </p:scale>
        <p:origin x="51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0285FC-0047-483E-BC98-539F587A1F0E}" type="datetimeFigureOut">
              <a:rPr lang="ru-RU" smtClean="0"/>
              <a:t>10.02.2024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612092-C280-45CB-A48B-E1991F2DFF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88084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1135071"/>
            <a:ext cx="7772400" cy="1470025"/>
          </a:xfr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ru-RU" sz="3600" b="0" i="0" kern="12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890846"/>
            <a:ext cx="6400800" cy="1752600"/>
          </a:xfrm>
        </p:spPr>
        <p:txBody>
          <a:bodyPr/>
          <a:lstStyle>
            <a:lvl1pPr marL="0" indent="0" algn="ctr">
              <a:buNone/>
              <a:defRPr lang="en-US" sz="2400" kern="1200" dirty="0" smtClean="0">
                <a:solidFill>
                  <a:schemeClr val="accent5">
                    <a:lumMod val="75000"/>
                  </a:schemeClr>
                </a:solidFill>
                <a:latin typeface="Cambria" pitchFamily="18" charset="0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2221F-4F0C-4847-81B7-D3ABAE3EE078}" type="datetimeFigureOut">
              <a:rPr lang="ru-RU" smtClean="0"/>
              <a:pPr/>
              <a:t>10.02.2024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531BD-92F3-4EE2-A724-E9EC5C4D85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2221F-4F0C-4847-81B7-D3ABAE3EE078}" type="datetimeFigureOut">
              <a:rPr lang="ru-RU" smtClean="0"/>
              <a:pPr/>
              <a:t>10.02.2024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531BD-92F3-4EE2-A724-E9EC5C4D85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2221F-4F0C-4847-81B7-D3ABAE3EE078}" type="datetimeFigureOut">
              <a:rPr lang="ru-RU" smtClean="0"/>
              <a:pPr/>
              <a:t>10.02.2024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531BD-92F3-4EE2-A724-E9EC5C4D85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2221F-4F0C-4847-81B7-D3ABAE3EE078}" type="datetimeFigureOut">
              <a:rPr lang="ru-RU" smtClean="0"/>
              <a:pPr/>
              <a:t>10.02.2024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531BD-92F3-4EE2-A724-E9EC5C4D85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>
            <a:normAutofit/>
          </a:bodyPr>
          <a:lstStyle>
            <a:lvl1pPr marL="0" indent="0">
              <a:buNone/>
              <a:defRPr lang="en-US" sz="2400" kern="1200" dirty="0" smtClean="0">
                <a:solidFill>
                  <a:schemeClr val="accent5">
                    <a:lumMod val="75000"/>
                  </a:schemeClr>
                </a:solidFill>
                <a:latin typeface="Cambria" pitchFamily="18" charset="0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2221F-4F0C-4847-81B7-D3ABAE3EE078}" type="datetimeFigureOut">
              <a:rPr lang="ru-RU" smtClean="0"/>
              <a:pPr/>
              <a:t>10.02.2024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531BD-92F3-4EE2-A724-E9EC5C4D85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2221F-4F0C-4847-81B7-D3ABAE3EE078}" type="datetimeFigureOut">
              <a:rPr lang="ru-RU" smtClean="0"/>
              <a:pPr/>
              <a:t>10.02.2024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531BD-92F3-4EE2-A724-E9EC5C4D85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2221F-4F0C-4847-81B7-D3ABAE3EE078}" type="datetimeFigureOut">
              <a:rPr lang="ru-RU" smtClean="0"/>
              <a:pPr/>
              <a:t>10.02.2024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531BD-92F3-4EE2-A724-E9EC5C4D85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2221F-4F0C-4847-81B7-D3ABAE3EE078}" type="datetimeFigureOut">
              <a:rPr lang="ru-RU" smtClean="0"/>
              <a:pPr/>
              <a:t>10.02.2024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531BD-92F3-4EE2-A724-E9EC5C4D85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2221F-4F0C-4847-81B7-D3ABAE3EE078}" type="datetimeFigureOut">
              <a:rPr lang="ru-RU" smtClean="0"/>
              <a:pPr/>
              <a:t>10.02.2024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531BD-92F3-4EE2-A724-E9EC5C4D85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2221F-4F0C-4847-81B7-D3ABAE3EE078}" type="datetimeFigureOut">
              <a:rPr lang="ru-RU" smtClean="0"/>
              <a:pPr/>
              <a:t>10.02.2024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531BD-92F3-4EE2-A724-E9EC5C4D85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2221F-4F0C-4847-81B7-D3ABAE3EE078}" type="datetimeFigureOut">
              <a:rPr lang="ru-RU" smtClean="0"/>
              <a:pPr/>
              <a:t>10.02.2024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531BD-92F3-4EE2-A724-E9EC5C4D85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D2221F-4F0C-4847-81B7-D3ABAE3EE078}" type="datetimeFigureOut">
              <a:rPr lang="ru-RU" smtClean="0"/>
              <a:pPr/>
              <a:t>10.02.2024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2531BD-92F3-4EE2-A724-E9EC5C4D850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lang="ru-RU" sz="3600" b="0" i="0" kern="1200" dirty="0" smtClean="0">
          <a:solidFill>
            <a:schemeClr val="accent5">
              <a:lumMod val="50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Cambria" pitchFamily="18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accent5">
              <a:lumMod val="50000"/>
            </a:schemeClr>
          </a:solidFill>
          <a:latin typeface="Cambria" pitchFamily="18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accent5">
              <a:lumMod val="50000"/>
            </a:schemeClr>
          </a:solidFill>
          <a:latin typeface="Cambria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accent5">
              <a:lumMod val="50000"/>
            </a:schemeClr>
          </a:solidFill>
          <a:latin typeface="Cambria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accent5">
              <a:lumMod val="50000"/>
            </a:schemeClr>
          </a:solidFill>
          <a:latin typeface="Cambria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accent5">
              <a:lumMod val="50000"/>
            </a:schemeClr>
          </a:solidFill>
          <a:latin typeface="Cambria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Обучение грамоте (письмо)</a:t>
            </a:r>
            <a:br>
              <a:rPr lang="ru-RU" dirty="0"/>
            </a:br>
            <a:r>
              <a:rPr lang="ru-RU" sz="2700" dirty="0"/>
              <a:t>Повторение пройденного материала: Ь в середине и конце слова как показатель мягкости предшествующего согласного, омонимия имён нарицательных и имён собственных (клички животных)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509120"/>
            <a:ext cx="6400800" cy="1728192"/>
          </a:xfrm>
        </p:spPr>
        <p:txBody>
          <a:bodyPr/>
          <a:lstStyle/>
          <a:p>
            <a:r>
              <a:rPr lang="ru-RU" dirty="0">
                <a:solidFill>
                  <a:srgbClr val="002060"/>
                </a:solidFill>
              </a:rPr>
              <a:t>Подготовила учитель начальных классов</a:t>
            </a:r>
          </a:p>
          <a:p>
            <a:r>
              <a:rPr lang="ru-RU" dirty="0">
                <a:solidFill>
                  <a:srgbClr val="002060"/>
                </a:solidFill>
              </a:rPr>
              <a:t> РТ ГБОУ «СОШ им. Ю. А. Гагарина в г. Душанбе» Макеева Наталья Владимировна</a:t>
            </a:r>
          </a:p>
          <a:p>
            <a:r>
              <a:rPr lang="ru-RU" dirty="0">
                <a:solidFill>
                  <a:srgbClr val="002060"/>
                </a:solidFill>
              </a:rPr>
              <a:t>2024 г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2ED300-5457-1C55-C960-DDCE8E77A3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>
                <a:solidFill>
                  <a:srgbClr val="FF0000"/>
                </a:solidFill>
              </a:rPr>
              <a:t>Составить и записать предложения: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D52E089-0782-1306-3CC2-0630F9643C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988840"/>
            <a:ext cx="4038600" cy="41373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000" dirty="0"/>
              <a:t>В стаде пасётся</a:t>
            </a:r>
          </a:p>
          <a:p>
            <a:pPr marL="0" indent="0">
              <a:buNone/>
            </a:pPr>
            <a:endParaRPr lang="ru-RU" sz="4000" dirty="0"/>
          </a:p>
          <a:p>
            <a:pPr marL="0" indent="0">
              <a:buNone/>
            </a:pPr>
            <a:r>
              <a:rPr lang="ru-RU" sz="4000" dirty="0"/>
              <a:t>Громко мяукает</a:t>
            </a:r>
          </a:p>
          <a:p>
            <a:pPr marL="0" indent="0">
              <a:buNone/>
            </a:pPr>
            <a:endParaRPr lang="ru-RU" sz="4000" dirty="0"/>
          </a:p>
          <a:p>
            <a:pPr marL="0" indent="0">
              <a:buNone/>
            </a:pPr>
            <a:r>
              <a:rPr lang="ru-RU" sz="4000" dirty="0"/>
              <a:t> Звонко лает 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06C3277-36B3-DAA7-89E3-378057C45F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988840"/>
            <a:ext cx="4038600" cy="41373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000" dirty="0"/>
              <a:t>                  Васька </a:t>
            </a:r>
          </a:p>
          <a:p>
            <a:pPr marL="0" indent="0">
              <a:buNone/>
            </a:pPr>
            <a:endParaRPr lang="ru-RU" sz="4000" dirty="0"/>
          </a:p>
          <a:p>
            <a:pPr marL="0" indent="0">
              <a:buNone/>
            </a:pPr>
            <a:r>
              <a:rPr lang="ru-RU" sz="4000" dirty="0"/>
              <a:t>                  </a:t>
            </a:r>
            <a:r>
              <a:rPr lang="ru-RU" sz="4000" dirty="0" err="1"/>
              <a:t>Жулька</a:t>
            </a:r>
            <a:r>
              <a:rPr lang="ru-RU" sz="4000" dirty="0"/>
              <a:t> </a:t>
            </a:r>
          </a:p>
          <a:p>
            <a:pPr marL="0" indent="0">
              <a:buNone/>
            </a:pPr>
            <a:endParaRPr lang="ru-RU" sz="4000" dirty="0"/>
          </a:p>
          <a:p>
            <a:pPr marL="0" indent="0">
              <a:buNone/>
            </a:pPr>
            <a:r>
              <a:rPr lang="ru-RU" sz="4000" dirty="0"/>
              <a:t>                  Зорька  </a:t>
            </a:r>
          </a:p>
        </p:txBody>
      </p:sp>
    </p:spTree>
    <p:extLst>
      <p:ext uri="{BB962C8B-B14F-4D97-AF65-F5344CB8AC3E}">
        <p14:creationId xmlns:p14="http://schemas.microsoft.com/office/powerpoint/2010/main" val="109399097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07B9EC-59A2-F71C-F88D-8364DF07FE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rgbClr val="FF0000"/>
                </a:solidFill>
              </a:rPr>
              <a:t>Закончить предложения, используя слова рыжик, Рыжик: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9F1A235-8D31-76E9-D664-53F5C70647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6600" dirty="0"/>
              <a:t>У Маши рос щенок …</a:t>
            </a:r>
          </a:p>
          <a:p>
            <a:pPr marL="0" indent="0">
              <a:buNone/>
            </a:pPr>
            <a:endParaRPr lang="ru-RU" sz="6600" dirty="0"/>
          </a:p>
          <a:p>
            <a:pPr marL="0" indent="0">
              <a:buNone/>
            </a:pPr>
            <a:r>
              <a:rPr lang="ru-RU" sz="6600" dirty="0"/>
              <a:t> Под сосной рос …</a:t>
            </a:r>
          </a:p>
        </p:txBody>
      </p:sp>
    </p:spTree>
    <p:extLst>
      <p:ext uri="{BB962C8B-B14F-4D97-AF65-F5344CB8AC3E}">
        <p14:creationId xmlns:p14="http://schemas.microsoft.com/office/powerpoint/2010/main" val="2623239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568246D-2279-116A-A70A-535F7B33F2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25182"/>
            <a:ext cx="8064896" cy="6572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78335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82A710C0-27DA-89AF-6DB6-24309EE42B1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352" y="736484"/>
            <a:ext cx="7249064" cy="5140788"/>
          </a:xfr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F67DF6-B45A-8A50-5603-931D2225C4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FF0000"/>
                </a:solidFill>
              </a:rPr>
              <a:t>Повторим  алфавит: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6BD74E8-46CD-3150-072E-BA2543358E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35696" y="1600200"/>
            <a:ext cx="6851104" cy="4525963"/>
          </a:xfrm>
        </p:spPr>
        <p:txBody>
          <a:bodyPr/>
          <a:lstStyle/>
          <a:p>
            <a:pPr marL="0" indent="0" algn="just">
              <a:buNone/>
            </a:pPr>
            <a:r>
              <a:rPr lang="ru-RU" sz="4000" dirty="0"/>
              <a:t>    А  Б  В  ?  Д  Е  ?  Ж   ?</a:t>
            </a:r>
          </a:p>
          <a:p>
            <a:pPr marL="0" indent="0" algn="just">
              <a:buNone/>
            </a:pPr>
            <a:endParaRPr lang="ru-RU" sz="4000" dirty="0"/>
          </a:p>
          <a:p>
            <a:pPr marL="0" indent="0" algn="just">
              <a:buNone/>
            </a:pPr>
            <a:r>
              <a:rPr lang="ru-RU" sz="4000" dirty="0"/>
              <a:t>     М  ?  О  П  ?  С Т    У  ?</a:t>
            </a:r>
          </a:p>
          <a:p>
            <a:pPr marL="0" indent="0" algn="just">
              <a:buNone/>
            </a:pPr>
            <a:endParaRPr lang="ru-RU" sz="4000" dirty="0"/>
          </a:p>
          <a:p>
            <a:pPr marL="0" indent="0" algn="just">
              <a:buNone/>
            </a:pPr>
            <a:r>
              <a:rPr lang="ru-RU" sz="4000" dirty="0"/>
              <a:t>     Ч  Ш   ?  Ь   ?  Ъ  Э  Ю  Я</a:t>
            </a:r>
          </a:p>
          <a:p>
            <a:pPr marL="0" indent="0" algn="just">
              <a:buNone/>
            </a:pPr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09103541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5F9D12-214A-D0C2-5A53-25A6CCFE2F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FF0000"/>
                </a:solidFill>
              </a:rPr>
              <a:t>Ь   или    Ъ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317540D-9EDA-DA84-7226-2D9BD7EDB3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err="1"/>
              <a:t>здоров?е</a:t>
            </a:r>
            <a:r>
              <a:rPr lang="ru-RU" dirty="0"/>
              <a:t>        </a:t>
            </a:r>
            <a:r>
              <a:rPr lang="ru-RU" dirty="0" err="1"/>
              <a:t>с?езд</a:t>
            </a:r>
            <a:r>
              <a:rPr lang="ru-RU" dirty="0"/>
              <a:t>         </a:t>
            </a:r>
            <a:r>
              <a:rPr lang="ru-RU" dirty="0" err="1"/>
              <a:t>об?ем</a:t>
            </a:r>
            <a:r>
              <a:rPr lang="ru-RU" dirty="0"/>
              <a:t>         </a:t>
            </a:r>
            <a:r>
              <a:rPr lang="ru-RU" dirty="0" err="1"/>
              <a:t>хлоп?я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err="1"/>
              <a:t>Друз?я</a:t>
            </a:r>
            <a:r>
              <a:rPr lang="ru-RU" dirty="0"/>
              <a:t>         </a:t>
            </a:r>
            <a:r>
              <a:rPr lang="ru-RU" dirty="0" err="1"/>
              <a:t>Мар?я</a:t>
            </a:r>
            <a:r>
              <a:rPr lang="ru-RU" dirty="0"/>
              <a:t>       </a:t>
            </a:r>
            <a:r>
              <a:rPr lang="ru-RU" dirty="0" err="1"/>
              <a:t>Тат?яна</a:t>
            </a:r>
            <a:r>
              <a:rPr lang="ru-RU" dirty="0"/>
              <a:t>         </a:t>
            </a:r>
            <a:r>
              <a:rPr lang="ru-RU" dirty="0" err="1"/>
              <a:t>под?езд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err="1"/>
              <a:t>Шалун?я</a:t>
            </a:r>
            <a:r>
              <a:rPr lang="ru-RU" dirty="0"/>
              <a:t>          </a:t>
            </a:r>
            <a:r>
              <a:rPr lang="ru-RU" dirty="0" err="1"/>
              <a:t>об?яснение</a:t>
            </a:r>
            <a:r>
              <a:rPr lang="ru-RU" dirty="0"/>
              <a:t>          </a:t>
            </a:r>
            <a:r>
              <a:rPr lang="ru-RU" dirty="0" err="1"/>
              <a:t>счаст?е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err="1"/>
              <a:t>С?ежился</a:t>
            </a:r>
            <a:r>
              <a:rPr lang="ru-RU" dirty="0"/>
              <a:t>            </a:t>
            </a:r>
            <a:r>
              <a:rPr lang="ru-RU" dirty="0" err="1"/>
              <a:t>обез?яна</a:t>
            </a:r>
            <a:r>
              <a:rPr lang="ru-RU" dirty="0"/>
              <a:t>          </a:t>
            </a:r>
            <a:r>
              <a:rPr lang="ru-RU" dirty="0" err="1"/>
              <a:t>с?емка</a:t>
            </a:r>
            <a:r>
              <a:rPr lang="ru-RU" dirty="0"/>
              <a:t> </a:t>
            </a:r>
          </a:p>
          <a:p>
            <a:pPr marL="0" indent="0">
              <a:buNone/>
            </a:pPr>
            <a:r>
              <a:rPr lang="ru-RU" dirty="0"/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42260429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01B7D6-67BD-1DCA-B1A3-7F0FC3A52D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rgbClr val="FF0000"/>
                </a:solidFill>
              </a:rPr>
              <a:t>Если услышите кличку животного, то подпрыгните.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C9D1535-AD92-3909-8E62-5F577FE32E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ru-RU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Собака Шарик.</a:t>
            </a:r>
            <a:endParaRPr lang="ru-RU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/>
            <a:r>
              <a:rPr lang="ru-RU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Котёнок Пушок.</a:t>
            </a:r>
            <a:endParaRPr lang="ru-RU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/>
            <a:r>
              <a:rPr lang="ru-RU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Коза Роза.</a:t>
            </a:r>
            <a:endParaRPr lang="ru-RU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/>
            <a:r>
              <a:rPr lang="ru-RU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Алая роза.</a:t>
            </a:r>
            <a:endParaRPr lang="ru-RU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/>
            <a:r>
              <a:rPr lang="ru-RU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Конь Ветер.</a:t>
            </a:r>
            <a:endParaRPr lang="ru-RU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/>
            <a:r>
              <a:rPr lang="ru-RU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Северный ветер.</a:t>
            </a:r>
            <a:endParaRPr lang="ru-RU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/>
            <a:r>
              <a:rPr lang="ru-RU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Корова Зорька.</a:t>
            </a:r>
            <a:endParaRPr lang="ru-RU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418454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BE655C-0D88-BE09-27C8-D4BD12E46D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FF0000"/>
                </a:solidFill>
              </a:rPr>
              <a:t>Выбери букву и запиши в тетрадь: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05D61D3-D903-6DC3-136E-366F2D2D5E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sz="4400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(К, к)</a:t>
            </a:r>
            <a:r>
              <a:rPr lang="ru-RU" sz="4400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ошка</a:t>
            </a:r>
            <a:r>
              <a:rPr lang="ru-RU" sz="4400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sz="4400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М,м</a:t>
            </a:r>
            <a:r>
              <a:rPr lang="ru-RU" sz="4400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)урка</a:t>
            </a:r>
            <a:endParaRPr lang="ru-RU" sz="4400" b="0" i="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algn="just"/>
            <a:r>
              <a:rPr lang="ru-RU" sz="4400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(</a:t>
            </a:r>
            <a:r>
              <a:rPr lang="ru-RU" sz="4400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Щ,щ</a:t>
            </a:r>
            <a:r>
              <a:rPr lang="ru-RU" sz="4400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</a:t>
            </a:r>
            <a:r>
              <a:rPr lang="ru-RU" sz="4400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енок</a:t>
            </a:r>
            <a:r>
              <a:rPr lang="ru-RU" sz="4400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sz="4400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Д,д</a:t>
            </a:r>
            <a:r>
              <a:rPr lang="ru-RU" sz="4400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</a:t>
            </a:r>
            <a:r>
              <a:rPr lang="ru-RU" sz="4400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ружок</a:t>
            </a:r>
            <a:endParaRPr lang="ru-RU" sz="4400" b="0" i="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algn="just"/>
            <a:r>
              <a:rPr lang="ru-RU" sz="4400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(</a:t>
            </a:r>
            <a:r>
              <a:rPr lang="ru-RU" sz="4400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Б,б</a:t>
            </a:r>
            <a:r>
              <a:rPr lang="ru-RU" sz="4400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</a:t>
            </a:r>
            <a:r>
              <a:rPr lang="ru-RU" sz="4400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ычок</a:t>
            </a:r>
            <a:r>
              <a:rPr lang="ru-RU" sz="4400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sz="4400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Б,б</a:t>
            </a:r>
            <a:r>
              <a:rPr lang="ru-RU" sz="4400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</a:t>
            </a:r>
            <a:r>
              <a:rPr lang="ru-RU" sz="4400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уян</a:t>
            </a:r>
            <a:endParaRPr lang="ru-RU" sz="4400" b="0" i="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algn="just"/>
            <a:r>
              <a:rPr lang="ru-RU" sz="4400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(</a:t>
            </a:r>
            <a:r>
              <a:rPr lang="ru-RU" sz="4400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К,к</a:t>
            </a:r>
            <a:r>
              <a:rPr lang="ru-RU" sz="4400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)орова (</a:t>
            </a:r>
            <a:r>
              <a:rPr lang="ru-RU" sz="4400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П,п</a:t>
            </a:r>
            <a:r>
              <a:rPr lang="ru-RU" sz="4400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</a:t>
            </a:r>
            <a:r>
              <a:rPr lang="ru-RU" sz="4400" b="0" i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еструха</a:t>
            </a:r>
            <a:endParaRPr lang="ru-RU" sz="4400" b="0" i="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75964757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289F8A-1DB1-2B43-AC5C-6978C3E340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rgbClr val="FF0000"/>
                </a:solidFill>
              </a:rPr>
              <a:t>выписать слова в два столбика: в первый — с мягкими согласными в конце слова, во второй — с твёрдыми: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C272B53-D373-60AF-D7AA-0A116978AC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7200" dirty="0"/>
              <a:t>лось,    волк,     лис, </a:t>
            </a:r>
          </a:p>
          <a:p>
            <a:pPr marL="0" indent="0">
              <a:buNone/>
            </a:pPr>
            <a:r>
              <a:rPr lang="ru-RU" sz="7200" dirty="0"/>
              <a:t> конь,   кабан,    олень.</a:t>
            </a:r>
          </a:p>
          <a:p>
            <a:pPr marL="0" indent="0">
              <a:buNone/>
            </a:pP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246344351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9FA7A6C-FD9C-253F-E916-C7D654B033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14202"/>
          </a:xfrm>
        </p:spPr>
        <p:txBody>
          <a:bodyPr/>
          <a:lstStyle/>
          <a:p>
            <a:r>
              <a:rPr lang="ru-RU" u="sng" dirty="0"/>
              <a:t>Списать предложение, объяснить постановку ь в словах: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14C700D-FA70-3A62-5F2D-B55B1D81B1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3212976"/>
            <a:ext cx="8229600" cy="29131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6000" dirty="0"/>
              <a:t>Кот Васька лежал на</a:t>
            </a:r>
          </a:p>
          <a:p>
            <a:pPr marL="0" indent="0">
              <a:buNone/>
            </a:pPr>
            <a:r>
              <a:rPr lang="ru-RU" sz="6000" dirty="0"/>
              <a:t>крыльце. </a:t>
            </a:r>
          </a:p>
        </p:txBody>
      </p:sp>
    </p:spTree>
    <p:extLst>
      <p:ext uri="{BB962C8B-B14F-4D97-AF65-F5344CB8AC3E}">
        <p14:creationId xmlns:p14="http://schemas.microsoft.com/office/powerpoint/2010/main" val="1765417197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0B33EC-B8A2-FA45-B5F7-9303CE7288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rgbClr val="FF0000"/>
                </a:solidFill>
              </a:rPr>
              <a:t>Продолжить устно рассказ со словами: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C9785CC-C71F-1F83-5689-B14CA1E3F8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6600" dirty="0"/>
              <a:t>синички, крошки, клевать, притвориться, спать, броситься, улететь. </a:t>
            </a:r>
          </a:p>
        </p:txBody>
      </p:sp>
    </p:spTree>
    <p:extLst>
      <p:ext uri="{BB962C8B-B14F-4D97-AF65-F5344CB8AC3E}">
        <p14:creationId xmlns:p14="http://schemas.microsoft.com/office/powerpoint/2010/main" val="15220428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theme/theme1.xml><?xml version="1.0" encoding="utf-8"?>
<a:theme xmlns:a="http://schemas.openxmlformats.org/drawingml/2006/main" name="1_NY_2010_301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BB2780C3CC07BD4BAA623FF9571645580400D1570604EA743043A2641365C0E91715" ma:contentTypeVersion="55" ma:contentTypeDescription="Create a new document." ma:contentTypeScope="" ma:versionID="2c496a0f341a72d7e8cbd42eb499a6d4">
  <xsd:schema xmlns:xsd="http://www.w3.org/2001/XMLSchema" xmlns:xs="http://www.w3.org/2001/XMLSchema" xmlns:p="http://schemas.microsoft.com/office/2006/metadata/properties" xmlns:ns2="9d035d7d-02e5-4a00-8b62-9a556aabc7b5" xmlns:ns3="91e8d559-4d54-460d-ba58-5d5027f88b4d" targetNamespace="http://schemas.microsoft.com/office/2006/metadata/properties" ma:root="true" ma:fieldsID="2bcea688bd265da693c2f253e50f4ab0" ns2:_="" ns3:_="">
    <xsd:import namespace="9d035d7d-02e5-4a00-8b62-9a556aabc7b5"/>
    <xsd:import namespace="91e8d559-4d54-460d-ba58-5d5027f88b4d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  <xsd:element ref="ns3:Description0" minOccurs="0"/>
                <xsd:element ref="ns3:Compone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035d7d-02e5-4a00-8b62-9a556aabc7b5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0:00:00Z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dc117081-80f4-4e10-b46d-e6dc6854316c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41FC7ADF-4C62-4413-95B2-CDE72C4AD396}" ma:internalName="CSXSubmissionMarket" ma:readOnly="false" ma:showField="MarketName" ma:web="9d035d7d-02e5-4a00-8b62-9a556aabc7b5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5e663266-dbf1-446f-b076-28feab654dae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CD722278-12DA-4BA9-B56C-2624CA46C480}" ma:internalName="InProjectListLookup" ma:readOnly="true" ma:showField="InProjectList" ma:web="9d035d7d-02e5-4a00-8b62-9a556aabc7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65226a81-6f17-445b-9321-8ea42e2eee04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CD722278-12DA-4BA9-B56C-2624CA46C480}" ma:internalName="LastCompleteVersionLookup" ma:readOnly="true" ma:showField="LastCompleteVersion" ma:web="9d035d7d-02e5-4a00-8b62-9a556aabc7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CD722278-12DA-4BA9-B56C-2624CA46C480}" ma:internalName="LastPreviewErrorLookup" ma:readOnly="true" ma:showField="LastPreviewError" ma:web="9d035d7d-02e5-4a00-8b62-9a556aabc7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CD722278-12DA-4BA9-B56C-2624CA46C480}" ma:internalName="LastPreviewResultLookup" ma:readOnly="true" ma:showField="LastPreviewResult" ma:web="9d035d7d-02e5-4a00-8b62-9a556aabc7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CD722278-12DA-4BA9-B56C-2624CA46C480}" ma:internalName="LastPreviewAttemptDateLookup" ma:readOnly="true" ma:showField="LastPreviewAttemptDate" ma:web="9d035d7d-02e5-4a00-8b62-9a556aabc7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CD722278-12DA-4BA9-B56C-2624CA46C480}" ma:internalName="LastPreviewedByLookup" ma:readOnly="true" ma:showField="LastPreviewedBy" ma:web="9d035d7d-02e5-4a00-8b62-9a556aabc7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CD722278-12DA-4BA9-B56C-2624CA46C480}" ma:internalName="LastPreviewTimeLookup" ma:readOnly="true" ma:showField="LastPreviewTime" ma:web="9d035d7d-02e5-4a00-8b62-9a556aabc7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CD722278-12DA-4BA9-B56C-2624CA46C480}" ma:internalName="LastPreviewVersionLookup" ma:readOnly="true" ma:showField="LastPreviewVersion" ma:web="9d035d7d-02e5-4a00-8b62-9a556aabc7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CD722278-12DA-4BA9-B56C-2624CA46C480}" ma:internalName="LastPublishErrorLookup" ma:readOnly="true" ma:showField="LastPublishError" ma:web="9d035d7d-02e5-4a00-8b62-9a556aabc7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CD722278-12DA-4BA9-B56C-2624CA46C480}" ma:internalName="LastPublishResultLookup" ma:readOnly="true" ma:showField="LastPublishResult" ma:web="9d035d7d-02e5-4a00-8b62-9a556aabc7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CD722278-12DA-4BA9-B56C-2624CA46C480}" ma:internalName="LastPublishAttemptDateLookup" ma:readOnly="true" ma:showField="LastPublishAttemptDate" ma:web="9d035d7d-02e5-4a00-8b62-9a556aabc7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CD722278-12DA-4BA9-B56C-2624CA46C480}" ma:internalName="LastPublishedByLookup" ma:readOnly="true" ma:showField="LastPublishedBy" ma:web="9d035d7d-02e5-4a00-8b62-9a556aabc7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CD722278-12DA-4BA9-B56C-2624CA46C480}" ma:internalName="LastPublishTimeLookup" ma:readOnly="true" ma:showField="LastPublishTime" ma:web="9d035d7d-02e5-4a00-8b62-9a556aabc7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CD722278-12DA-4BA9-B56C-2624CA46C480}" ma:internalName="LastPublishVersionLookup" ma:readOnly="true" ma:showField="LastPublishVersion" ma:web="9d035d7d-02e5-4a00-8b62-9a556aabc7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B116CC8E-FCD3-4331-849C-1BF4DB8052AE}" ma:internalName="LocLastLocAttemptVersionLookup" ma:readOnly="false" ma:showField="LastLocAttemptVersion" ma:web="9d035d7d-02e5-4a00-8b62-9a556aabc7b5">
      <xsd:simpleType>
        <xsd:restriction base="dms:Lookup"/>
      </xsd:simpleType>
    </xsd:element>
    <xsd:element name="LocLastLocAttemptVersionTypeLookup" ma:index="72" nillable="true" ma:displayName="Loc Last Loc Attempt Version Type" ma:default="" ma:list="{B116CC8E-FCD3-4331-849C-1BF4DB8052AE}" ma:internalName="LocLastLocAttemptVersionTypeLookup" ma:readOnly="true" ma:showField="LastLocAttemptVersionType" ma:web="9d035d7d-02e5-4a00-8b62-9a556aabc7b5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B116CC8E-FCD3-4331-849C-1BF4DB8052AE}" ma:internalName="LocNewPublishedVersionLookup" ma:readOnly="true" ma:showField="NewPublishedVersion" ma:web="9d035d7d-02e5-4a00-8b62-9a556aabc7b5">
      <xsd:simpleType>
        <xsd:restriction base="dms:Lookup"/>
      </xsd:simpleType>
    </xsd:element>
    <xsd:element name="LocOverallHandbackStatusLookup" ma:index="76" nillable="true" ma:displayName="Loc Overall Handback Status" ma:default="" ma:list="{B116CC8E-FCD3-4331-849C-1BF4DB8052AE}" ma:internalName="LocOverallHandbackStatusLookup" ma:readOnly="true" ma:showField="OverallHandbackStatus" ma:web="9d035d7d-02e5-4a00-8b62-9a556aabc7b5">
      <xsd:simpleType>
        <xsd:restriction base="dms:Lookup"/>
      </xsd:simpleType>
    </xsd:element>
    <xsd:element name="LocOverallLocStatusLookup" ma:index="77" nillable="true" ma:displayName="Loc Overall Localize Status" ma:default="" ma:list="{B116CC8E-FCD3-4331-849C-1BF4DB8052AE}" ma:internalName="LocOverallLocStatusLookup" ma:readOnly="true" ma:showField="OverallLocStatus" ma:web="9d035d7d-02e5-4a00-8b62-9a556aabc7b5">
      <xsd:simpleType>
        <xsd:restriction base="dms:Lookup"/>
      </xsd:simpleType>
    </xsd:element>
    <xsd:element name="LocOverallPreviewStatusLookup" ma:index="78" nillable="true" ma:displayName="Loc Overall Preview Status" ma:default="" ma:list="{B116CC8E-FCD3-4331-849C-1BF4DB8052AE}" ma:internalName="LocOverallPreviewStatusLookup" ma:readOnly="true" ma:showField="OverallPreviewStatus" ma:web="9d035d7d-02e5-4a00-8b62-9a556aabc7b5">
      <xsd:simpleType>
        <xsd:restriction base="dms:Lookup"/>
      </xsd:simpleType>
    </xsd:element>
    <xsd:element name="LocOverallPublishStatusLookup" ma:index="79" nillable="true" ma:displayName="Loc Overall Publish Status" ma:default="" ma:list="{B116CC8E-FCD3-4331-849C-1BF4DB8052AE}" ma:internalName="LocOverallPublishStatusLookup" ma:readOnly="true" ma:showField="OverallPublishStatus" ma:web="9d035d7d-02e5-4a00-8b62-9a556aabc7b5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B116CC8E-FCD3-4331-849C-1BF4DB8052AE}" ma:internalName="LocProcessedForHandoffsLookup" ma:readOnly="true" ma:showField="ProcessedForHandoffs" ma:web="9d035d7d-02e5-4a00-8b62-9a556aabc7b5">
      <xsd:simpleType>
        <xsd:restriction base="dms:Lookup"/>
      </xsd:simpleType>
    </xsd:element>
    <xsd:element name="LocProcessedForMarketsLookup" ma:index="82" nillable="true" ma:displayName="Loc Processed For Markets" ma:default="" ma:list="{B116CC8E-FCD3-4331-849C-1BF4DB8052AE}" ma:internalName="LocProcessedForMarketsLookup" ma:readOnly="true" ma:showField="ProcessedForMarkets" ma:web="9d035d7d-02e5-4a00-8b62-9a556aabc7b5">
      <xsd:simpleType>
        <xsd:restriction base="dms:Lookup"/>
      </xsd:simpleType>
    </xsd:element>
    <xsd:element name="LocPublishedDependentAssetsLookup" ma:index="83" nillable="true" ma:displayName="Loc Published Dependent Assets" ma:default="" ma:list="{B116CC8E-FCD3-4331-849C-1BF4DB8052AE}" ma:internalName="LocPublishedDependentAssetsLookup" ma:readOnly="true" ma:showField="PublishedDependentAssets" ma:web="9d035d7d-02e5-4a00-8b62-9a556aabc7b5">
      <xsd:simpleType>
        <xsd:restriction base="dms:Lookup"/>
      </xsd:simpleType>
    </xsd:element>
    <xsd:element name="LocPublishedLinkedAssetsLookup" ma:index="84" nillable="true" ma:displayName="Loc Published Linked Assets" ma:default="" ma:list="{B116CC8E-FCD3-4331-849C-1BF4DB8052AE}" ma:internalName="LocPublishedLinkedAssetsLookup" ma:readOnly="true" ma:showField="PublishedLinkedAssets" ma:web="9d035d7d-02e5-4a00-8b62-9a556aabc7b5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c95181ba-569f-436f-adb3-78c3831fea54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41FC7ADF-4C62-4413-95B2-CDE72C4AD396}" ma:internalName="Markets" ma:readOnly="false" ma:showField="MarketName" ma:web="9d035d7d-02e5-4a00-8b62-9a556aabc7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CD722278-12DA-4BA9-B56C-2624CA46C480}" ma:internalName="NumOfRatingsLookup" ma:readOnly="true" ma:showField="NumOfRatings" ma:web="9d035d7d-02e5-4a00-8b62-9a556aabc7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CD722278-12DA-4BA9-B56C-2624CA46C480}" ma:internalName="PublishStatusLookup" ma:readOnly="false" ma:showField="PublishStatus" ma:web="9d035d7d-02e5-4a00-8b62-9a556aabc7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a34c0026-7bf6-479c-b6e7-24710140ce31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0ef119a3-9350-4d50-81f0-e824a5745f43}" ma:internalName="TaxCatchAll" ma:showField="CatchAllData" ma:web="9d035d7d-02e5-4a00-8b62-9a556aabc7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0ef119a3-9350-4d50-81f0-e824a5745f43}" ma:internalName="TaxCatchAllLabel" ma:readOnly="true" ma:showField="CatchAllDataLabel" ma:web="9d035d7d-02e5-4a00-8b62-9a556aabc7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e8d559-4d54-460d-ba58-5d5027f88b4d" elementFormDefault="qualified">
    <xsd:import namespace="http://schemas.microsoft.com/office/2006/documentManagement/types"/>
    <xsd:import namespace="http://schemas.microsoft.com/office/infopath/2007/PartnerControls"/>
    <xsd:element name="Description0" ma:index="134" nillable="true" ma:displayName="Description" ma:internalName="Description0">
      <xsd:simpleType>
        <xsd:restriction base="dms:Note"/>
      </xsd:simpleType>
    </xsd:element>
    <xsd:element name="Component" ma:index="135" nillable="true" ma:displayName="Component" ma:internalName="Component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irectSourceMarket xmlns="9d035d7d-02e5-4a00-8b62-9a556aabc7b5">english</DirectSourceMarket>
    <ApprovalStatus xmlns="9d035d7d-02e5-4a00-8b62-9a556aabc7b5">InProgress</ApprovalStatus>
    <MarketSpecific xmlns="9d035d7d-02e5-4a00-8b62-9a556aabc7b5">false</MarketSpecific>
    <PrimaryImageGen xmlns="9d035d7d-02e5-4a00-8b62-9a556aabc7b5">true</PrimaryImageGen>
    <ThumbnailAssetId xmlns="9d035d7d-02e5-4a00-8b62-9a556aabc7b5" xsi:nil="true"/>
    <LegacyData xmlns="9d035d7d-02e5-4a00-8b62-9a556aabc7b5">ListingID:;Manager:;BuildStatus:None;MockupPath:</LegacyData>
    <TPFriendlyName xmlns="9d035d7d-02e5-4a00-8b62-9a556aabc7b5">Шаблон оформления с завитушками и снежинками</TPFriendlyName>
    <NumericId xmlns="9d035d7d-02e5-4a00-8b62-9a556aabc7b5">-1</NumericId>
    <BusinessGroup xmlns="9d035d7d-02e5-4a00-8b62-9a556aabc7b5" xsi:nil="true"/>
    <SourceTitle xmlns="9d035d7d-02e5-4a00-8b62-9a556aabc7b5">Шаблон оформления с завитушками и снежинками</SourceTitle>
    <APEditor xmlns="9d035d7d-02e5-4a00-8b62-9a556aabc7b5">
      <UserInfo>
        <DisplayName>FAREAST\v-suvant</DisplayName>
        <AccountId>121</AccountId>
        <AccountType/>
      </UserInfo>
    </APEditor>
    <OpenTemplate xmlns="9d035d7d-02e5-4a00-8b62-9a556aabc7b5">true</OpenTemplate>
    <UALocComments xmlns="9d035d7d-02e5-4a00-8b62-9a556aabc7b5" xsi:nil="true"/>
    <ParentAssetId xmlns="9d035d7d-02e5-4a00-8b62-9a556aabc7b5" xsi:nil="true"/>
    <LastPublishResultLookup xmlns="9d035d7d-02e5-4a00-8b62-9a556aabc7b5" xsi:nil="true"/>
    <PublishStatusLookup xmlns="9d035d7d-02e5-4a00-8b62-9a556aabc7b5">
      <Value>247575</Value>
      <Value>465847</Value>
    </PublishStatusLookup>
    <IntlLangReviewDate xmlns="9d035d7d-02e5-4a00-8b62-9a556aabc7b5" xsi:nil="true"/>
    <Providers xmlns="9d035d7d-02e5-4a00-8b62-9a556aabc7b5" xsi:nil="true"/>
    <MachineTranslated xmlns="9d035d7d-02e5-4a00-8b62-9a556aabc7b5">false</MachineTranslated>
    <OriginalSourceMarket xmlns="9d035d7d-02e5-4a00-8b62-9a556aabc7b5">english</OriginalSourceMarket>
    <TPInstallLocation xmlns="9d035d7d-02e5-4a00-8b62-9a556aabc7b5">{My Templates}</TPInstallLocation>
    <ClipArtFilename xmlns="9d035d7d-02e5-4a00-8b62-9a556aabc7b5" xsi:nil="true"/>
    <APDescription xmlns="9d035d7d-02e5-4a00-8b62-9a556aabc7b5" xsi:nil="true"/>
    <ContentItem xmlns="9d035d7d-02e5-4a00-8b62-9a556aabc7b5" xsi:nil="true"/>
    <PublishTargets xmlns="9d035d7d-02e5-4a00-8b62-9a556aabc7b5">OfficeOnline</PublishTargets>
    <EditorialStatus xmlns="9d035d7d-02e5-4a00-8b62-9a556aabc7b5" xsi:nil="true"/>
    <TPLaunchHelpLinkType xmlns="9d035d7d-02e5-4a00-8b62-9a556aabc7b5" xsi:nil="true"/>
    <LastModifiedDateTime xmlns="9d035d7d-02e5-4a00-8b62-9a556aabc7b5" xsi:nil="true"/>
    <TimesCloned xmlns="9d035d7d-02e5-4a00-8b62-9a556aabc7b5" xsi:nil="true"/>
    <LastHandOff xmlns="9d035d7d-02e5-4a00-8b62-9a556aabc7b5" xsi:nil="true"/>
    <Provider xmlns="9d035d7d-02e5-4a00-8b62-9a556aabc7b5" xsi:nil="true"/>
    <AcquiredFrom xmlns="9d035d7d-02e5-4a00-8b62-9a556aabc7b5" xsi:nil="true"/>
    <AssetStart xmlns="9d035d7d-02e5-4a00-8b62-9a556aabc7b5">2010-01-26T04:21:00+00:00</AssetStart>
    <FriendlyTitle xmlns="9d035d7d-02e5-4a00-8b62-9a556aabc7b5" xsi:nil="true"/>
    <UACurrentWords xmlns="9d035d7d-02e5-4a00-8b62-9a556aabc7b5">0</UACurrentWords>
    <UALocRecommendation xmlns="9d035d7d-02e5-4a00-8b62-9a556aabc7b5">Localize</UALocRecommendation>
    <Manager xmlns="9d035d7d-02e5-4a00-8b62-9a556aabc7b5" xsi:nil="true"/>
    <ArtSampleDocs xmlns="9d035d7d-02e5-4a00-8b62-9a556aabc7b5" xsi:nil="true"/>
    <TPClientViewer xmlns="9d035d7d-02e5-4a00-8b62-9a556aabc7b5" xsi:nil="true"/>
    <IsDeleted xmlns="9d035d7d-02e5-4a00-8b62-9a556aabc7b5">false</IsDeleted>
    <UANotes xmlns="9d035d7d-02e5-4a00-8b62-9a556aabc7b5" xsi:nil="true"/>
    <ShowIn xmlns="9d035d7d-02e5-4a00-8b62-9a556aabc7b5">On Web no search</ShowIn>
    <VoteCount xmlns="9d035d7d-02e5-4a00-8b62-9a556aabc7b5" xsi:nil="true"/>
    <OOCacheId xmlns="9d035d7d-02e5-4a00-8b62-9a556aabc7b5" xsi:nil="true"/>
    <CSXHash xmlns="9d035d7d-02e5-4a00-8b62-9a556aabc7b5" xsi:nil="true"/>
    <Downloads xmlns="9d035d7d-02e5-4a00-8b62-9a556aabc7b5">0</Downloads>
    <TemplateStatus xmlns="9d035d7d-02e5-4a00-8b62-9a556aabc7b5" xsi:nil="true"/>
    <DSATActionTaken xmlns="9d035d7d-02e5-4a00-8b62-9a556aabc7b5" xsi:nil="true"/>
    <CSXSubmissionMarket xmlns="9d035d7d-02e5-4a00-8b62-9a556aabc7b5" xsi:nil="true"/>
    <AssetExpire xmlns="9d035d7d-02e5-4a00-8b62-9a556aabc7b5">2100-01-01T00:00:00+00:00</AssetExpire>
    <EditorialTags xmlns="9d035d7d-02e5-4a00-8b62-9a556aabc7b5" xsi:nil="true"/>
    <TPExecutable xmlns="9d035d7d-02e5-4a00-8b62-9a556aabc7b5" xsi:nil="true"/>
    <SubmitterId xmlns="9d035d7d-02e5-4a00-8b62-9a556aabc7b5" xsi:nil="true"/>
    <AssetType xmlns="9d035d7d-02e5-4a00-8b62-9a556aabc7b5">TP</AssetType>
    <BugNumber xmlns="9d035d7d-02e5-4a00-8b62-9a556aabc7b5" xsi:nil="true"/>
    <ApprovalLog xmlns="9d035d7d-02e5-4a00-8b62-9a556aabc7b5" xsi:nil="true"/>
    <CSXUpdate xmlns="9d035d7d-02e5-4a00-8b62-9a556aabc7b5">false</CSXUpdate>
    <CSXSubmissionDate xmlns="9d035d7d-02e5-4a00-8b62-9a556aabc7b5" xsi:nil="true"/>
    <TPComponent xmlns="9d035d7d-02e5-4a00-8b62-9a556aabc7b5">PPTFiles</TPComponent>
    <Milestone xmlns="9d035d7d-02e5-4a00-8b62-9a556aabc7b5" xsi:nil="true"/>
    <OriginAsset xmlns="9d035d7d-02e5-4a00-8b62-9a556aabc7b5" xsi:nil="true"/>
    <Component xmlns="91e8d559-4d54-460d-ba58-5d5027f88b4d" xsi:nil="true"/>
    <Description0 xmlns="91e8d559-4d54-460d-ba58-5d5027f88b4d" xsi:nil="true"/>
    <AssetId xmlns="9d035d7d-02e5-4a00-8b62-9a556aabc7b5">TP010389957</AssetId>
    <TPLaunchHelpLink xmlns="9d035d7d-02e5-4a00-8b62-9a556aabc7b5" xsi:nil="true"/>
    <TPApplication xmlns="9d035d7d-02e5-4a00-8b62-9a556aabc7b5">PowerPoint</TPApplication>
    <PolicheckWords xmlns="9d035d7d-02e5-4a00-8b62-9a556aabc7b5" xsi:nil="true"/>
    <IntlLocPriority xmlns="9d035d7d-02e5-4a00-8b62-9a556aabc7b5" xsi:nil="true"/>
    <IntlLangReviewer xmlns="9d035d7d-02e5-4a00-8b62-9a556aabc7b5" xsi:nil="true"/>
    <HandoffToMSDN xmlns="9d035d7d-02e5-4a00-8b62-9a556aabc7b5" xsi:nil="true"/>
    <CrawlForDependencies xmlns="9d035d7d-02e5-4a00-8b62-9a556aabc7b5">false</CrawlForDependencies>
    <PlannedPubDate xmlns="9d035d7d-02e5-4a00-8b62-9a556aabc7b5" xsi:nil="true"/>
    <TrustLevel xmlns="9d035d7d-02e5-4a00-8b62-9a556aabc7b5">1 Microsoft Managed Content</TrustLevel>
    <IsSearchable xmlns="9d035d7d-02e5-4a00-8b62-9a556aabc7b5">false</IsSearchable>
    <TPNamespace xmlns="9d035d7d-02e5-4a00-8b62-9a556aabc7b5" xsi:nil="true"/>
    <TemplateTemplateType xmlns="9d035d7d-02e5-4a00-8b62-9a556aabc7b5">PowerPoint 12 Default</TemplateTemplateType>
    <Markets xmlns="9d035d7d-02e5-4a00-8b62-9a556aabc7b5"/>
    <IntlLangReview xmlns="9d035d7d-02e5-4a00-8b62-9a556aabc7b5" xsi:nil="true"/>
    <UAProjectedTotalWords xmlns="9d035d7d-02e5-4a00-8b62-9a556aabc7b5" xsi:nil="true"/>
    <AverageRating xmlns="9d035d7d-02e5-4a00-8b62-9a556aabc7b5" xsi:nil="true"/>
    <OutputCachingOn xmlns="9d035d7d-02e5-4a00-8b62-9a556aabc7b5">false</OutputCachingOn>
    <APAuthor xmlns="9d035d7d-02e5-4a00-8b62-9a556aabc7b5">
      <UserInfo>
        <DisplayName>FAREAST\v-suvant</DisplayName>
        <AccountId>121</AccountId>
        <AccountType/>
      </UserInfo>
    </APAuthor>
    <TPCommandLine xmlns="9d035d7d-02e5-4a00-8b62-9a556aabc7b5">{PP} /n {FilePath}</TPCommandLine>
    <TPAppVersion xmlns="9d035d7d-02e5-4a00-8b62-9a556aabc7b5">12</TPAppVersion>
    <BlockPublish xmlns="9d035d7d-02e5-4a00-8b62-9a556aabc7b5">false</BlockPublish>
    <InternalTagsTaxHTField0 xmlns="9d035d7d-02e5-4a00-8b62-9a556aabc7b5">
      <Terms xmlns="http://schemas.microsoft.com/office/infopath/2007/PartnerControls"/>
    </InternalTagsTaxHTField0>
    <LocComments xmlns="9d035d7d-02e5-4a00-8b62-9a556aabc7b5" xsi:nil="true"/>
    <LocProcessedForMarketsLookup xmlns="9d035d7d-02e5-4a00-8b62-9a556aabc7b5" xsi:nil="true"/>
    <LocOverallHandbackStatusLookup xmlns="9d035d7d-02e5-4a00-8b62-9a556aabc7b5" xsi:nil="true"/>
    <LocLastLocAttemptVersionLookup xmlns="9d035d7d-02e5-4a00-8b62-9a556aabc7b5">73554</LocLastLocAttemptVersionLookup>
    <LocNewPublishedVersionLookup xmlns="9d035d7d-02e5-4a00-8b62-9a556aabc7b5" xsi:nil="true"/>
    <LocProcessedForHandoffsLookup xmlns="9d035d7d-02e5-4a00-8b62-9a556aabc7b5" xsi:nil="true"/>
    <CampaignTagsTaxHTField0 xmlns="9d035d7d-02e5-4a00-8b62-9a556aabc7b5">
      <Terms xmlns="http://schemas.microsoft.com/office/infopath/2007/PartnerControls"/>
    </CampaignTagsTaxHTField0>
    <LocLastLocAttemptVersionTypeLookup xmlns="9d035d7d-02e5-4a00-8b62-9a556aabc7b5" xsi:nil="true"/>
    <LocOverallLocStatusLookup xmlns="9d035d7d-02e5-4a00-8b62-9a556aabc7b5" xsi:nil="true"/>
    <TaxCatchAll xmlns="9d035d7d-02e5-4a00-8b62-9a556aabc7b5"/>
    <LocRecommendedHandoff xmlns="9d035d7d-02e5-4a00-8b62-9a556aabc7b5" xsi:nil="true"/>
    <LocalizationTagsTaxHTField0 xmlns="9d035d7d-02e5-4a00-8b62-9a556aabc7b5">
      <Terms xmlns="http://schemas.microsoft.com/office/infopath/2007/PartnerControls"/>
    </LocalizationTagsTaxHTField0>
    <LocPublishedDependentAssetsLookup xmlns="9d035d7d-02e5-4a00-8b62-9a556aabc7b5" xsi:nil="true"/>
    <LocPublishedLinkedAssetsLookup xmlns="9d035d7d-02e5-4a00-8b62-9a556aabc7b5" xsi:nil="true"/>
    <RecommendationsModifier xmlns="9d035d7d-02e5-4a00-8b62-9a556aabc7b5" xsi:nil="true"/>
    <LocManualTestRequired xmlns="9d035d7d-02e5-4a00-8b62-9a556aabc7b5" xsi:nil="true"/>
    <ScenarioTagsTaxHTField0 xmlns="9d035d7d-02e5-4a00-8b62-9a556aabc7b5">
      <Terms xmlns="http://schemas.microsoft.com/office/infopath/2007/PartnerControls"/>
    </ScenarioTagsTaxHTField0>
    <FeatureTagsTaxHTField0 xmlns="9d035d7d-02e5-4a00-8b62-9a556aabc7b5">
      <Terms xmlns="http://schemas.microsoft.com/office/infopath/2007/PartnerControls"/>
    </FeatureTagsTaxHTField0>
    <LocOverallPreviewStatusLookup xmlns="9d035d7d-02e5-4a00-8b62-9a556aabc7b5" xsi:nil="true"/>
    <LocOverallPublishStatusLookup xmlns="9d035d7d-02e5-4a00-8b62-9a556aabc7b5" xsi:nil="true"/>
    <OriginalRelease xmlns="9d035d7d-02e5-4a00-8b62-9a556aabc7b5">14</OriginalRelease>
    <LocMarketGroupTiers2 xmlns="9d035d7d-02e5-4a00-8b62-9a556aabc7b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59E240C9-7F97-47E9-9762-D3BF546F234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d035d7d-02e5-4a00-8b62-9a556aabc7b5"/>
    <ds:schemaRef ds:uri="91e8d559-4d54-460d-ba58-5d5027f88b4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E4505EF-2E28-46A3-8433-1A9CB31650C5}">
  <ds:schemaRefs>
    <ds:schemaRef ds:uri="http://schemas.microsoft.com/office/2006/metadata/properties"/>
    <ds:schemaRef ds:uri="http://schemas.microsoft.com/office/infopath/2007/PartnerControls"/>
    <ds:schemaRef ds:uri="9d035d7d-02e5-4a00-8b62-9a556aabc7b5"/>
    <ds:schemaRef ds:uri="91e8d559-4d54-460d-ba58-5d5027f88b4d"/>
  </ds:schemaRefs>
</ds:datastoreItem>
</file>

<file path=customXml/itemProps3.xml><?xml version="1.0" encoding="utf-8"?>
<ds:datastoreItem xmlns:ds="http://schemas.openxmlformats.org/officeDocument/2006/customXml" ds:itemID="{4AA03D9D-1A7C-4E82-89E1-AD4A2CA13FE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Шаблон оформления с завитушками и снежинками</Template>
  <TotalTime>90</TotalTime>
  <Words>330</Words>
  <Application>Microsoft Office PowerPoint</Application>
  <PresentationFormat>Экран (4:3)</PresentationFormat>
  <Paragraphs>56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Calibri</vt:lpstr>
      <vt:lpstr>Cambria</vt:lpstr>
      <vt:lpstr>Times New Roman</vt:lpstr>
      <vt:lpstr>1_NY_2010_3011</vt:lpstr>
      <vt:lpstr>Обучение грамоте (письмо) Повторение пройденного материала: Ь в середине и конце слова как показатель мягкости предшествующего согласного, омонимия имён нарицательных и имён собственных (клички животных)</vt:lpstr>
      <vt:lpstr>Презентация PowerPoint</vt:lpstr>
      <vt:lpstr>Повторим  алфавит:</vt:lpstr>
      <vt:lpstr>Ь   или    Ъ</vt:lpstr>
      <vt:lpstr>Если услышите кличку животного, то подпрыгните. </vt:lpstr>
      <vt:lpstr>Выбери букву и запиши в тетрадь:</vt:lpstr>
      <vt:lpstr>выписать слова в два столбика: в первый — с мягкими согласными в конце слова, во второй — с твёрдыми:</vt:lpstr>
      <vt:lpstr>Списать предложение, объяснить постановку ь в словах:</vt:lpstr>
      <vt:lpstr>Продолжить устно рассказ со словами: </vt:lpstr>
      <vt:lpstr>Составить и записать предложения: </vt:lpstr>
      <vt:lpstr>Закончить предложения, используя слова рыжик, Рыжик: 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Обучение грамоте (письмо) Повторение пройденного материала: Ь в середине и конце слова как показатель мягкости предшествующего согласного, омонимия имён нарицательных и имён собственных (клички животных)</dc:title>
  <dc:subject>Шаблон оформления</dc:subject>
  <dc:creator>Пользователь</dc:creator>
  <cp:keywords>Шаблон оформления</cp:keywords>
  <dc:description>Корпорация Майкрософт
Шаблон оформления</dc:description>
  <cp:lastModifiedBy>Пользователь</cp:lastModifiedBy>
  <cp:revision>1</cp:revision>
  <dcterms:created xsi:type="dcterms:W3CDTF">2024-02-10T14:00:47Z</dcterms:created>
  <dcterms:modified xsi:type="dcterms:W3CDTF">2024-02-10T15:31:27Z</dcterms:modified>
  <cp:category>Шаблон оформления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0x010100BB2780C3CC07BD4BAA623FF9571645580400D1570604EA743043A2641365C0E91715</vt:lpwstr>
  </property>
  <property fmtid="{D5CDD505-2E9C-101B-9397-08002B2CF9AE}" pid="3" name="Applications">
    <vt:lpwstr>67;#Template 12;#53;#PowerPoint 12</vt:lpwstr>
  </property>
  <property fmtid="{D5CDD505-2E9C-101B-9397-08002B2CF9AE}" pid="4" name="Order">
    <vt:r8>9506600</vt:r8>
  </property>
</Properties>
</file>