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6" r:id="rId11"/>
    <p:sldId id="266" r:id="rId12"/>
    <p:sldId id="269" r:id="rId13"/>
    <p:sldId id="270" r:id="rId14"/>
    <p:sldId id="271" r:id="rId15"/>
    <p:sldId id="277" r:id="rId16"/>
    <p:sldId id="278" r:id="rId17"/>
    <p:sldId id="275" r:id="rId18"/>
    <p:sldId id="279" r:id="rId19"/>
    <p:sldId id="281" r:id="rId20"/>
    <p:sldId id="282" r:id="rId21"/>
    <p:sldId id="283" r:id="rId22"/>
    <p:sldId id="280" r:id="rId23"/>
    <p:sldId id="285" r:id="rId24"/>
    <p:sldId id="284" r:id="rId25"/>
    <p:sldId id="286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количество </a:t>
            </a:r>
            <a:r>
              <a:rPr lang="ru-RU" dirty="0" smtClean="0"/>
              <a:t>населения</a:t>
            </a:r>
          </a:p>
          <a:p>
            <a:pPr>
              <a:defRPr/>
            </a:pPr>
            <a:endParaRPr lang="ru-RU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населения</c:v>
                </c:pt>
              </c:strCache>
            </c:strRef>
          </c:tx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702</c:v>
                </c:pt>
                <c:pt idx="1">
                  <c:v>668</c:v>
                </c:pt>
                <c:pt idx="2">
                  <c:v>607</c:v>
                </c:pt>
                <c:pt idx="3">
                  <c:v>555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9355165880089864"/>
          <c:y val="0.27388178827911863"/>
          <c:w val="0.29713699242457015"/>
          <c:h val="0.68726271990830567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дети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71</c:v>
                </c:pt>
                <c:pt idx="1">
                  <c:v>61</c:v>
                </c:pt>
                <c:pt idx="2">
                  <c:v>64</c:v>
                </c:pt>
                <c:pt idx="3">
                  <c:v>48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молодёжь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112</c:v>
                </c:pt>
                <c:pt idx="1">
                  <c:v>111</c:v>
                </c:pt>
                <c:pt idx="2">
                  <c:v>59</c:v>
                </c:pt>
                <c:pt idx="3">
                  <c:v>69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пенсионеры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306</c:v>
                </c:pt>
                <c:pt idx="1">
                  <c:v>304</c:v>
                </c:pt>
                <c:pt idx="2">
                  <c:v>275</c:v>
                </c:pt>
                <c:pt idx="3">
                  <c:v>270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788608"/>
        <c:axId val="26790144"/>
      </c:barChart>
      <c:catAx>
        <c:axId val="26788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6790144"/>
        <c:crosses val="autoZero"/>
        <c:auto val="1"/>
        <c:lblAlgn val="ctr"/>
        <c:lblOffset val="100"/>
        <c:noMultiLvlLbl val="0"/>
      </c:catAx>
      <c:valAx>
        <c:axId val="267901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7886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47856006956384"/>
          <c:y val="0.37419448042838466"/>
          <c:w val="0.21590305052983041"/>
          <c:h val="0.4032408231002966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население посёлка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702</c:v>
                </c:pt>
                <c:pt idx="1">
                  <c:v>668</c:v>
                </c:pt>
                <c:pt idx="2">
                  <c:v>607</c:v>
                </c:pt>
                <c:pt idx="3">
                  <c:v>555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пенсионеры посёлка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306</c:v>
                </c:pt>
                <c:pt idx="1">
                  <c:v>301</c:v>
                </c:pt>
                <c:pt idx="2">
                  <c:v>275</c:v>
                </c:pt>
                <c:pt idx="3">
                  <c:v>270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дети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71</c:v>
                </c:pt>
                <c:pt idx="1">
                  <c:v>64</c:v>
                </c:pt>
                <c:pt idx="2">
                  <c:v>64</c:v>
                </c:pt>
                <c:pt idx="3">
                  <c:v>48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остальное население 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</c:numCache>
            </c:num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280</c:v>
                </c:pt>
                <c:pt idx="1">
                  <c:v>252</c:v>
                </c:pt>
                <c:pt idx="2">
                  <c:v>248</c:v>
                </c:pt>
                <c:pt idx="3">
                  <c:v>216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133632"/>
        <c:axId val="26135168"/>
      </c:barChart>
      <c:catAx>
        <c:axId val="26133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6135168"/>
        <c:crosses val="autoZero"/>
        <c:auto val="1"/>
        <c:lblAlgn val="ctr"/>
        <c:lblOffset val="100"/>
        <c:noMultiLvlLbl val="0"/>
      </c:catAx>
      <c:valAx>
        <c:axId val="26135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1336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160033735920865"/>
          <c:y val="0.20091001892390442"/>
          <c:w val="0.31908831386626019"/>
          <c:h val="0.6618643329174451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работающее население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222</c:v>
                </c:pt>
                <c:pt idx="1">
                  <c:v>188</c:v>
                </c:pt>
                <c:pt idx="2">
                  <c:v>209</c:v>
                </c:pt>
                <c:pt idx="3">
                  <c:v>168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молодёжь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112</c:v>
                </c:pt>
                <c:pt idx="1">
                  <c:v>112</c:v>
                </c:pt>
                <c:pt idx="2">
                  <c:v>59</c:v>
                </c:pt>
                <c:pt idx="3">
                  <c:v>69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пенсионеры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306</c:v>
                </c:pt>
                <c:pt idx="1">
                  <c:v>301</c:v>
                </c:pt>
                <c:pt idx="2">
                  <c:v>275</c:v>
                </c:pt>
                <c:pt idx="3">
                  <c:v>270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35030144"/>
        <c:axId val="35031680"/>
        <c:axId val="0"/>
      </c:bar3DChart>
      <c:catAx>
        <c:axId val="35030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5031680"/>
        <c:crosses val="autoZero"/>
        <c:auto val="1"/>
        <c:lblAlgn val="ctr"/>
        <c:lblOffset val="100"/>
        <c:noMultiLvlLbl val="0"/>
      </c:catAx>
      <c:valAx>
        <c:axId val="350316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50301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03782289423603"/>
          <c:y val="0.27568248434449866"/>
          <c:w val="0.22031042228310851"/>
          <c:h val="0.5183846029860369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русские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503</c:v>
                </c:pt>
                <c:pt idx="1">
                  <c:v>492</c:v>
                </c:pt>
                <c:pt idx="2">
                  <c:v>424</c:v>
                </c:pt>
                <c:pt idx="3">
                  <c:v>387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белорусы, украинцы, карелы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</c:numCache>
            </c:num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155</c:v>
                </c:pt>
                <c:pt idx="1">
                  <c:v>138</c:v>
                </c:pt>
                <c:pt idx="2">
                  <c:v>146</c:v>
                </c:pt>
                <c:pt idx="3">
                  <c:v>133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прочие</c:v>
                </c:pt>
              </c:strCache>
            </c:strRef>
          </c:tx>
          <c:invertIfNegative val="0"/>
          <c:cat>
            <c:numRef>
              <c:f>Лист1!$A$2:$A$5</c:f>
              <c:numCache>
                <c:formatCode>General</c:formatCode>
                <c:ptCount val="4"/>
                <c:pt idx="0">
                  <c:v>2011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</c:numCache>
            </c:num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44</c:v>
                </c:pt>
                <c:pt idx="1">
                  <c:v>38</c:v>
                </c:pt>
                <c:pt idx="2">
                  <c:v>37</c:v>
                </c:pt>
                <c:pt idx="3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26240128"/>
        <c:axId val="26241664"/>
        <c:axId val="0"/>
      </c:bar3DChart>
      <c:catAx>
        <c:axId val="26240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6241664"/>
        <c:crosses val="autoZero"/>
        <c:auto val="1"/>
        <c:lblAlgn val="ctr"/>
        <c:lblOffset val="100"/>
        <c:noMultiLvlLbl val="0"/>
      </c:catAx>
      <c:valAx>
        <c:axId val="262416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2401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всего</c:v>
                </c:pt>
                <c:pt idx="1">
                  <c:v>дети (0-14)</c:v>
                </c:pt>
                <c:pt idx="2">
                  <c:v>молодёжь (15-30)</c:v>
                </c:pt>
                <c:pt idx="3">
                  <c:v>пенсионеры </c:v>
                </c:pt>
                <c:pt idx="4">
                  <c:v>остальные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702</c:v>
                </c:pt>
                <c:pt idx="1">
                  <c:v>71</c:v>
                </c:pt>
                <c:pt idx="2">
                  <c:v>112</c:v>
                </c:pt>
                <c:pt idx="3">
                  <c:v>306</c:v>
                </c:pt>
                <c:pt idx="4">
                  <c:v>222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2012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всего</c:v>
                </c:pt>
                <c:pt idx="1">
                  <c:v>дети (0-14)</c:v>
                </c:pt>
                <c:pt idx="2">
                  <c:v>молодёжь (15-30)</c:v>
                </c:pt>
                <c:pt idx="3">
                  <c:v>пенсионеры </c:v>
                </c:pt>
                <c:pt idx="4">
                  <c:v>остальные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668</c:v>
                </c:pt>
                <c:pt idx="1">
                  <c:v>64</c:v>
                </c:pt>
                <c:pt idx="2">
                  <c:v>112</c:v>
                </c:pt>
                <c:pt idx="3">
                  <c:v>304</c:v>
                </c:pt>
                <c:pt idx="4">
                  <c:v>188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всего</c:v>
                </c:pt>
                <c:pt idx="1">
                  <c:v>дети (0-14)</c:v>
                </c:pt>
                <c:pt idx="2">
                  <c:v>молодёжь (15-30)</c:v>
                </c:pt>
                <c:pt idx="3">
                  <c:v>пенсионеры </c:v>
                </c:pt>
                <c:pt idx="4">
                  <c:v>остальные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607</c:v>
                </c:pt>
                <c:pt idx="1">
                  <c:v>64</c:v>
                </c:pt>
                <c:pt idx="2">
                  <c:v>59</c:v>
                </c:pt>
                <c:pt idx="3">
                  <c:v>275</c:v>
                </c:pt>
                <c:pt idx="4">
                  <c:v>209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всего</c:v>
                </c:pt>
                <c:pt idx="1">
                  <c:v>дети (0-14)</c:v>
                </c:pt>
                <c:pt idx="2">
                  <c:v>молодёжь (15-30)</c:v>
                </c:pt>
                <c:pt idx="3">
                  <c:v>пенсионеры </c:v>
                </c:pt>
                <c:pt idx="4">
                  <c:v>остальные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555</c:v>
                </c:pt>
                <c:pt idx="1">
                  <c:v>48</c:v>
                </c:pt>
                <c:pt idx="2">
                  <c:v>69</c:v>
                </c:pt>
                <c:pt idx="3">
                  <c:v>270</c:v>
                </c:pt>
                <c:pt idx="4">
                  <c:v>168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196224"/>
        <c:axId val="26202112"/>
      </c:barChart>
      <c:catAx>
        <c:axId val="26196224"/>
        <c:scaling>
          <c:orientation val="minMax"/>
        </c:scaling>
        <c:delete val="0"/>
        <c:axPos val="b"/>
        <c:majorTickMark val="out"/>
        <c:minorTickMark val="none"/>
        <c:tickLblPos val="nextTo"/>
        <c:crossAx val="26202112"/>
        <c:crosses val="autoZero"/>
        <c:auto val="1"/>
        <c:lblAlgn val="ctr"/>
        <c:lblOffset val="100"/>
        <c:noMultiLvlLbl val="0"/>
      </c:catAx>
      <c:valAx>
        <c:axId val="26202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1962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32B25F-8EE0-458A-AD8B-E5C694CB6086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CFA3C-9C47-449C-8AD5-D3059296C9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233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CFA3C-9C47-449C-8AD5-D3059296C9D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699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F5A680-060B-4D7C-9E5E-D5B414272649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B2FF8-BFFF-48A2-9B3F-FE9BBA1769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F5A680-060B-4D7C-9E5E-D5B414272649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B2FF8-BFFF-48A2-9B3F-FE9BBA1769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F5A680-060B-4D7C-9E5E-D5B414272649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B2FF8-BFFF-48A2-9B3F-FE9BBA1769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F5A680-060B-4D7C-9E5E-D5B414272649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B2FF8-BFFF-48A2-9B3F-FE9BBA1769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F5A680-060B-4D7C-9E5E-D5B414272649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B2FF8-BFFF-48A2-9B3F-FE9BBA1769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F5A680-060B-4D7C-9E5E-D5B414272649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B2FF8-BFFF-48A2-9B3F-FE9BBA1769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F5A680-060B-4D7C-9E5E-D5B414272649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B2FF8-BFFF-48A2-9B3F-FE9BBA1769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F5A680-060B-4D7C-9E5E-D5B414272649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B2FF8-BFFF-48A2-9B3F-FE9BBA1769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F5A680-060B-4D7C-9E5E-D5B414272649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B2FF8-BFFF-48A2-9B3F-FE9BBA1769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F5A680-060B-4D7C-9E5E-D5B414272649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B2FF8-BFFF-48A2-9B3F-FE9BBA1769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F5A680-060B-4D7C-9E5E-D5B414272649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19B2FF8-BFFF-48A2-9B3F-FE9BBA1769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EF5A680-060B-4D7C-9E5E-D5B414272649}" type="datetimeFigureOut">
              <a:rPr lang="ru-RU" smtClean="0"/>
              <a:pPr/>
              <a:t>24.05.2016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19B2FF8-BFFF-48A2-9B3F-FE9BBA1769D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628800"/>
            <a:ext cx="7772400" cy="1800200"/>
          </a:xfrm>
        </p:spPr>
        <p:txBody>
          <a:bodyPr/>
          <a:lstStyle/>
          <a:p>
            <a:r>
              <a:rPr lang="ru-RU" dirty="0" smtClean="0"/>
              <a:t>Население села Зареченск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2753319"/>
          </a:xfrm>
        </p:spPr>
        <p:txBody>
          <a:bodyPr>
            <a:noAutofit/>
          </a:bodyPr>
          <a:lstStyle/>
          <a:p>
            <a:pPr algn="r"/>
            <a:r>
              <a:rPr lang="ru-RU" sz="2000" b="1" dirty="0" smtClean="0"/>
              <a:t>Подготовили: </a:t>
            </a:r>
            <a:r>
              <a:rPr lang="ru-RU" sz="2000" b="1" dirty="0" err="1" smtClean="0"/>
              <a:t>Герасёв</a:t>
            </a:r>
            <a:r>
              <a:rPr lang="ru-RU" sz="2000" b="1" dirty="0" smtClean="0"/>
              <a:t> Даниил</a:t>
            </a:r>
          </a:p>
          <a:p>
            <a:pPr algn="r"/>
            <a:r>
              <a:rPr lang="ru-RU" sz="2000" b="1" dirty="0" smtClean="0"/>
              <a:t>Киреева Александра</a:t>
            </a:r>
          </a:p>
          <a:p>
            <a:pPr algn="r"/>
            <a:r>
              <a:rPr lang="ru-RU" sz="2000" b="1" dirty="0" err="1" smtClean="0"/>
              <a:t>Олейникова</a:t>
            </a:r>
            <a:r>
              <a:rPr lang="ru-RU" sz="2000" b="1" dirty="0" smtClean="0"/>
              <a:t> Елизавета</a:t>
            </a:r>
          </a:p>
          <a:p>
            <a:pPr algn="r"/>
            <a:r>
              <a:rPr lang="ru-RU" sz="2000" b="1" dirty="0" smtClean="0"/>
              <a:t>Попов Даниил</a:t>
            </a:r>
          </a:p>
          <a:p>
            <a:pPr algn="r"/>
            <a:r>
              <a:rPr lang="ru-RU" sz="2000" b="1" dirty="0" smtClean="0"/>
              <a:t>Савкин Илья</a:t>
            </a:r>
          </a:p>
          <a:p>
            <a:pPr algn="r"/>
            <a:r>
              <a:rPr lang="ru-RU" b="1" dirty="0" smtClean="0"/>
              <a:t>Руководитель проекта: учитель географии Филатова Т.Н.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7171555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2011 – 702 человека</a:t>
            </a:r>
            <a:br>
              <a:rPr lang="ru-RU" dirty="0" smtClean="0"/>
            </a:br>
            <a:r>
              <a:rPr lang="ru-RU" dirty="0" smtClean="0"/>
              <a:t>2012  - 668 человек</a:t>
            </a:r>
            <a:br>
              <a:rPr lang="ru-RU" dirty="0" smtClean="0"/>
            </a:br>
            <a:r>
              <a:rPr lang="ru-RU" dirty="0" smtClean="0"/>
              <a:t>2014  - 607 человек</a:t>
            </a:r>
            <a:br>
              <a:rPr lang="ru-RU" dirty="0" smtClean="0"/>
            </a:br>
            <a:r>
              <a:rPr lang="ru-RU" dirty="0" smtClean="0"/>
              <a:t>2016  -  555 человек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3140584"/>
              </p:ext>
            </p:extLst>
          </p:nvPr>
        </p:nvGraphicFramePr>
        <p:xfrm>
          <a:off x="539552" y="-21316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Дети, молодёжь, пенсионеры 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9971741"/>
              </p:ext>
            </p:extLst>
          </p:nvPr>
        </p:nvGraphicFramePr>
        <p:xfrm>
          <a:off x="503238" y="530225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858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Соотношение молодёжи и детей относительно пенсионеров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451806"/>
              </p:ext>
            </p:extLst>
          </p:nvPr>
        </p:nvGraphicFramePr>
        <p:xfrm>
          <a:off x="503238" y="530225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7708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Соотнощение</a:t>
            </a:r>
            <a:r>
              <a:rPr lang="ru-RU" dirty="0" smtClean="0"/>
              <a:t> между, работающим населением и пенсионерами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4165104"/>
              </p:ext>
            </p:extLst>
          </p:nvPr>
        </p:nvGraphicFramePr>
        <p:xfrm>
          <a:off x="503238" y="530225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05474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Соотношение национального состава посёлка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747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Труженники</a:t>
            </a:r>
            <a:r>
              <a:rPr lang="ru-RU" dirty="0" smtClean="0"/>
              <a:t> тыла: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1.  Васильченко Софья Яковлевна</a:t>
            </a:r>
          </a:p>
          <a:p>
            <a:r>
              <a:rPr lang="ru-RU" dirty="0" smtClean="0"/>
              <a:t>2.  Гудков Пётр Иванович</a:t>
            </a:r>
          </a:p>
          <a:p>
            <a:r>
              <a:rPr lang="ru-RU" dirty="0" smtClean="0"/>
              <a:t>3.  Кадочникова Нина Андреевна</a:t>
            </a:r>
          </a:p>
          <a:p>
            <a:r>
              <a:rPr lang="ru-RU" dirty="0" smtClean="0"/>
              <a:t>4.  </a:t>
            </a:r>
            <a:r>
              <a:rPr lang="ru-RU" dirty="0" err="1" smtClean="0"/>
              <a:t>Пасина</a:t>
            </a:r>
            <a:r>
              <a:rPr lang="ru-RU" dirty="0" smtClean="0"/>
              <a:t> Лидия </a:t>
            </a:r>
            <a:r>
              <a:rPr lang="ru-RU" dirty="0" err="1" smtClean="0"/>
              <a:t>Никандровна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Дети блокадного Ленинграда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Викулова Александра Ивановна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Наши ветераны: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1. Ёрш А.М.</a:t>
            </a:r>
          </a:p>
          <a:p>
            <a:r>
              <a:rPr lang="ru-RU" dirty="0" smtClean="0"/>
              <a:t>2.  Вдовина Н.Е.</a:t>
            </a:r>
          </a:p>
          <a:p>
            <a:r>
              <a:rPr lang="ru-RU" dirty="0" smtClean="0"/>
              <a:t>3.  </a:t>
            </a:r>
            <a:r>
              <a:rPr lang="ru-RU" dirty="0" err="1" smtClean="0"/>
              <a:t>Лангуева</a:t>
            </a:r>
            <a:r>
              <a:rPr lang="ru-RU" dirty="0" smtClean="0"/>
              <a:t> М.Ф.</a:t>
            </a:r>
          </a:p>
          <a:p>
            <a:r>
              <a:rPr lang="ru-RU" dirty="0" smtClean="0"/>
              <a:t>4.  </a:t>
            </a:r>
            <a:r>
              <a:rPr lang="ru-RU" dirty="0" err="1" smtClean="0"/>
              <a:t>Кундозёрова</a:t>
            </a:r>
            <a:r>
              <a:rPr lang="ru-RU" dirty="0" smtClean="0"/>
              <a:t> И.А.</a:t>
            </a:r>
          </a:p>
          <a:p>
            <a:r>
              <a:rPr lang="ru-RU" dirty="0" smtClean="0"/>
              <a:t>5.  </a:t>
            </a:r>
            <a:r>
              <a:rPr lang="ru-RU" dirty="0" err="1" smtClean="0"/>
              <a:t>Садкова</a:t>
            </a:r>
            <a:r>
              <a:rPr lang="ru-RU" dirty="0" smtClean="0"/>
              <a:t> Н.А.</a:t>
            </a:r>
          </a:p>
          <a:p>
            <a:r>
              <a:rPr lang="ru-RU" dirty="0" smtClean="0"/>
              <a:t>6.  Орлова Н.С.</a:t>
            </a:r>
          </a:p>
          <a:p>
            <a:r>
              <a:rPr lang="ru-RU" dirty="0" smtClean="0"/>
              <a:t>7.  </a:t>
            </a:r>
            <a:r>
              <a:rPr lang="ru-RU" dirty="0" err="1" smtClean="0"/>
              <a:t>Перминова</a:t>
            </a:r>
            <a:r>
              <a:rPr lang="ru-RU" dirty="0" smtClean="0"/>
              <a:t> В.Н.</a:t>
            </a:r>
          </a:p>
          <a:p>
            <a:r>
              <a:rPr lang="ru-RU" dirty="0" smtClean="0"/>
              <a:t>8.  </a:t>
            </a:r>
            <a:r>
              <a:rPr lang="ru-RU" dirty="0" err="1" smtClean="0"/>
              <a:t>Устила</a:t>
            </a:r>
            <a:r>
              <a:rPr lang="ru-RU" dirty="0" smtClean="0"/>
              <a:t> В.А.</a:t>
            </a:r>
          </a:p>
          <a:p>
            <a:r>
              <a:rPr lang="ru-RU" dirty="0" smtClean="0"/>
              <a:t>9.  Акатова Т.И.</a:t>
            </a:r>
          </a:p>
          <a:p>
            <a:r>
              <a:rPr lang="ru-RU" dirty="0" smtClean="0"/>
              <a:t>10. Вершинина А.И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11. </a:t>
            </a:r>
            <a:r>
              <a:rPr lang="ru-RU" dirty="0" err="1" smtClean="0"/>
              <a:t>Пасина</a:t>
            </a:r>
            <a:r>
              <a:rPr lang="ru-RU" dirty="0" smtClean="0"/>
              <a:t> Л.И.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622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96580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Многодетные семьи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sz="3200" dirty="0" smtClean="0"/>
          </a:p>
          <a:p>
            <a:r>
              <a:rPr lang="ru-RU" sz="3200" dirty="0" smtClean="0"/>
              <a:t>1.  Назаренко М.А.</a:t>
            </a:r>
          </a:p>
          <a:p>
            <a:r>
              <a:rPr lang="ru-RU" sz="3200" dirty="0" smtClean="0"/>
              <a:t>2.  </a:t>
            </a:r>
            <a:r>
              <a:rPr lang="ru-RU" sz="3200" dirty="0" err="1" smtClean="0"/>
              <a:t>Колиева</a:t>
            </a:r>
            <a:r>
              <a:rPr lang="ru-RU" sz="3200" dirty="0" smtClean="0"/>
              <a:t> Н.Н.</a:t>
            </a:r>
          </a:p>
          <a:p>
            <a:r>
              <a:rPr lang="ru-RU" sz="3200" dirty="0" smtClean="0"/>
              <a:t>3.  Баталова Л.П.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Сторожил села Зареченск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sz="4800" dirty="0" smtClean="0"/>
              <a:t>Гудков Пётр Иванович, проживает в селе с 1957 года.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26237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229200"/>
            <a:ext cx="8003232" cy="805840"/>
          </a:xfrm>
        </p:spPr>
        <p:txBody>
          <a:bodyPr>
            <a:normAutofit fontScale="90000"/>
          </a:bodyPr>
          <a:lstStyle/>
          <a:p>
            <a:r>
              <a:rPr lang="ru-RU" dirty="0"/>
              <a:t>Основные задачи проекта: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7085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1</a:t>
            </a:r>
            <a:r>
              <a:rPr lang="ru-RU" dirty="0"/>
              <a:t>. Познакомить учащихся с населением  </a:t>
            </a:r>
            <a:r>
              <a:rPr lang="ru-RU" dirty="0" smtClean="0"/>
              <a:t>н. п</a:t>
            </a:r>
            <a:r>
              <a:rPr lang="ru-RU" dirty="0"/>
              <a:t>. </a:t>
            </a:r>
            <a:r>
              <a:rPr lang="ru-RU" dirty="0" smtClean="0"/>
              <a:t>Зареченск</a:t>
            </a:r>
            <a:endParaRPr lang="ru-RU" dirty="0"/>
          </a:p>
          <a:p>
            <a:r>
              <a:rPr lang="ru-RU" dirty="0"/>
              <a:t>2. Показать особенности демографической ситуации на современном этапе.</a:t>
            </a:r>
          </a:p>
          <a:p>
            <a:r>
              <a:rPr lang="ru-RU" dirty="0"/>
              <a:t>3. Воспитывать любовь к своей малой родине.</a:t>
            </a:r>
          </a:p>
          <a:p>
            <a:r>
              <a:rPr lang="ru-RU" dirty="0"/>
              <a:t>4. Социализация личности, формирование у школьников адекватных представлений о сути социально-экономических явлений.</a:t>
            </a:r>
          </a:p>
          <a:p>
            <a:r>
              <a:rPr lang="ru-RU" dirty="0"/>
              <a:t>5. Формирование умения проводить опрос, обрабатывать информацию, в частности производить компьютерную обработку массива данных.</a:t>
            </a:r>
          </a:p>
          <a:p>
            <a:r>
              <a:rPr lang="ru-RU" dirty="0"/>
              <a:t>6. Стремление выработать личностные качества: брать инициативу на себя, работать в группе, признавать права каждого на индивидуальное мнение по проблеме, стремиться прийти к лучшему результату общей работы.</a:t>
            </a:r>
          </a:p>
        </p:txBody>
      </p:sp>
    </p:spTree>
    <p:extLst>
      <p:ext uri="{BB962C8B-B14F-4D97-AF65-F5344CB8AC3E}">
        <p14:creationId xmlns:p14="http://schemas.microsoft.com/office/powerpoint/2010/main" val="83447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Самые </a:t>
            </a:r>
            <a:r>
              <a:rPr lang="ru-RU" dirty="0" err="1" smtClean="0"/>
              <a:t>самые</a:t>
            </a:r>
            <a:r>
              <a:rPr lang="ru-RU" dirty="0" smtClean="0"/>
              <a:t>…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Самые пожилые жители </a:t>
            </a:r>
            <a:r>
              <a:rPr lang="ru-RU" dirty="0" smtClean="0"/>
              <a:t>Зареченска, старше 86 лет:</a:t>
            </a:r>
            <a:endParaRPr lang="ru-RU" dirty="0" smtClean="0"/>
          </a:p>
          <a:p>
            <a:r>
              <a:rPr lang="ru-RU" dirty="0" smtClean="0"/>
              <a:t>Ёрш Анна </a:t>
            </a:r>
            <a:r>
              <a:rPr lang="ru-RU" dirty="0" err="1" smtClean="0"/>
              <a:t>Мефодьевна</a:t>
            </a:r>
            <a:r>
              <a:rPr lang="ru-RU" dirty="0" smtClean="0"/>
              <a:t>,</a:t>
            </a:r>
            <a:endParaRPr lang="ru-RU" dirty="0" smtClean="0"/>
          </a:p>
          <a:p>
            <a:r>
              <a:rPr lang="ru-RU" dirty="0" smtClean="0"/>
              <a:t>Вдовина Нина </a:t>
            </a:r>
            <a:r>
              <a:rPr lang="ru-RU" dirty="0" smtClean="0"/>
              <a:t>Ефимовна,</a:t>
            </a:r>
            <a:endParaRPr lang="ru-RU" dirty="0" smtClean="0"/>
          </a:p>
          <a:p>
            <a:r>
              <a:rPr lang="ru-RU" dirty="0" smtClean="0"/>
              <a:t>Гудков Пётр </a:t>
            </a:r>
            <a:r>
              <a:rPr lang="ru-RU" dirty="0" smtClean="0"/>
              <a:t>Иванович,</a:t>
            </a:r>
            <a:endParaRPr lang="ru-RU" dirty="0" smtClean="0"/>
          </a:p>
          <a:p>
            <a:r>
              <a:rPr lang="ru-RU" dirty="0" err="1" smtClean="0"/>
              <a:t>Устила</a:t>
            </a:r>
            <a:r>
              <a:rPr lang="ru-RU" dirty="0" smtClean="0"/>
              <a:t> Валентина </a:t>
            </a:r>
            <a:r>
              <a:rPr lang="ru-RU" dirty="0" smtClean="0"/>
              <a:t>Алексеевна</a:t>
            </a:r>
          </a:p>
          <a:p>
            <a:r>
              <a:rPr lang="ru-RU" dirty="0" err="1" smtClean="0"/>
              <a:t>Пасина</a:t>
            </a:r>
            <a:r>
              <a:rPr lang="ru-RU" dirty="0" smtClean="0"/>
              <a:t> Лидия </a:t>
            </a:r>
            <a:r>
              <a:rPr lang="ru-RU" dirty="0" err="1" smtClean="0"/>
              <a:t>Никандровна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Самый маленький житель села: </a:t>
            </a:r>
          </a:p>
          <a:p>
            <a:r>
              <a:rPr lang="ru-RU" dirty="0" smtClean="0"/>
              <a:t>Козырев Егор 1 месяц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 территории села проживают: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Русские</a:t>
            </a:r>
          </a:p>
          <a:p>
            <a:pPr lvl="0"/>
            <a:r>
              <a:rPr lang="ru-RU" dirty="0" smtClean="0"/>
              <a:t>Карелы</a:t>
            </a:r>
          </a:p>
          <a:p>
            <a:pPr lvl="0"/>
            <a:r>
              <a:rPr lang="ru-RU" dirty="0" smtClean="0"/>
              <a:t>Саами</a:t>
            </a:r>
          </a:p>
          <a:p>
            <a:pPr lvl="0"/>
            <a:r>
              <a:rPr lang="ru-RU" dirty="0" smtClean="0"/>
              <a:t>Украинцы</a:t>
            </a:r>
          </a:p>
          <a:p>
            <a:pPr lvl="0"/>
            <a:r>
              <a:rPr lang="ru-RU" dirty="0" smtClean="0"/>
              <a:t>Белорусы</a:t>
            </a:r>
          </a:p>
          <a:p>
            <a:pPr lvl="0"/>
            <a:r>
              <a:rPr lang="ru-RU" dirty="0" smtClean="0"/>
              <a:t>Молдаване</a:t>
            </a:r>
          </a:p>
          <a:p>
            <a:pPr lvl="0"/>
            <a:r>
              <a:rPr lang="ru-RU" dirty="0" smtClean="0"/>
              <a:t> Чуваши</a:t>
            </a:r>
          </a:p>
          <a:p>
            <a:pPr lvl="0"/>
            <a:r>
              <a:rPr lang="ru-RU" dirty="0" smtClean="0"/>
              <a:t>Татары</a:t>
            </a:r>
          </a:p>
          <a:p>
            <a:pPr lvl="0"/>
            <a:r>
              <a:rPr lang="ru-RU" dirty="0" smtClean="0"/>
              <a:t> Немцы</a:t>
            </a:r>
          </a:p>
          <a:p>
            <a:pPr lvl="0"/>
            <a:r>
              <a:rPr lang="ru-RU" dirty="0" smtClean="0"/>
              <a:t>Мордва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Возрастной состав населения в прогрессии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418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0"/>
            <a:ext cx="8183880" cy="491487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 живописном месте, на берегу реки Иова  расположилась моя малая родина - село Зареченск. Живут в нём уже </a:t>
            </a:r>
            <a:r>
              <a:rPr lang="ru-RU" dirty="0" smtClean="0"/>
              <a:t>около</a:t>
            </a:r>
            <a:r>
              <a:rPr lang="ru-RU" dirty="0" smtClean="0"/>
              <a:t> </a:t>
            </a:r>
            <a:r>
              <a:rPr lang="ru-RU" dirty="0" smtClean="0"/>
              <a:t>60 лет дружные, трудолюбивые, отзывчивые на чужую боль люди. Казалось, что будет село разрастаться, процветать.</a:t>
            </a:r>
          </a:p>
          <a:p>
            <a:r>
              <a:rPr lang="ru-RU" dirty="0" smtClean="0"/>
              <a:t>Но, увы, не обошли его стороной экономические и демографические проблемы, присущие многим селам нашей страны. Какую же картину мы наблюдаем, анализируя численность населения села за последние </a:t>
            </a:r>
            <a:r>
              <a:rPr lang="ru-RU" dirty="0" smtClean="0"/>
              <a:t>5 лет</a:t>
            </a:r>
            <a:r>
              <a:rPr lang="ru-RU" dirty="0" smtClean="0"/>
              <a:t>?</a:t>
            </a:r>
          </a:p>
          <a:p>
            <a:r>
              <a:rPr lang="ru-RU" dirty="0" smtClean="0"/>
              <a:t>Анализируя данные таблицы и диаграммы «Численность населения»   можно сделать вывод, что в селе Зареченск в настоящее время проживает  555 человек.  За последние 5 лет  численность населения сократилась на  147 человек.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5548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3200" dirty="0" smtClean="0"/>
              <a:t> </a:t>
            </a:r>
          </a:p>
          <a:p>
            <a:pPr marL="0" indent="0">
              <a:buNone/>
            </a:pPr>
            <a:r>
              <a:rPr lang="ru-RU" sz="3200" dirty="0" smtClean="0"/>
              <a:t>Как и в целом по России:</a:t>
            </a:r>
          </a:p>
          <a:p>
            <a:pPr lvl="0"/>
            <a:r>
              <a:rPr lang="ru-RU" sz="3200" dirty="0" smtClean="0"/>
              <a:t>Среди населения преобладают женщины (особенно в пожилом возрасте)</a:t>
            </a:r>
          </a:p>
          <a:p>
            <a:pPr lvl="0"/>
            <a:r>
              <a:rPr lang="ru-RU" sz="3200" dirty="0" smtClean="0"/>
              <a:t>С 2011 года рождаемость падает</a:t>
            </a:r>
          </a:p>
          <a:p>
            <a:pPr lvl="0"/>
            <a:r>
              <a:rPr lang="ru-RU" sz="3200" dirty="0" smtClean="0"/>
              <a:t> Численность населения продолжает уменьшаться</a:t>
            </a:r>
          </a:p>
          <a:p>
            <a:pPr lvl="0"/>
            <a:r>
              <a:rPr lang="ru-RU" sz="3200" dirty="0" smtClean="0"/>
              <a:t>В национальном составе населения села преобладают русские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373216"/>
            <a:ext cx="8183880" cy="936104"/>
          </a:xfrm>
        </p:spPr>
        <p:txBody>
          <a:bodyPr/>
          <a:lstStyle/>
          <a:p>
            <a:r>
              <a:rPr lang="ru-RU" dirty="0" smtClean="0"/>
              <a:t>ЗАКЛЮЧЕНИЕ: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0"/>
            <a:ext cx="8183880" cy="63093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 </a:t>
            </a:r>
            <a:endParaRPr lang="ru-RU" dirty="0" smtClean="0"/>
          </a:p>
          <a:p>
            <a:r>
              <a:rPr lang="ru-RU" dirty="0" smtClean="0"/>
              <a:t>     Эта работа позволила проследить уменьшение численности населения села, выявить их причины. Из полученных данных видно, что смертность превышала  рождаемость.  Поэтому в селе наблюдается уменьшение количества жителей. Можно сделать вывод, что основными причинами являются миграция и постепенное старение населения. </a:t>
            </a:r>
            <a:endParaRPr lang="ru-RU" dirty="0" smtClean="0"/>
          </a:p>
          <a:p>
            <a:r>
              <a:rPr lang="ru-RU" dirty="0" smtClean="0"/>
              <a:t>Молодёжь </a:t>
            </a:r>
            <a:r>
              <a:rPr lang="ru-RU" dirty="0" smtClean="0"/>
              <a:t>совсем не остаётся в селе, большинство уезжает в районный центр – Кандалакша, в приграничный район – Алакуртти. Так как перспектив остаться в селе мало. Не зря говорится «Рыба ищет, где глубже, а человек - где лучше».</a:t>
            </a:r>
          </a:p>
          <a:p>
            <a:r>
              <a:rPr lang="ru-RU" dirty="0" smtClean="0"/>
              <a:t>  Если сделать прогноз, то к 2030 году  население нашего села будет составлять менее 200 человек.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Планируемые результаты: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Знакомство учащихся с особенностями демографии  на современном этапе: </a:t>
            </a:r>
          </a:p>
          <a:p>
            <a:pPr marL="0" indent="0">
              <a:buNone/>
            </a:pPr>
            <a:r>
              <a:rPr lang="ru-RU" dirty="0"/>
              <a:t>•	численность населения;  </a:t>
            </a:r>
          </a:p>
          <a:p>
            <a:pPr marL="0" indent="0">
              <a:buNone/>
            </a:pPr>
            <a:r>
              <a:rPr lang="ru-RU" dirty="0"/>
              <a:t>•	половой и национальный состав </a:t>
            </a:r>
            <a:r>
              <a:rPr lang="ru-RU" dirty="0" smtClean="0"/>
              <a:t>    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населения</a:t>
            </a:r>
            <a:r>
              <a:rPr lang="ru-RU" dirty="0"/>
              <a:t>; </a:t>
            </a:r>
          </a:p>
          <a:p>
            <a:pPr marL="0" indent="0">
              <a:buNone/>
            </a:pPr>
            <a:r>
              <a:rPr lang="ru-RU" dirty="0"/>
              <a:t>•	отношение трудоспособного населения,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пенсионеров </a:t>
            </a:r>
            <a:r>
              <a:rPr lang="ru-RU" dirty="0"/>
              <a:t>и детей ко всему населению; </a:t>
            </a:r>
          </a:p>
          <a:p>
            <a:pPr marL="0" indent="0">
              <a:buNone/>
            </a:pPr>
            <a:r>
              <a:rPr lang="ru-RU" dirty="0"/>
              <a:t>•	динамику миграции населения после 2011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года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365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Этапы реализации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 ПОДГОТОВКА</a:t>
            </a:r>
          </a:p>
          <a:p>
            <a:r>
              <a:rPr lang="ru-RU" dirty="0" smtClean="0"/>
              <a:t>2.  ПЛАНИРОВАНИЕ</a:t>
            </a:r>
            <a:endParaRPr lang="ru-RU" dirty="0"/>
          </a:p>
          <a:p>
            <a:r>
              <a:rPr lang="ru-RU" dirty="0" smtClean="0"/>
              <a:t>3.  ИССЛЕДОВАНИЕ</a:t>
            </a:r>
          </a:p>
          <a:p>
            <a:r>
              <a:rPr lang="ru-RU" dirty="0" smtClean="0"/>
              <a:t>4.  ВЫВОДЫ</a:t>
            </a:r>
          </a:p>
          <a:p>
            <a:r>
              <a:rPr lang="ru-RU" dirty="0" smtClean="0"/>
              <a:t>5.  ЗАЩИТА ПРОЕКТА И ОЦЕНКА ЕГО РЕЗУЛЬТАТОВ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400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1. Подготовка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 </a:t>
            </a:r>
            <a:endParaRPr lang="ru-RU" dirty="0"/>
          </a:p>
          <a:p>
            <a:r>
              <a:rPr lang="ru-RU" dirty="0"/>
              <a:t>Содержание работы.</a:t>
            </a:r>
          </a:p>
          <a:p>
            <a:r>
              <a:rPr lang="ru-RU" dirty="0"/>
              <a:t>Определение темы и целей проекта, его исходного положения. Подбор рабочей группы</a:t>
            </a:r>
          </a:p>
          <a:p>
            <a:r>
              <a:rPr lang="ru-RU" dirty="0"/>
              <a:t>Деятельность учащихся.</a:t>
            </a:r>
          </a:p>
          <a:p>
            <a:r>
              <a:rPr lang="ru-RU" dirty="0"/>
              <a:t>Обсуждают тему проекта с учителем и получают при необходимости дополнительную информацию. Определяют цели проекта.</a:t>
            </a:r>
          </a:p>
          <a:p>
            <a:r>
              <a:rPr lang="ru-RU" dirty="0"/>
              <a:t>Деятельность учителя.</a:t>
            </a:r>
          </a:p>
          <a:p>
            <a:r>
              <a:rPr lang="ru-RU" dirty="0"/>
              <a:t>Знакомит со смыслом проектного подхода и мотивирует учащихся. Помогает в определении цели проекта. Наблюдает за работой учеников</a:t>
            </a:r>
          </a:p>
        </p:txBody>
      </p:sp>
    </p:spTree>
    <p:extLst>
      <p:ext uri="{BB962C8B-B14F-4D97-AF65-F5344CB8AC3E}">
        <p14:creationId xmlns:p14="http://schemas.microsoft.com/office/powerpoint/2010/main" val="3729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869160"/>
            <a:ext cx="8183880" cy="1165880"/>
          </a:xfrm>
        </p:spPr>
        <p:txBody>
          <a:bodyPr/>
          <a:lstStyle/>
          <a:p>
            <a:r>
              <a:rPr lang="ru-RU" dirty="0"/>
              <a:t>2. Планирование.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42864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Содержание работы.</a:t>
            </a:r>
          </a:p>
          <a:p>
            <a:r>
              <a:rPr lang="ru-RU" dirty="0"/>
              <a:t>а) Определение источников необходимой информации. </a:t>
            </a:r>
          </a:p>
          <a:p>
            <a:r>
              <a:rPr lang="ru-RU" dirty="0"/>
              <a:t>б) Определение способов сбора и анализа информации. </a:t>
            </a:r>
          </a:p>
          <a:p>
            <a:r>
              <a:rPr lang="ru-RU" dirty="0"/>
              <a:t>в) Определение способа представления результатов (формы проекта).</a:t>
            </a:r>
          </a:p>
          <a:p>
            <a:r>
              <a:rPr lang="ru-RU" dirty="0"/>
              <a:t>г) Установление процедур и критериев оценки результатов проекта.</a:t>
            </a:r>
          </a:p>
          <a:p>
            <a:r>
              <a:rPr lang="ru-RU" dirty="0"/>
              <a:t>д) Распределение задач (обязанностей) между членами рабочей группы.</a:t>
            </a:r>
          </a:p>
          <a:p>
            <a:r>
              <a:rPr lang="ru-RU" dirty="0"/>
              <a:t>Деятельность учащихся.</a:t>
            </a:r>
          </a:p>
          <a:p>
            <a:r>
              <a:rPr lang="ru-RU" dirty="0"/>
              <a:t>Формируют задачи проекта. Вырабатывают план действий. Выбирают и обосновывают свои критерии успеха проектной деятельности</a:t>
            </a:r>
          </a:p>
          <a:p>
            <a:r>
              <a:rPr lang="ru-RU" dirty="0"/>
              <a:t>Деятельность учителя.</a:t>
            </a:r>
          </a:p>
          <a:p>
            <a:r>
              <a:rPr lang="ru-RU" dirty="0"/>
              <a:t>Предлагает идеи, высказывает предположения. Наблюдает за работой учащихся.</a:t>
            </a:r>
          </a:p>
          <a:p>
            <a:r>
              <a:rPr lang="ru-RU" dirty="0"/>
              <a:t> Учащиеся вырабатывают план действий.</a:t>
            </a:r>
          </a:p>
        </p:txBody>
      </p:sp>
    </p:spTree>
    <p:extLst>
      <p:ext uri="{BB962C8B-B14F-4D97-AF65-F5344CB8AC3E}">
        <p14:creationId xmlns:p14="http://schemas.microsoft.com/office/powerpoint/2010/main" val="161126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3. Исследование.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255888" cy="4626840"/>
          </a:xfrm>
        </p:spPr>
        <p:txBody>
          <a:bodyPr>
            <a:noAutofit/>
          </a:bodyPr>
          <a:lstStyle/>
          <a:p>
            <a:r>
              <a:rPr lang="ru-RU" sz="1400" dirty="0"/>
              <a:t>Содержание работы.</a:t>
            </a:r>
          </a:p>
          <a:p>
            <a:r>
              <a:rPr lang="ru-RU" sz="1400" dirty="0"/>
              <a:t>а) </a:t>
            </a:r>
            <a:r>
              <a:rPr lang="ru-RU" sz="1400" dirty="0" smtClean="0"/>
              <a:t>Сбор </a:t>
            </a:r>
            <a:r>
              <a:rPr lang="ru-RU" sz="1400" dirty="0"/>
              <a:t>и уточнение информации. Опрос населения путем обхода всех домов по всем улицам.</a:t>
            </a:r>
          </a:p>
          <a:p>
            <a:r>
              <a:rPr lang="ru-RU" sz="1400" dirty="0"/>
              <a:t>Вопросы:</a:t>
            </a:r>
          </a:p>
          <a:p>
            <a:r>
              <a:rPr lang="ru-RU" sz="1400" dirty="0"/>
              <a:t>1. Название улицы, номер дома -</a:t>
            </a:r>
          </a:p>
          <a:p>
            <a:r>
              <a:rPr lang="ru-RU" sz="1400" dirty="0"/>
              <a:t>2. Количество человек в семье - из них: </a:t>
            </a:r>
          </a:p>
          <a:p>
            <a:r>
              <a:rPr lang="ru-RU" sz="1400" dirty="0"/>
              <a:t>•	мужчин __, возраст __, ___, ___, </a:t>
            </a:r>
          </a:p>
          <a:p>
            <a:r>
              <a:rPr lang="ru-RU" sz="1400" dirty="0"/>
              <a:t>•	женщин __, возраст __, ___, ___,  ___</a:t>
            </a:r>
          </a:p>
          <a:p>
            <a:r>
              <a:rPr lang="ru-RU" sz="1400" dirty="0"/>
              <a:t>•	трудоспособных членов семьи </a:t>
            </a:r>
          </a:p>
          <a:p>
            <a:r>
              <a:rPr lang="ru-RU" sz="1400" dirty="0"/>
              <a:t>•	пенсионеров </a:t>
            </a:r>
          </a:p>
          <a:p>
            <a:r>
              <a:rPr lang="ru-RU" sz="1400" dirty="0"/>
              <a:t>•	детей __, возраст ___, ___, ___</a:t>
            </a:r>
          </a:p>
          <a:p>
            <a:r>
              <a:rPr lang="ru-RU" sz="1400" dirty="0"/>
              <a:t>3. Национальность –</a:t>
            </a:r>
          </a:p>
          <a:p>
            <a:r>
              <a:rPr lang="ru-RU" sz="1400" dirty="0"/>
              <a:t>_______________________________________________________________</a:t>
            </a:r>
          </a:p>
          <a:p>
            <a:r>
              <a:rPr lang="ru-RU" sz="1400" dirty="0"/>
              <a:t>________________________________________________________________</a:t>
            </a:r>
          </a:p>
          <a:p>
            <a:r>
              <a:rPr lang="ru-RU" sz="1400" dirty="0"/>
              <a:t>4. С какого времени семья проживает в селе Зареченск?</a:t>
            </a:r>
          </a:p>
          <a:p>
            <a:r>
              <a:rPr lang="ru-RU" sz="1400" dirty="0"/>
              <a:t>5. Выявление ветеранов посёлка (биография, фото)</a:t>
            </a:r>
          </a:p>
          <a:p>
            <a:r>
              <a:rPr lang="ru-RU" sz="1400" dirty="0"/>
              <a:t>6. Выявление пожилых людей старше 80 лет</a:t>
            </a:r>
          </a:p>
          <a:p>
            <a:r>
              <a:rPr lang="ru-RU" sz="1400" dirty="0"/>
              <a:t>7. Выявление многодетных семей</a:t>
            </a:r>
          </a:p>
        </p:txBody>
      </p:sp>
    </p:spTree>
    <p:extLst>
      <p:ext uri="{BB962C8B-B14F-4D97-AF65-F5344CB8AC3E}">
        <p14:creationId xmlns:p14="http://schemas.microsoft.com/office/powerpoint/2010/main" val="402320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5157192"/>
            <a:ext cx="8183880" cy="936104"/>
          </a:xfrm>
        </p:spPr>
        <p:txBody>
          <a:bodyPr/>
          <a:lstStyle/>
          <a:p>
            <a:r>
              <a:rPr lang="ru-RU" dirty="0"/>
              <a:t>4. Выводы.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63495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8000" dirty="0"/>
          </a:p>
          <a:p>
            <a:r>
              <a:rPr lang="ru-RU" sz="8000" dirty="0"/>
              <a:t>- Составление сводной таблицы “Население села Зареченск”.</a:t>
            </a:r>
          </a:p>
          <a:p>
            <a:r>
              <a:rPr lang="ru-RU" sz="8000" dirty="0"/>
              <a:t>- Выражение в % мужчин и женщин, трудоспособного населения, пенсионеров, детей, мигрантов и национального состава ко всему населению села:</a:t>
            </a:r>
          </a:p>
          <a:p>
            <a:r>
              <a:rPr lang="ru-RU" sz="8000" dirty="0"/>
              <a:t>- Составление диаграмм</a:t>
            </a:r>
          </a:p>
          <a:p>
            <a:r>
              <a:rPr lang="ru-RU" sz="8000" dirty="0"/>
              <a:t>“Половой состав населения с. Зареченск ”</a:t>
            </a:r>
          </a:p>
          <a:p>
            <a:r>
              <a:rPr lang="ru-RU" sz="8000" dirty="0"/>
              <a:t>“Соотношение трудоспособного населения, пенсионеров и детей ко всему населению (в %)”</a:t>
            </a:r>
          </a:p>
          <a:p>
            <a:r>
              <a:rPr lang="ru-RU" sz="8000" dirty="0"/>
              <a:t>“Соотношение мигрантов ко всему населению (в %),</a:t>
            </a:r>
          </a:p>
          <a:p>
            <a:r>
              <a:rPr lang="ru-RU" sz="8000" dirty="0"/>
              <a:t>“Национальный состав населения п. Зареченск”</a:t>
            </a:r>
          </a:p>
          <a:p>
            <a:r>
              <a:rPr lang="ru-RU" sz="8000" dirty="0"/>
              <a:t>(в %)”людей старше 80 и пенсионеров (в %)”</a:t>
            </a:r>
          </a:p>
          <a:p>
            <a:r>
              <a:rPr lang="ru-RU" sz="8000" dirty="0"/>
              <a:t>“Соотношение безработных и трудоспособного населения (в %)”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269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5. Защита проекта и оценка его результатов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55483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Содержание работы.</a:t>
            </a:r>
          </a:p>
          <a:p>
            <a:r>
              <a:rPr lang="ru-RU" dirty="0"/>
              <a:t>Подготовка отчета о ходе выполнения проекта с объяснением полученных результатов. Анализ выполнения проекта, достигнутых результатов (успехов и неудач) и причин этого.</a:t>
            </a:r>
          </a:p>
          <a:p>
            <a:r>
              <a:rPr lang="ru-RU" dirty="0"/>
              <a:t>Деятельность учащихся.</a:t>
            </a:r>
          </a:p>
          <a:p>
            <a:r>
              <a:rPr lang="ru-RU" dirty="0"/>
              <a:t>Представляют проект, участвуют в его коллективном самоанализе и оценке</a:t>
            </a:r>
          </a:p>
          <a:p>
            <a:r>
              <a:rPr lang="ru-RU" dirty="0"/>
              <a:t>Деятельность учителя</a:t>
            </a:r>
          </a:p>
          <a:p>
            <a:r>
              <a:rPr lang="ru-RU" dirty="0"/>
              <a:t>Слушает, задает целесообразные вопросы в роли рядового участника. При необходимости направляет процесс анализа. Оценивает усилия учащихся, качество отчета, креативность, качество использования источников, потенциал продолжения проекта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875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190</TotalTime>
  <Words>1003</Words>
  <Application>Microsoft Office PowerPoint</Application>
  <PresentationFormat>Экран (4:3)</PresentationFormat>
  <Paragraphs>173</Paragraphs>
  <Slides>25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Аспект</vt:lpstr>
      <vt:lpstr>Население села Зареченск</vt:lpstr>
      <vt:lpstr>Основные задачи проекта: </vt:lpstr>
      <vt:lpstr>Планируемые результаты:</vt:lpstr>
      <vt:lpstr>Этапы реализации проекта</vt:lpstr>
      <vt:lpstr>1. Подготовка</vt:lpstr>
      <vt:lpstr>2. Планирование.</vt:lpstr>
      <vt:lpstr>3. Исследование.</vt:lpstr>
      <vt:lpstr>4. Выводы.</vt:lpstr>
      <vt:lpstr> 5. Защита проекта и оценка его результатов.</vt:lpstr>
      <vt:lpstr>2011 – 702 человека 2012  - 668 человек 2014  - 607 человек 2016  -  555 человек</vt:lpstr>
      <vt:lpstr>Дети, молодёжь, пенсионеры </vt:lpstr>
      <vt:lpstr>Соотношение молодёжи и детей относительно пенсионеров</vt:lpstr>
      <vt:lpstr>Соотнощение между, работающим населением и пенсионерами</vt:lpstr>
      <vt:lpstr>Соотношение национального состава посёлка</vt:lpstr>
      <vt:lpstr>Труженники тыла:</vt:lpstr>
      <vt:lpstr>Дети блокадного Ленинграда</vt:lpstr>
      <vt:lpstr>Наши ветераны:</vt:lpstr>
      <vt:lpstr>Многодетные семьи</vt:lpstr>
      <vt:lpstr>Сторожил села Зареченск</vt:lpstr>
      <vt:lpstr>Самые самые… </vt:lpstr>
      <vt:lpstr>На территории села проживают: </vt:lpstr>
      <vt:lpstr>Возрастной состав населения в прогрессии</vt:lpstr>
      <vt:lpstr>Вывод</vt:lpstr>
      <vt:lpstr>Вывод:</vt:lpstr>
      <vt:lpstr>ЗАКЛЮЧЕНИЕ: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Население села Зареченск</dc:title>
  <dc:creator>12</dc:creator>
  <cp:lastModifiedBy>нач шк пк 3</cp:lastModifiedBy>
  <cp:revision>28</cp:revision>
  <dcterms:created xsi:type="dcterms:W3CDTF">2016-04-21T07:31:35Z</dcterms:created>
  <dcterms:modified xsi:type="dcterms:W3CDTF">2016-05-24T11:03:50Z</dcterms:modified>
</cp:coreProperties>
</file>