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2" r:id="rId3"/>
    <p:sldId id="307" r:id="rId4"/>
    <p:sldId id="293" r:id="rId5"/>
    <p:sldId id="294" r:id="rId6"/>
    <p:sldId id="306" r:id="rId7"/>
    <p:sldId id="296" r:id="rId8"/>
    <p:sldId id="308" r:id="rId9"/>
    <p:sldId id="309" r:id="rId10"/>
    <p:sldId id="305" r:id="rId11"/>
    <p:sldId id="310" r:id="rId12"/>
    <p:sldId id="311" r:id="rId13"/>
    <p:sldId id="304" r:id="rId14"/>
    <p:sldId id="320" r:id="rId15"/>
    <p:sldId id="315" r:id="rId16"/>
    <p:sldId id="316" r:id="rId17"/>
    <p:sldId id="317" r:id="rId18"/>
    <p:sldId id="303" r:id="rId19"/>
    <p:sldId id="314" r:id="rId20"/>
    <p:sldId id="321" r:id="rId21"/>
    <p:sldId id="31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A00202"/>
    <a:srgbClr val="F0E9D8"/>
    <a:srgbClr val="EBE2CD"/>
    <a:srgbClr val="E4D8BA"/>
    <a:srgbClr val="EAEAEA"/>
    <a:srgbClr val="DDDDDD"/>
    <a:srgbClr val="990033"/>
    <a:srgbClr val="BE0202"/>
    <a:srgbClr val="B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21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0F69D-34A9-46FA-A51A-B18C85AA39F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6116C-DEB4-40FD-BA3E-D1DCD8616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68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25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288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544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25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25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6116C-DEB4-40FD-BA3E-D1DCD86168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499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9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9087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25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6116C-DEB4-40FD-BA3E-D1DCD86168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35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6116C-DEB4-40FD-BA3E-D1DCD86168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3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25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9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2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2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2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2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08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63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116C-DEB4-40FD-BA3E-D1DCD86168B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2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23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28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40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59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72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13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81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68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5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91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1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9D8">
            <a:alpha val="9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DB716-8443-44B9-950B-6106EF8043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F957-C1D3-4B37-A4A1-299EEDC768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32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gomz.ru/ru/exhibition/zagadai-ka-mne-zagadku" TargetMode="External"/><Relationship Id="rId5" Type="http://schemas.openxmlformats.org/officeDocument/2006/relationships/hyperlink" Target="https://slovo.vdnh.ru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hyperlink" Target="https://museum-slav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parkru.com/" TargetMode="External"/><Relationship Id="rId5" Type="http://schemas.openxmlformats.org/officeDocument/2006/relationships/hyperlink" Target="https://moscow-view.ru/ekskursii/1822-moskva-v-poslovitsakh-i-pogovorkakh-2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5.png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onsultant.ru/document/cons_doc_LAW_53749/?ysclid=lfh22c9bp2213443465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ы Для Презентации Русские Народные Сказки powerpoint - скачать 57 фото"/>
          <p:cNvPicPr>
            <a:picLocks noChangeAspect="1" noChangeArrowheads="1"/>
          </p:cNvPicPr>
          <p:nvPr/>
        </p:nvPicPr>
        <p:blipFill>
          <a:blip r:embed="rId2" cstate="print"/>
          <a:srcRect l="9703" t="2332" r="8593" b="-2441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7196336" cy="14700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Использование </a:t>
            </a:r>
            <a:br>
              <a:rPr lang="ru-RU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пословиц и поговорок  </a:t>
            </a:r>
            <a:br>
              <a:rPr lang="ru-RU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речевом развитии дошкольников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051720" y="4293096"/>
            <a:ext cx="5760640" cy="117653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Учитель-логопед ГБОУ Школа №1794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Юрчак Светлана Николаевна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013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37498C4-B533-EE68-5FB4-DC850263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98981"/>
            <a:ext cx="4375613" cy="291525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«Родина»</a:t>
            </a:r>
            <a:endParaRPr lang="ru-RU" sz="54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«Всякому мила своя сторона»,</a:t>
            </a:r>
          </a:p>
          <a:p>
            <a:pPr marL="0" indent="0">
              <a:buNone/>
            </a:pPr>
            <a:r>
              <a:rPr lang="ru-RU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«На чужбине и собака горюет», </a:t>
            </a:r>
          </a:p>
          <a:p>
            <a:pPr marL="0" indent="0">
              <a:buNone/>
            </a:pPr>
            <a:r>
              <a:rPr lang="ru-RU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«Родимая сторона – мать, чужая – мачеха»,</a:t>
            </a:r>
          </a:p>
          <a:p>
            <a:pPr marL="0" indent="0">
              <a:buNone/>
            </a:pPr>
            <a:r>
              <a:rPr lang="ru-RU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«Где сосна взросла, там она и красна»</a:t>
            </a:r>
            <a:r>
              <a:rPr lang="ru-RU" sz="3200" dirty="0">
                <a:solidFill>
                  <a:srgbClr val="82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84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059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«Профессии»</a:t>
            </a:r>
            <a:endParaRPr lang="ru-RU" sz="54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«Хочешь есть калачи, так не сиди на печи», </a:t>
            </a:r>
          </a:p>
          <a:p>
            <a:pPr marL="0" indent="0">
              <a:buNone/>
            </a:pPr>
            <a:r>
              <a:rPr lang="ru-RU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«Не сиди сложа руки, так и не будет скуки», </a:t>
            </a:r>
          </a:p>
          <a:p>
            <a:pPr marL="0" indent="0">
              <a:buNone/>
            </a:pPr>
            <a:r>
              <a:rPr lang="ru-RU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«Без труда не вытащишь и рыбку из пруда»,</a:t>
            </a:r>
          </a:p>
          <a:p>
            <a:pPr marL="0" indent="0">
              <a:buNone/>
            </a:pPr>
            <a:r>
              <a:rPr lang="ru-RU" dirty="0">
                <a:solidFill>
                  <a:srgbClr val="820000"/>
                </a:solidFill>
                <a:latin typeface="Monotype Corsiva" panose="03010101010201010101" pitchFamily="66" charset="0"/>
              </a:rPr>
              <a:t>«Труд человека кормит, а лень портит»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4164E0A-51F0-FC9D-DCE1-3544196A07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356940"/>
            <a:ext cx="2520279" cy="2939101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FE7209-D4C3-CC1F-7065-CBFB9F0D964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4283" y="3416032"/>
            <a:ext cx="2526592" cy="2939099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2418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5728" y="5423"/>
            <a:ext cx="8229600" cy="1143000"/>
          </a:xfrm>
        </p:spPr>
        <p:txBody>
          <a:bodyPr>
            <a:normAutofit/>
          </a:bodyPr>
          <a:lstStyle/>
          <a:p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«Семья»</a:t>
            </a:r>
            <a:endParaRPr lang="ru-RU" sz="54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48040" y="1052736"/>
            <a:ext cx="8507288" cy="4478796"/>
          </a:xfrm>
        </p:spPr>
        <p:txBody>
          <a:bodyPr/>
          <a:lstStyle/>
          <a:p>
            <a:pPr indent="0">
              <a:spcAft>
                <a:spcPts val="1000"/>
              </a:spcAft>
              <a:buNone/>
            </a:pPr>
            <a:r>
              <a:rPr lang="ru-RU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«Нет лучшего дружка, чем родная матушка», «Хороший сын отцу радость, а плохой – печаль»,  «В родной семье и каша слаще»,            «Материнская ласка конца не знает».</a:t>
            </a:r>
            <a:endParaRPr lang="ru-RU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64098F0-C9BB-0A89-167D-AD03A8C9A5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212975"/>
            <a:ext cx="2520280" cy="3180937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7E4231-0AA7-47E8-846C-C3F449EE56D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6495" y="3212976"/>
            <a:ext cx="2520280" cy="3180936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1443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626968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54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344853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800" i="1" dirty="0">
                <a:solidFill>
                  <a:srgbClr val="82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Соедини начало и окончание пословиц»</a:t>
            </a:r>
            <a:r>
              <a:rPr lang="ru-RU" sz="28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800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«Какая пословица лишняя»</a:t>
            </a:r>
            <a:r>
              <a:rPr lang="ru-RU" sz="28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800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«Нарисуй картину по пословице»</a:t>
            </a:r>
            <a:r>
              <a:rPr lang="ru-RU" sz="2800" i="1" dirty="0">
                <a:solidFill>
                  <a:srgbClr val="82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800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«Найди нужную картинку»</a:t>
            </a:r>
            <a:r>
              <a:rPr lang="ru-RU" sz="28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800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«Назови пословицу к картинке»;</a:t>
            </a:r>
            <a:endParaRPr lang="ru-RU" sz="2800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800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начну, а ты продолжи»</a:t>
            </a:r>
            <a:r>
              <a:rPr lang="ru-RU" sz="28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800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«Подбери слово в рифму»</a:t>
            </a:r>
            <a:r>
              <a:rPr lang="ru-RU" sz="28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800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«Исправь ошибку»</a:t>
            </a:r>
            <a:r>
              <a:rPr lang="ru-RU" sz="28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«Вспомни пословицу». </a:t>
            </a:r>
            <a:endParaRPr lang="ru-RU" sz="2800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9C687D3-055B-8148-2888-EF62FC4069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92" t="35971" r="14395" b="10903"/>
          <a:stretch/>
        </p:blipFill>
        <p:spPr bwMode="auto">
          <a:xfrm>
            <a:off x="4826646" y="3789040"/>
            <a:ext cx="3772389" cy="2577416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9484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368430"/>
            <a:ext cx="8136904" cy="1548401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Пословицы и поговорки на занятиях </a:t>
            </a:r>
            <a:endParaRPr lang="ru-RU" sz="54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1805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820000"/>
                </a:solidFill>
                <a:latin typeface="Monotype Corsiva" pitchFamily="66" charset="0"/>
              </a:rPr>
              <a:t>Формирование </a:t>
            </a:r>
            <a:r>
              <a:rPr lang="ru-RU" i="1" dirty="0" smtClean="0">
                <a:solidFill>
                  <a:srgbClr val="820000"/>
                </a:solidFill>
                <a:latin typeface="Monotype Corsiva" pitchFamily="66" charset="0"/>
              </a:rPr>
              <a:t>связной </a:t>
            </a:r>
            <a:r>
              <a:rPr lang="ru-RU" i="1" dirty="0" smtClean="0">
                <a:solidFill>
                  <a:srgbClr val="820000"/>
                </a:solidFill>
                <a:latin typeface="Monotype Corsiva" pitchFamily="66" charset="0"/>
              </a:rPr>
              <a:t>речи:</a:t>
            </a:r>
            <a:endParaRPr lang="ru-RU" i="1" dirty="0" smtClean="0">
              <a:solidFill>
                <a:srgbClr val="82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820000"/>
                </a:solidFill>
                <a:latin typeface="Monotype Corsiva" pitchFamily="66" charset="0"/>
              </a:rPr>
              <a:t>- при </a:t>
            </a:r>
            <a:r>
              <a:rPr lang="ru-RU" i="1" dirty="0" smtClean="0">
                <a:solidFill>
                  <a:srgbClr val="820000"/>
                </a:solidFill>
                <a:latin typeface="Monotype Corsiva" pitchFamily="66" charset="0"/>
              </a:rPr>
              <a:t>работе над пересказом художественного </a:t>
            </a:r>
            <a:r>
              <a:rPr lang="ru-RU" i="1" dirty="0" smtClean="0">
                <a:solidFill>
                  <a:srgbClr val="820000"/>
                </a:solidFill>
                <a:latin typeface="Monotype Corsiva" pitchFamily="66" charset="0"/>
              </a:rPr>
              <a:t>произведения;</a:t>
            </a:r>
          </a:p>
          <a:p>
            <a:pPr>
              <a:buNone/>
            </a:pPr>
            <a:r>
              <a:rPr lang="ru-RU" i="1" dirty="0" smtClean="0">
                <a:solidFill>
                  <a:srgbClr val="820000"/>
                </a:solidFill>
                <a:latin typeface="Monotype Corsiva" pitchFamily="66" charset="0"/>
              </a:rPr>
              <a:t>- при </a:t>
            </a:r>
            <a:r>
              <a:rPr lang="ru-RU" i="1" dirty="0" smtClean="0">
                <a:solidFill>
                  <a:srgbClr val="820000"/>
                </a:solidFill>
                <a:latin typeface="Monotype Corsiva" pitchFamily="66" charset="0"/>
              </a:rPr>
              <a:t>работе по составлению рассказа по опорным </a:t>
            </a:r>
            <a:r>
              <a:rPr lang="ru-RU" i="1" dirty="0" smtClean="0">
                <a:solidFill>
                  <a:srgbClr val="820000"/>
                </a:solidFill>
                <a:latin typeface="Monotype Corsiva" pitchFamily="66" charset="0"/>
              </a:rPr>
              <a:t>картинкам;</a:t>
            </a:r>
            <a:endParaRPr lang="ru-RU" i="1" dirty="0" smtClean="0">
              <a:solidFill>
                <a:srgbClr val="82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820000"/>
                </a:solidFill>
                <a:latin typeface="Monotype Corsiva" pitchFamily="66" charset="0"/>
              </a:rPr>
              <a:t>Обучение грамоте.</a:t>
            </a:r>
            <a:endParaRPr lang="ru-RU" i="1" dirty="0">
              <a:solidFill>
                <a:srgbClr val="82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84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rafaret-decor.ru/sites/default/files/2022-12/%D1%81%D0%BA%D0%B0%D0%B7%D0%BA%D0%B0%20%D1%84%D0%BE%D0%BD%20%D0%B4%D0%BB%D1%8F%20%D0%BF%D1%80%D0%B5%D0%B7%D0%B5%D0%BD%D1%82%D0%B0%D1%86%D0%B8%D0%B8%20%284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C5A38F86-C64D-08D8-8DEC-ABB8A62C3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524" y="197572"/>
            <a:ext cx="5482952" cy="11342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«Две    косы»</a:t>
            </a:r>
            <a:endParaRPr lang="ru-RU" sz="4800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BB7A7EA6-1900-1A44-AF12-BE87D329A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2736" y="1411536"/>
            <a:ext cx="3757696" cy="4609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Пересказ </a:t>
            </a:r>
            <a:r>
              <a:rPr lang="ru-RU" sz="2400" b="1" dirty="0" smtClean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сказки  К.Д.Ушинского «Две косы»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82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Выясняем у детей:</a:t>
            </a:r>
            <a:endParaRPr lang="ru-RU" sz="2400" b="1" dirty="0" smtClean="0">
              <a:solidFill>
                <a:srgbClr val="82000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- Почему говорят: «Землю солнце красит, а человека труд», «Труд человека кормит, а лень портит».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- Что объединяет эти пословицы и рассказ К. Д. Ушинского?</a:t>
            </a:r>
          </a:p>
          <a:p>
            <a:endParaRPr lang="ru-RU" dirty="0"/>
          </a:p>
        </p:txBody>
      </p:sp>
      <p:pic>
        <p:nvPicPr>
          <p:cNvPr id="6" name="Рисунок 5" descr="C:\Users\User\AppData\Local\Microsoft\Windows\Temporary Internet Files\Content.Word\IMG_31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2664296" cy="402866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497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rafaret-decor.ru/sites/default/files/2022-12/%D1%81%D0%BA%D0%B0%D0%B7%D0%BA%D0%B0%20%D1%84%D0%BE%D0%BD%20%D0%B4%D0%BB%D1%8F%20%D0%BF%D1%80%D0%B5%D0%B7%D0%B5%D0%BD%D1%82%D0%B0%D1%86%D0%B8%D0%B8%20%284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638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604867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«Моя </a:t>
            </a:r>
            <a:b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любимая          книга»</a:t>
            </a:r>
          </a:p>
        </p:txBody>
      </p:sp>
      <p:pic>
        <p:nvPicPr>
          <p:cNvPr id="7" name="Рисунок 6" descr="C:\Users\User\Desktop\IMG_31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984704"/>
            <a:ext cx="2347169" cy="1541181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C:\Users\User\Desktop\IMG_3169.jpg"/>
          <p:cNvPicPr/>
          <p:nvPr/>
        </p:nvPicPr>
        <p:blipFill>
          <a:blip r:embed="rId5" cstate="print"/>
          <a:srcRect t="15075"/>
          <a:stretch>
            <a:fillRect/>
          </a:stretch>
        </p:blipFill>
        <p:spPr bwMode="auto">
          <a:xfrm>
            <a:off x="4932040" y="1731224"/>
            <a:ext cx="2347169" cy="1541181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B927A4C-4B1E-0A07-5E1C-174C9D1404C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9138" y="1792215"/>
            <a:ext cx="2824790" cy="192558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DB930E-CDEE-3D9E-82D6-C6F62A526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3947453"/>
            <a:ext cx="3888432" cy="192558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Игра «Найди нужную картинку»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О чем эти пословицы?»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Как вы понимаете их?</a:t>
            </a:r>
            <a:endParaRPr lang="ru-RU" sz="2400" b="1" i="1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Чем они похожи?</a:t>
            </a:r>
            <a:endParaRPr lang="ru-RU" sz="2400" b="1" dirty="0">
              <a:solidFill>
                <a:srgbClr val="82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A2260D-0D7E-68C3-F2C8-38B0CAA7BE8F}"/>
              </a:ext>
            </a:extLst>
          </p:cNvPr>
          <p:cNvSpPr txBox="1"/>
          <p:nvPr/>
        </p:nvSpPr>
        <p:spPr>
          <a:xfrm>
            <a:off x="4841830" y="3301122"/>
            <a:ext cx="344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820000"/>
                </a:solidFill>
                <a:latin typeface="Monotype Corsiva" panose="03010101010201010101" pitchFamily="66" charset="0"/>
              </a:rPr>
              <a:t>Выставка любимых книг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820000"/>
                </a:solidFill>
                <a:latin typeface="Monotype Corsiva" panose="03010101010201010101" pitchFamily="66" charset="0"/>
              </a:rPr>
              <a:t>Рассказ по опорным картинкам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9910D7-5BBC-1C43-C73D-24333885419F}"/>
              </a:ext>
            </a:extLst>
          </p:cNvPr>
          <p:cNvSpPr txBox="1"/>
          <p:nvPr/>
        </p:nvSpPr>
        <p:spPr>
          <a:xfrm>
            <a:off x="4739515" y="5563136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820000"/>
                </a:solidFill>
                <a:latin typeface="Monotype Corsiva" panose="03010101010201010101" pitchFamily="66" charset="0"/>
              </a:rPr>
              <a:t>Оформление стенда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60015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rafaret-decor.ru/sites/default/files/2022-12/%D1%81%D0%BA%D0%B0%D0%B7%D0%BA%D0%B0%20%D1%84%D0%BE%D0%BD%20%D0%B4%D0%BB%D1%8F%20%D0%BF%D1%80%D0%B5%D0%B7%D0%B5%D0%BD%D1%82%D0%B0%D1%86%D0%B8%D0%B8%20%284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2" y="35560"/>
            <a:ext cx="9144000" cy="6857999"/>
          </a:xfrm>
          <a:prstGeom prst="rect">
            <a:avLst/>
          </a:prstGeom>
          <a:noFill/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8689A2D-6C44-B241-5280-4F8A5759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46380"/>
            <a:ext cx="6336704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«Звук  и</a:t>
            </a:r>
            <a:br>
              <a:rPr lang="ru-RU" sz="40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0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</a:t>
            </a:r>
            <a:r>
              <a:rPr lang="ru-RU" sz="4000" b="1" spc="-30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буква 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2254C9-7FFC-02D1-7EDD-C2FD042C6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b="1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Выделение звука </a:t>
            </a:r>
            <a:r>
              <a:rPr lang="ru-RU" sz="29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9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9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900" b="1" i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состава слова:</a:t>
            </a:r>
            <a:endParaRPr lang="ru-RU" sz="2900" b="1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Предлагаем детям послушать и объяснить пословицу (используя иллюстрации):</a:t>
            </a:r>
            <a:endParaRPr lang="ru-RU" sz="2900" b="1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29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«Март с водой, апрель с травой, май с </a:t>
            </a:r>
            <a:r>
              <a:rPr lang="ru-RU" sz="2900" b="1" dirty="0" smtClean="0">
                <a:solidFill>
                  <a:srgbClr val="82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водой»</a:t>
            </a:r>
            <a:r>
              <a:rPr lang="ru-RU" sz="2900" b="1" dirty="0" smtClean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b="1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b="1" dirty="0">
                <a:solidFill>
                  <a:srgbClr val="82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9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так говорят? Ещё раз послушайте пословицу и назовите слова со звуком [</a:t>
            </a:r>
            <a:r>
              <a:rPr lang="en-US" sz="29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9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Где находится звук в этих словах (в начале, в середине или в конце)?</a:t>
            </a:r>
            <a:endParaRPr lang="ru-RU" sz="2900" b="1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User\AppData\Local\Microsoft\Windows\Temporary Internet Files\Content.Word\IMG_31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2743861" cy="374441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72347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Рекомендованная литература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2A166BF-27A0-03B8-0ABC-79E68366AA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340" y="1563143"/>
            <a:ext cx="1544934" cy="220200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E4D697B-6697-CDF0-7DD7-F09B4E7B60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8"/>
          <a:stretch/>
        </p:blipFill>
        <p:spPr bwMode="auto">
          <a:xfrm>
            <a:off x="3655372" y="1563143"/>
            <a:ext cx="1544934" cy="219310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D75A0F-6652-0179-5A05-CC2A0A41CA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265" y="1572045"/>
            <a:ext cx="1545281" cy="219310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Ольга Ушакова - Пословицы, поговорки и крылатые выражения обложка книги">
            <a:extLst>
              <a:ext uri="{FF2B5EF4-FFF2-40B4-BE49-F238E27FC236}">
                <a16:creationId xmlns:a16="http://schemas.microsoft.com/office/drawing/2014/main" xmlns="" id="{58991582-AD3C-F6EB-6087-5A7A6EEF9B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991" y="4106742"/>
            <a:ext cx="1544933" cy="220200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09EEB6-7C2C-3C9C-2D8E-8A24DC38F7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289" y="4082126"/>
            <a:ext cx="1544933" cy="220200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484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Информация для родителей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28256" cy="51125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82000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славянской письменности «Слово» на </a:t>
            </a:r>
            <a:r>
              <a:rPr lang="ru-RU" sz="2400" dirty="0" smtClean="0">
                <a:solidFill>
                  <a:srgbClr val="82000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ВДНХ.</a:t>
            </a:r>
          </a:p>
          <a:p>
            <a:pPr marL="342900" lvl="0" indent="-342900" algn="ctr">
              <a:lnSpc>
                <a:spcPct val="115000"/>
              </a:lnSpc>
              <a:buNone/>
            </a:pPr>
            <a:r>
              <a:rPr lang="ru-RU" sz="2400" dirty="0" smtClean="0">
                <a:solidFill>
                  <a:srgbClr val="82000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82000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https://slovo.vdnh.ru/</a:t>
            </a:r>
            <a:endParaRPr lang="ru-RU" sz="2400" u="sng" dirty="0">
              <a:solidFill>
                <a:srgbClr val="820000"/>
              </a:solidFill>
              <a:effectLst/>
              <a:latin typeface="Monotype Corsiva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3400" u="sng" dirty="0">
              <a:solidFill>
                <a:srgbClr val="82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u="sng" dirty="0">
              <a:solidFill>
                <a:srgbClr val="82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u="sng" dirty="0">
              <a:solidFill>
                <a:srgbClr val="82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>
              <a:solidFill>
                <a:srgbClr val="82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>
              <a:solidFill>
                <a:srgbClr val="82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>
              <a:solidFill>
                <a:srgbClr val="82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>
              <a:solidFill>
                <a:srgbClr val="82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>
              <a:solidFill>
                <a:srgbClr val="82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>
              <a:solidFill>
                <a:srgbClr val="82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>
              <a:solidFill>
                <a:srgbClr val="82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>
              <a:solidFill>
                <a:srgbClr val="82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None/>
            </a:pPr>
            <a:endParaRPr lang="ru-RU" sz="1700" u="sng" dirty="0">
              <a:solidFill>
                <a:srgbClr val="82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u="sng" dirty="0">
              <a:solidFill>
                <a:srgbClr val="82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u="sng" dirty="0">
              <a:solidFill>
                <a:srgbClr val="82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u="sng" dirty="0">
              <a:solidFill>
                <a:srgbClr val="82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u="sng" dirty="0">
              <a:solidFill>
                <a:srgbClr val="82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u="sng" dirty="0">
              <a:solidFill>
                <a:srgbClr val="82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u="sng" dirty="0">
              <a:solidFill>
                <a:srgbClr val="82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u="sng" dirty="0">
              <a:solidFill>
                <a:srgbClr val="82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u="sng" dirty="0">
              <a:solidFill>
                <a:srgbClr val="82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u="sng" dirty="0">
              <a:solidFill>
                <a:srgbClr val="82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>
              <a:solidFill>
                <a:srgbClr val="82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4320480" cy="5544616"/>
          </a:xfrm>
        </p:spPr>
        <p:txBody>
          <a:bodyPr>
            <a:normAutofit/>
          </a:bodyPr>
          <a:lstStyle/>
          <a:p>
            <a:pPr lvl="0"/>
            <a:endParaRPr lang="ru-RU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spc="10" dirty="0" smtClean="0">
                <a:solidFill>
                  <a:srgbClr val="8200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Музея-заповедника «Коломенское», Усадьба коломенского крестьянина выставка «Загадай-ка мне загадку». </a:t>
            </a:r>
          </a:p>
          <a:p>
            <a:pPr algn="ctr">
              <a:buNone/>
            </a:pPr>
            <a:r>
              <a:rPr lang="ru-RU" sz="2400" u="sng" spc="10" dirty="0" smtClean="0">
                <a:solidFill>
                  <a:srgbClr val="8200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https://www.mgomz.ru/ru/exhibition/zagadai-ka-mne-zagadku</a:t>
            </a:r>
            <a:endParaRPr lang="ru-RU" sz="2400" dirty="0">
              <a:solidFill>
                <a:srgbClr val="820000"/>
              </a:solidFill>
              <a:latin typeface="Monotype Corsiva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sz="1500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Слайд 4"/>
          <p:cNvPicPr/>
          <p:nvPr/>
        </p:nvPicPr>
        <p:blipFill>
          <a:blip r:embed="rId7" cstate="print"/>
          <a:srcRect l="10374" r="10807"/>
          <a:stretch>
            <a:fillRect/>
          </a:stretch>
        </p:blipFill>
        <p:spPr bwMode="auto">
          <a:xfrm>
            <a:off x="5076056" y="1268760"/>
            <a:ext cx="2736304" cy="194421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Выставка Загадай-ка мне загадку. Крестьянский быт в пословицах и  поговорках, Москва – Афиша-Музеи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717032"/>
            <a:ext cx="2808312" cy="194421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4512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rafaret-decor.ru/sites/default/files/2022-12/%D1%81%D0%BA%D0%B0%D0%B7%D0%BA%D0%B0%20%D1%84%D0%BE%D0%BD%20%D0%B4%D0%BB%D1%8F%20%D0%BF%D1%80%D0%B5%D0%B7%D0%B5%D0%BD%D1%82%D0%B0%D1%86%D0%B8%D0%B8%20%284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37402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4000" b="1" dirty="0">
              <a:solidFill>
                <a:srgbClr val="990033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dirty="0">
                <a:solidFill>
                  <a:srgbClr val="990033"/>
                </a:solidFill>
                <a:latin typeface="Monotype Corsiva" pitchFamily="66" charset="0"/>
              </a:rPr>
              <a:t>«Величайшее богатство народа – его язык!»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619672" y="4725144"/>
            <a:ext cx="2448272" cy="4320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B80000"/>
                </a:solidFill>
                <a:latin typeface="Monotype Corsiva" pitchFamily="66" charset="0"/>
              </a:rPr>
              <a:t>М.А. Шолохов</a:t>
            </a:r>
            <a:r>
              <a:rPr lang="ru-RU" b="1" dirty="0">
                <a:solidFill>
                  <a:srgbClr val="B80000"/>
                </a:solidFill>
                <a:latin typeface="Monotype Corsiva" pitchFamily="66" charset="0"/>
              </a:rPr>
              <a:t>  </a:t>
            </a:r>
          </a:p>
          <a:p>
            <a:endParaRPr lang="ru-RU" dirty="0"/>
          </a:p>
        </p:txBody>
      </p:sp>
      <p:pic>
        <p:nvPicPr>
          <p:cNvPr id="3078" name="Picture 6" descr="Шолохов | это... Что такое Шолохов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38287"/>
            <a:ext cx="2705100" cy="3781425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484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67544" y="404664"/>
            <a:ext cx="4028256" cy="6048672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3500" dirty="0" smtClean="0">
                <a:solidFill>
                  <a:srgbClr val="82000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500" dirty="0" smtClean="0">
                <a:solidFill>
                  <a:srgbClr val="82000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покажу тебе Москву: «Москва в пословицах и поговорках</a:t>
            </a:r>
            <a:r>
              <a:rPr lang="ru-RU" sz="3500" dirty="0" smtClean="0">
                <a:solidFill>
                  <a:srgbClr val="82000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>
              <a:lnSpc>
                <a:spcPct val="115000"/>
              </a:lnSpc>
              <a:buNone/>
            </a:pPr>
            <a:r>
              <a:rPr lang="ru-RU" sz="3500" dirty="0" smtClean="0">
                <a:solidFill>
                  <a:srgbClr val="8200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u="sng" dirty="0" smtClean="0">
                <a:solidFill>
                  <a:srgbClr val="82000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https://moscow-view.ru/ekskursii/1822-moskva-v-poslovitsakh-i-pogovorkakh-2</a:t>
            </a:r>
            <a:endParaRPr lang="ru-RU" sz="3500" u="sng" dirty="0" smtClean="0">
              <a:solidFill>
                <a:srgbClr val="820000"/>
              </a:solidFill>
              <a:latin typeface="Monotype Corsiva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 smtClean="0">
              <a:solidFill>
                <a:srgbClr val="82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 smtClean="0">
              <a:solidFill>
                <a:srgbClr val="82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 smtClean="0">
              <a:solidFill>
                <a:srgbClr val="82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 smtClean="0">
              <a:solidFill>
                <a:srgbClr val="82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 smtClean="0">
              <a:solidFill>
                <a:srgbClr val="82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 smtClean="0">
              <a:solidFill>
                <a:srgbClr val="82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 smtClean="0">
              <a:solidFill>
                <a:srgbClr val="82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 smtClean="0">
              <a:solidFill>
                <a:srgbClr val="82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 smtClean="0">
              <a:solidFill>
                <a:srgbClr val="82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 smtClean="0">
              <a:solidFill>
                <a:srgbClr val="82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None/>
            </a:pPr>
            <a:endParaRPr lang="ru-RU" sz="1700" dirty="0" smtClean="0">
              <a:solidFill>
                <a:srgbClr val="82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ru-RU" sz="1700" dirty="0">
              <a:solidFill>
                <a:srgbClr val="82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3500" dirty="0">
                <a:solidFill>
                  <a:srgbClr val="82000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Переславль-Залесский, Историко-культурный центр «Русский парк»: музей «Пословиц и поговорок» и «Петрушка</a:t>
            </a:r>
            <a:r>
              <a:rPr lang="ru-RU" sz="3500" dirty="0" smtClean="0">
                <a:solidFill>
                  <a:srgbClr val="82000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3500" dirty="0" smtClean="0">
                <a:solidFill>
                  <a:srgbClr val="820000"/>
                </a:solidFill>
                <a:effectLst/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u="sng" dirty="0">
                <a:solidFill>
                  <a:srgbClr val="82000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http://ruparkru.com</a:t>
            </a:r>
            <a:r>
              <a:rPr lang="ru-RU" sz="3500" u="sng" dirty="0" smtClean="0">
                <a:solidFill>
                  <a:srgbClr val="820000"/>
                </a:solidFill>
                <a:effectLst/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4464496" cy="5877272"/>
          </a:xfrm>
        </p:spPr>
        <p:txBody>
          <a:bodyPr>
            <a:normAutofit fontScale="62500" lnSpcReduction="20000"/>
          </a:bodyPr>
          <a:lstStyle/>
          <a:p>
            <a:pPr lvl="0"/>
            <a:endParaRPr lang="ru-RU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dirty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ru-RU" dirty="0" smtClean="0">
              <a:solidFill>
                <a:srgbClr val="82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500" dirty="0" smtClean="0">
                <a:solidFill>
                  <a:srgbClr val="82000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славянской культуры имени К. Васильева.</a:t>
            </a:r>
          </a:p>
          <a:p>
            <a:pPr lvl="0" algn="ctr">
              <a:buNone/>
            </a:pPr>
            <a:r>
              <a:rPr lang="ru-RU" sz="3500" u="sng" dirty="0" smtClean="0">
                <a:solidFill>
                  <a:srgbClr val="82000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3500" u="sng" dirty="0" smtClean="0">
                <a:solidFill>
                  <a:srgbClr val="820000"/>
                </a:solidFill>
                <a:latin typeface="Monotype Corsiva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https://museum-slav.com</a:t>
            </a:r>
            <a:r>
              <a:rPr lang="ru-RU" sz="3500" u="sng" dirty="0" smtClean="0">
                <a:solidFill>
                  <a:srgbClr val="82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ru-RU" sz="3500" dirty="0" smtClean="0">
              <a:solidFill>
                <a:srgbClr val="82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600" dirty="0"/>
          </a:p>
        </p:txBody>
      </p:sp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293096"/>
            <a:ext cx="2448272" cy="180020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https://museum-slav.com/uploads/s/u/g/0/ug0rmjyzp6ti/img/full_Cp5LEjhK.jpg"/>
          <p:cNvPicPr/>
          <p:nvPr/>
        </p:nvPicPr>
        <p:blipFill>
          <a:blip r:embed="rId9" cstate="print"/>
          <a:srcRect b="10104"/>
          <a:stretch>
            <a:fillRect/>
          </a:stretch>
        </p:blipFill>
        <p:spPr bwMode="auto">
          <a:xfrm>
            <a:off x="1115616" y="2420888"/>
            <a:ext cx="2448272" cy="165618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poslovitsi-pogovorki-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548680"/>
            <a:ext cx="2520280" cy="165618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4512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rafaret-decor.ru/sites/default/files/2022-12/%D1%81%D0%BA%D0%B0%D0%B7%D0%BA%D0%B0%20%D1%84%D0%BE%D0%BD%20%D0%B4%D0%BB%D1%8F%20%D0%BF%D1%80%D0%B5%D0%B7%D0%B5%D0%BD%D1%82%D0%B0%D1%86%D0%B8%D0%B8%20%284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7355160" cy="3240360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         </a:t>
            </a:r>
            <a:br>
              <a:rPr lang="ru-RU" sz="5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за  внимание!</a:t>
            </a:r>
          </a:p>
        </p:txBody>
      </p:sp>
      <p:pic>
        <p:nvPicPr>
          <p:cNvPr id="5122" name="Picture 2" descr="Книга на прозрачном фоне - 52 фото"/>
          <p:cNvPicPr>
            <a:picLocks noChangeAspect="1" noChangeArrowheads="1"/>
          </p:cNvPicPr>
          <p:nvPr/>
        </p:nvPicPr>
        <p:blipFill>
          <a:blip r:embed="rId4" cstate="print"/>
          <a:srcRect l="12551" t="26418" r="14361" b="18198"/>
          <a:stretch>
            <a:fillRect/>
          </a:stretch>
        </p:blipFill>
        <p:spPr bwMode="auto">
          <a:xfrm>
            <a:off x="755576" y="3140968"/>
            <a:ext cx="3297968" cy="1998768"/>
          </a:xfrm>
          <a:prstGeom prst="rect">
            <a:avLst/>
          </a:prstGeom>
          <a:noFill/>
        </p:spPr>
      </p:pic>
      <p:pic>
        <p:nvPicPr>
          <p:cNvPr id="11" name="Рисунок 10" descr="Яндекс.Фотки переехали | Рисунки совы, Картинки с совой, Сова"/>
          <p:cNvPicPr/>
          <p:nvPr/>
        </p:nvPicPr>
        <p:blipFill>
          <a:blip r:embed="rId5" cstate="print"/>
          <a:srcRect l="12113" t="8247" r="29897" b="5928"/>
          <a:stretch>
            <a:fillRect/>
          </a:stretch>
        </p:blipFill>
        <p:spPr bwMode="auto">
          <a:xfrm>
            <a:off x="5796136" y="1556792"/>
            <a:ext cx="174334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015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74511" y="428178"/>
            <a:ext cx="77048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buFont typeface="Wingdings" pitchFamily="2" charset="2"/>
              <a:buChar char="Ø"/>
            </a:pPr>
            <a:r>
              <a:rPr lang="ru-RU" sz="2300" dirty="0">
                <a:solidFill>
                  <a:srgbClr val="820000"/>
                </a:solidFill>
                <a:latin typeface="Monotype Corsiva" pitchFamily="66" charset="0"/>
              </a:rPr>
              <a:t>Совсем недавно Президент России Владимир Владимирович Путин утвердил Федеральный закон «О внесении изменений </a:t>
            </a:r>
            <a:br>
              <a:rPr lang="ru-RU" sz="2300" dirty="0">
                <a:solidFill>
                  <a:srgbClr val="820000"/>
                </a:solidFill>
                <a:latin typeface="Monotype Corsiva" pitchFamily="66" charset="0"/>
              </a:rPr>
            </a:br>
            <a:r>
              <a:rPr lang="ru-RU" sz="2300" dirty="0">
                <a:solidFill>
                  <a:srgbClr val="820000"/>
                </a:solidFill>
                <a:latin typeface="Monotype Corsiva" pitchFamily="66" charset="0"/>
              </a:rPr>
              <a:t>в Федеральный закон "О государственном языке Российской Федерации"» от 28.02.2023№ 52-ФЗ (последняя редакция), который предусматривает совершенствование механизмов обеспечения использования русского языка как государственного; расширение </a:t>
            </a:r>
            <a:br>
              <a:rPr lang="ru-RU" sz="2300" dirty="0">
                <a:solidFill>
                  <a:srgbClr val="820000"/>
                </a:solidFill>
                <a:latin typeface="Monotype Corsiva" pitchFamily="66" charset="0"/>
              </a:rPr>
            </a:br>
            <a:r>
              <a:rPr lang="ru-RU" sz="2300" dirty="0">
                <a:solidFill>
                  <a:srgbClr val="820000"/>
                </a:solidFill>
                <a:latin typeface="Monotype Corsiva" pitchFamily="66" charset="0"/>
              </a:rPr>
              <a:t>и конкретизацию сфер, в которых использование государственного языка является обязательным; уточнение полномочий федеральных органов государственной власти, направленных </a:t>
            </a:r>
            <a:br>
              <a:rPr lang="ru-RU" sz="2300" dirty="0">
                <a:solidFill>
                  <a:srgbClr val="820000"/>
                </a:solidFill>
                <a:latin typeface="Monotype Corsiva" pitchFamily="66" charset="0"/>
              </a:rPr>
            </a:br>
            <a:r>
              <a:rPr lang="ru-RU" sz="2300" dirty="0">
                <a:solidFill>
                  <a:srgbClr val="820000"/>
                </a:solidFill>
                <a:latin typeface="Monotype Corsiva" pitchFamily="66" charset="0"/>
              </a:rPr>
              <a:t>на защиту и поддержку государственного языка РФ. </a:t>
            </a:r>
          </a:p>
          <a:p>
            <a:pPr indent="-342900" algn="just">
              <a:buFont typeface="Wingdings" pitchFamily="2" charset="2"/>
              <a:buChar char="Ø"/>
            </a:pPr>
            <a:r>
              <a:rPr lang="ru-RU" sz="2300" dirty="0">
                <a:solidFill>
                  <a:srgbClr val="820000"/>
                </a:solidFill>
                <a:latin typeface="Monotype Corsiva" pitchFamily="66" charset="0"/>
              </a:rPr>
              <a:t>Российская Федерация. Законы. Федеральный закон </a:t>
            </a:r>
            <a:br>
              <a:rPr lang="ru-RU" sz="2300" dirty="0">
                <a:solidFill>
                  <a:srgbClr val="820000"/>
                </a:solidFill>
                <a:latin typeface="Monotype Corsiva" pitchFamily="66" charset="0"/>
              </a:rPr>
            </a:br>
            <a:r>
              <a:rPr lang="ru-RU" sz="2300" dirty="0">
                <a:solidFill>
                  <a:srgbClr val="820000"/>
                </a:solidFill>
                <a:latin typeface="Monotype Corsiva" pitchFamily="66" charset="0"/>
              </a:rPr>
              <a:t>от 01.06.2005 № 53-ФЗ (последняя редакция от 28.02.2023) – Текст: электронный // Справочная правовая система Консультант Плюс [Электронный ресурс]. – 2023. – URL: </a:t>
            </a:r>
            <a:r>
              <a:rPr lang="en-US" sz="2300" dirty="0">
                <a:solidFill>
                  <a:srgbClr val="A00202"/>
                </a:solidFill>
                <a:latin typeface="Monotype Corsiva" pitchFamily="66" charset="0"/>
                <a:hlinkClick r:id="rId5"/>
              </a:rPr>
              <a:t>https://www.consultant.ru/document/cons_doc_LAW_53749/?ysclid=lfh22c9bp2213443465</a:t>
            </a:r>
            <a:r>
              <a:rPr lang="ru-RU" sz="2300" dirty="0">
                <a:solidFill>
                  <a:srgbClr val="A00202"/>
                </a:solidFill>
                <a:latin typeface="Monotype Corsiva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69484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rafaret-decor.ru/sites/default/files/2022-12/%D1%81%D0%BA%D0%B0%D0%B7%D0%BA%D0%B0%20%D1%84%D0%BE%D0%BD%20%D0%B4%D0%BB%D1%8F%20%D0%BF%D1%80%D0%B5%D0%B7%D0%B5%D0%BD%D1%82%D0%B0%D1%86%D0%B8%D0%B8%20%284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268760"/>
            <a:ext cx="4032448" cy="4392488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1500" dirty="0">
                <a:solidFill>
                  <a:srgbClr val="820000"/>
                </a:solidFill>
                <a:latin typeface="Monotype Corsiva" pitchFamily="66" charset="0"/>
              </a:rPr>
              <a:t>«</a:t>
            </a:r>
            <a:r>
              <a:rPr lang="ru-RU" sz="1600" dirty="0">
                <a:solidFill>
                  <a:srgbClr val="820000"/>
                </a:solidFill>
                <a:latin typeface="Monotype Corsiva" pitchFamily="66" charset="0"/>
              </a:rPr>
              <a:t>Тысячелетиями накапливаются и вечно живут в слове несметные сокровища человеческой мысли и опыта. И, может быть, ни в одной из форм языкового творчества народа с такой силой и так многогранно не проявляется его ум, так </a:t>
            </a:r>
            <a:r>
              <a:rPr lang="ru-RU" sz="1600" dirty="0" err="1">
                <a:solidFill>
                  <a:srgbClr val="820000"/>
                </a:solidFill>
                <a:latin typeface="Monotype Corsiva" pitchFamily="66" charset="0"/>
              </a:rPr>
              <a:t>кристаллически</a:t>
            </a:r>
            <a:r>
              <a:rPr lang="ru-RU" sz="1600" dirty="0">
                <a:solidFill>
                  <a:srgbClr val="820000"/>
                </a:solidFill>
                <a:latin typeface="Monotype Corsiva" pitchFamily="66" charset="0"/>
              </a:rPr>
              <a:t> не отлагается его национальная история, общественный строй, быт, мировоззрение, как в пословицах.</a:t>
            </a:r>
          </a:p>
          <a:p>
            <a:pPr indent="342900">
              <a:buNone/>
            </a:pPr>
            <a:r>
              <a:rPr lang="ru-RU" sz="1600" dirty="0">
                <a:solidFill>
                  <a:srgbClr val="820000"/>
                </a:solidFill>
                <a:latin typeface="Monotype Corsiva" pitchFamily="66" charset="0"/>
              </a:rPr>
              <a:t>Меткий и образный русский язык особенно богат пословицами. Их тысячи, десятки тысяч! Как на крыльях, они перелетают извека в век, от одного поколения к другому, и не видна та безграничная даль, куда устремляет свой полёт эта крылатая мудрость». </a:t>
            </a:r>
          </a:p>
          <a:p>
            <a:pPr indent="342900" algn="r">
              <a:buNone/>
            </a:pPr>
            <a:r>
              <a:rPr lang="ru-RU" sz="1600" b="1" i="1" dirty="0">
                <a:solidFill>
                  <a:srgbClr val="820000"/>
                </a:solidFill>
                <a:latin typeface="Monotype Corsiva" pitchFamily="66" charset="0"/>
              </a:rPr>
              <a:t>М.А. Шолохов </a:t>
            </a:r>
            <a:r>
              <a:rPr lang="ru-RU" sz="1600" b="1" i="1" dirty="0">
                <a:solidFill>
                  <a:srgbClr val="B80000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       </a:t>
            </a:r>
            <a:r>
              <a:rPr lang="ru-RU" sz="1600" b="1" dirty="0">
                <a:solidFill>
                  <a:srgbClr val="B80000"/>
                </a:solidFill>
                <a:latin typeface="Monotype Corsiva" pitchFamily="66" charset="0"/>
              </a:rPr>
              <a:t>  </a:t>
            </a:r>
          </a:p>
          <a:p>
            <a:pPr indent="342900" algn="r">
              <a:buNone/>
            </a:pPr>
            <a:endParaRPr lang="ru-RU" sz="1600" dirty="0">
              <a:solidFill>
                <a:srgbClr val="820000"/>
              </a:solidFill>
              <a:latin typeface="Monotype Corsiva" pitchFamily="66" charset="0"/>
            </a:endParaRPr>
          </a:p>
          <a:p>
            <a:pPr indent="342900">
              <a:buNone/>
            </a:pPr>
            <a:endParaRPr lang="ru-RU" sz="1500" dirty="0">
              <a:solidFill>
                <a:srgbClr val="820000"/>
              </a:solidFill>
            </a:endParaRPr>
          </a:p>
        </p:txBody>
      </p:sp>
      <p:sp>
        <p:nvSpPr>
          <p:cNvPr id="19463" name="AutoShape 7" descr="Книга &quot;Пословицы русского народа. Сборник пословиц, поговорок, речений,  присловий, чистоговорок, прибауток, загадок, поверий и прочего. В 2 томах&quot;  Даль В И - купить книгу в интернет-магазине «Москва» ISBN:  978-5-8291-2301-7, 9458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5" name="Picture 9" descr="Книга &quot;Пословицы русского народа. Сборник пословиц, поговорок, речений,  присловий, чистоговорок, прибауток, загадок, поверий и прочего. В 2 томах&quot;  Даль В И - купить книгу в интернет-магазине «Москва» ISBN:  978-5-8291-2301-7, 9458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61929"/>
            <a:ext cx="2808312" cy="400615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484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rafaret-decor.ru/sites/default/files/2022-12/%D1%81%D0%BA%D0%B0%D0%B7%D0%BA%D0%B0%20%D1%84%D0%BE%D0%BD%20%D0%B4%D0%BB%D1%8F%20%D0%BF%D1%80%D0%B5%D0%B7%D0%B5%D0%BD%D1%82%D0%B0%D1%86%D0%B8%D0%B8%20%284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3960440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Пословица</a:t>
            </a:r>
            <a:r>
              <a:rPr lang="ru-RU" sz="3200" b="1" dirty="0">
                <a:solidFill>
                  <a:srgbClr val="820000"/>
                </a:solidFill>
                <a:latin typeface="Monotype Corsiva" pitchFamily="66" charset="0"/>
              </a:rPr>
              <a:t> – </a:t>
            </a:r>
            <a:r>
              <a:rPr lang="ru-RU" sz="3200" dirty="0">
                <a:solidFill>
                  <a:srgbClr val="820000"/>
                </a:solidFill>
                <a:latin typeface="Monotype Corsiva" pitchFamily="66" charset="0"/>
              </a:rPr>
              <a:t>народное изречение, имеющее вполне чёткое наставление, нравоучение, содержащее некоторую мудрость, поучительность.</a:t>
            </a: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381642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Поговорка</a:t>
            </a:r>
            <a:r>
              <a:rPr lang="ru-RU" sz="3200" b="1" dirty="0">
                <a:solidFill>
                  <a:srgbClr val="820000"/>
                </a:solidFill>
                <a:latin typeface="Monotype Corsiva" pitchFamily="66" charset="0"/>
              </a:rPr>
              <a:t> – </a:t>
            </a:r>
            <a:r>
              <a:rPr lang="ru-RU" sz="3200" dirty="0">
                <a:solidFill>
                  <a:srgbClr val="820000"/>
                </a:solidFill>
                <a:latin typeface="Monotype Corsiva" pitchFamily="66" charset="0"/>
              </a:rPr>
              <a:t>это словесный оборот, метафора, устойчивое выражение.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484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Пословицы – поговорки</a:t>
            </a:r>
            <a:endParaRPr lang="ru-RU" sz="540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rgbClr val="820000"/>
                </a:solidFill>
                <a:latin typeface="Monotype Corsiva" pitchFamily="66" charset="0"/>
              </a:rPr>
              <a:t>Пословица имеет поучительный смысл, а поговорка передаёт эмоциональное отношение к сказанному;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rgbClr val="820000"/>
                </a:solidFill>
                <a:latin typeface="Monotype Corsiva" pitchFamily="66" charset="0"/>
              </a:rPr>
              <a:t>Пословица является логическим, завершённым изречением, а поговорка выступает в составе предложения в качестве словосочетания;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rgbClr val="820000"/>
                </a:solidFill>
                <a:latin typeface="Monotype Corsiva" pitchFamily="66" charset="0"/>
              </a:rPr>
              <a:t>Поговорки короче пословиц, могут являться основанием для возникновения последних;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rgbClr val="820000"/>
                </a:solidFill>
                <a:latin typeface="Monotype Corsiva" pitchFamily="66" charset="0"/>
              </a:rPr>
              <a:t>Пословицы, как правило, ритмичны и имеют рифму.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484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rafaret-decor.ru/sites/default/files/2022-12/%D1%81%D0%BA%D0%B0%D0%B7%D0%BA%D0%B0%20%D1%84%D0%BE%D0%BD%20%D0%B4%D0%BB%D1%8F%20%D0%BF%D1%80%D0%B5%D0%B7%D0%B5%D0%BD%D1%82%D0%B0%D1%86%D0%B8%D0%B8%20%284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62092" y="1628800"/>
            <a:ext cx="3384376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>
                <a:solidFill>
                  <a:srgbClr val="820000"/>
                </a:solidFill>
                <a:latin typeface="Monotype Corsiva" pitchFamily="66" charset="0"/>
              </a:rPr>
              <a:t>«Поговорка – цветочек, </a:t>
            </a:r>
            <a:br>
              <a:rPr lang="ru-RU" sz="3600" b="1" dirty="0">
                <a:solidFill>
                  <a:srgbClr val="82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820000"/>
                </a:solidFill>
                <a:latin typeface="Monotype Corsiva" pitchFamily="66" charset="0"/>
              </a:rPr>
              <a:t>а пословица – ягодка». </a:t>
            </a:r>
          </a:p>
          <a:p>
            <a:pPr>
              <a:buNone/>
            </a:pPr>
            <a:endParaRPr lang="ru-RU" dirty="0">
              <a:solidFill>
                <a:srgbClr val="82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>
              <a:solidFill>
                <a:srgbClr val="82000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b="1" i="1" dirty="0">
                <a:solidFill>
                  <a:srgbClr val="C00000"/>
                </a:solidFill>
                <a:latin typeface="Monotype Corsiva" pitchFamily="66" charset="0"/>
              </a:rPr>
              <a:t>В. И. Даль</a:t>
            </a:r>
          </a:p>
        </p:txBody>
      </p:sp>
      <p:pic>
        <p:nvPicPr>
          <p:cNvPr id="6" name="Рисунок 5" descr="Владимир Даль"/>
          <p:cNvPicPr/>
          <p:nvPr/>
        </p:nvPicPr>
        <p:blipFill>
          <a:blip r:embed="rId4" cstate="print"/>
          <a:srcRect l="18279" r="14057"/>
          <a:stretch>
            <a:fillRect/>
          </a:stretch>
        </p:blipFill>
        <p:spPr bwMode="auto">
          <a:xfrm>
            <a:off x="4860032" y="1556792"/>
            <a:ext cx="3413352" cy="345638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484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A0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Задачи</a:t>
            </a:r>
            <a:endParaRPr lang="ru-RU" sz="5400" b="1" dirty="0">
              <a:solidFill>
                <a:srgbClr val="A0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61424" y="980728"/>
            <a:ext cx="8525376" cy="5832648"/>
          </a:xfrm>
        </p:spPr>
        <p:txBody>
          <a:bodyPr>
            <a:normAutofit fontScale="77500" lnSpcReduction="20000"/>
          </a:bodyPr>
          <a:lstStyle/>
          <a:p>
            <a:pPr marL="628650" indent="-285750" algn="just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900" spc="-3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Привлекать внимание к мелодике, звучанию народной</a:t>
            </a:r>
            <a:r>
              <a:rPr lang="ru-RU" sz="39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мудрости. </a:t>
            </a:r>
          </a:p>
          <a:p>
            <a:pPr marL="628650" indent="-285750" algn="just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900" spc="3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Обогатить и активизировать лексико-грамматический </a:t>
            </a:r>
            <a:r>
              <a:rPr lang="ru-RU" sz="39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строй. </a:t>
            </a:r>
          </a:p>
          <a:p>
            <a:pPr marL="628650" indent="-285750" algn="just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9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уровень образной и связной речи. </a:t>
            </a:r>
          </a:p>
          <a:p>
            <a:pPr marL="628650" indent="-285750" algn="just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9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Побуждать к самостоятельному использованию </a:t>
            </a:r>
            <a:br>
              <a:rPr lang="ru-RU" sz="39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речи пословиц и поговорок, выражая с их помощью своё отношение к окружающему. </a:t>
            </a:r>
            <a:endParaRPr lang="ru-RU" sz="3900" dirty="0">
              <a:solidFill>
                <a:srgbClr val="82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900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речевую культуру, нравственную ценность «Слова».</a:t>
            </a:r>
            <a:endParaRPr lang="ru-RU" sz="3900" dirty="0">
              <a:solidFill>
                <a:srgbClr val="82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96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 rot="5400000">
            <a:off x="5517231" y="3231235"/>
            <a:ext cx="6857999" cy="3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9" t="32034" r="8099" b="23762"/>
          <a:stretch/>
        </p:blipFill>
        <p:spPr bwMode="auto">
          <a:xfrm>
            <a:off x="0" y="6502303"/>
            <a:ext cx="9144000" cy="355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3741"/>
          <a:stretch/>
        </p:blipFill>
        <p:spPr bwMode="auto">
          <a:xfrm rot="10800000">
            <a:off x="-3" y="0"/>
            <a:ext cx="467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8A36675-59F0-9252-AF6C-A7B2137CA4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68" t="35972" r="28092" b="3708"/>
          <a:stretch/>
        </p:blipFill>
        <p:spPr bwMode="auto">
          <a:xfrm>
            <a:off x="5744834" y="3403874"/>
            <a:ext cx="2985513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1BDF28-1014-4E33-5A7F-DE9730923E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666" y="1634283"/>
            <a:ext cx="2985514" cy="28083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0CF7ADA-7ACE-940B-3163-545D436E6C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70" r="25280"/>
          <a:stretch/>
        </p:blipFill>
        <p:spPr bwMode="auto">
          <a:xfrm>
            <a:off x="516767" y="106939"/>
            <a:ext cx="2985514" cy="2808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B25B09-6C23-5D08-8EAD-2AC79D6A0F6A}"/>
              </a:ext>
            </a:extLst>
          </p:cNvPr>
          <p:cNvSpPr txBox="1"/>
          <p:nvPr/>
        </p:nvSpPr>
        <p:spPr>
          <a:xfrm>
            <a:off x="529380" y="2897484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«Сон – лучшее лекарство»</a:t>
            </a:r>
            <a:endParaRPr lang="ru-RU" b="1" dirty="0">
              <a:solidFill>
                <a:srgbClr val="82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7E7CFD-6C8B-A2A4-9F93-B58F33B6A83D}"/>
              </a:ext>
            </a:extLst>
          </p:cNvPr>
          <p:cNvSpPr txBox="1"/>
          <p:nvPr/>
        </p:nvSpPr>
        <p:spPr>
          <a:xfrm>
            <a:off x="2915816" y="4437112"/>
            <a:ext cx="291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«Чистота – лучшая красота»</a:t>
            </a:r>
            <a:endParaRPr lang="ru-RU" b="1" dirty="0">
              <a:solidFill>
                <a:srgbClr val="82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A369E35-7B75-A1FF-4DBA-4C975084EC88}"/>
              </a:ext>
            </a:extLst>
          </p:cNvPr>
          <p:cNvSpPr txBox="1"/>
          <p:nvPr/>
        </p:nvSpPr>
        <p:spPr>
          <a:xfrm>
            <a:off x="5148064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82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«Грамоте учиться всегда пригодится»</a:t>
            </a:r>
            <a:endParaRPr lang="ru-RU" b="1" dirty="0">
              <a:solidFill>
                <a:srgbClr val="82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251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1359</TotalTime>
  <Words>732</Words>
  <Application>Microsoft Office PowerPoint</Application>
  <PresentationFormat>Экран (4:3)</PresentationFormat>
  <Paragraphs>167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Использование  пословиц и поговорок   в речевом развитии дошкольников</vt:lpstr>
      <vt:lpstr>Слайд 2</vt:lpstr>
      <vt:lpstr>Слайд 3</vt:lpstr>
      <vt:lpstr>Слайд 4</vt:lpstr>
      <vt:lpstr>Слайд 5</vt:lpstr>
      <vt:lpstr>Пословицы – поговорки</vt:lpstr>
      <vt:lpstr>Слайд 7</vt:lpstr>
      <vt:lpstr>Задачи</vt:lpstr>
      <vt:lpstr>Слайд 9</vt:lpstr>
      <vt:lpstr>«Родина»</vt:lpstr>
      <vt:lpstr>«Профессии»</vt:lpstr>
      <vt:lpstr>«Семья»</vt:lpstr>
      <vt:lpstr>Дидактические игры</vt:lpstr>
      <vt:lpstr>Пословицы и поговорки на занятиях </vt:lpstr>
      <vt:lpstr>«Две    косы»</vt:lpstr>
      <vt:lpstr>«Моя                    любимая          книга»</vt:lpstr>
      <vt:lpstr>«Звук  и                                       буква Й»</vt:lpstr>
      <vt:lpstr>Рекомендованная литература</vt:lpstr>
      <vt:lpstr>Информация для родителей</vt:lpstr>
      <vt:lpstr>Слайд 20</vt:lpstr>
      <vt:lpstr>Спасибо                                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</dc:title>
  <dc:creator>Света</dc:creator>
  <cp:lastModifiedBy>User</cp:lastModifiedBy>
  <cp:revision>108</cp:revision>
  <dcterms:created xsi:type="dcterms:W3CDTF">2019-04-15T17:22:07Z</dcterms:created>
  <dcterms:modified xsi:type="dcterms:W3CDTF">2024-02-06T19:14:22Z</dcterms:modified>
</cp:coreProperties>
</file>