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69" r:id="rId4"/>
    <p:sldId id="272" r:id="rId5"/>
    <p:sldId id="262" r:id="rId6"/>
    <p:sldId id="264" r:id="rId7"/>
    <p:sldId id="270" r:id="rId8"/>
    <p:sldId id="265" r:id="rId9"/>
    <p:sldId id="266" r:id="rId10"/>
    <p:sldId id="258" r:id="rId11"/>
    <p:sldId id="256" r:id="rId12"/>
    <p:sldId id="259" r:id="rId13"/>
    <p:sldId id="260" r:id="rId14"/>
    <p:sldId id="267" r:id="rId15"/>
    <p:sldId id="257" r:id="rId16"/>
    <p:sldId id="263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69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2.xm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13.xm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Relationship Id="rId1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6;&#1086;&#1084;&#1072;&#1096;&#1082;&#1072;\&#1050;&#1086;&#1085;&#1082;&#1091;&#1088;&#1089;&#1099;-&#1042;&#1099;&#1089;&#1090;&#1091;&#1087;&#1083;&#1077;&#1085;&#1080;&#1103;\&#1050;&#1086;&#1085;&#1082;&#1091;&#1088;&#1089;%20&#1087;&#1088;&#1077;&#1079;&#1077;&#1085;&#1090;&#1072;&#1094;&#1080;&#1081;%20&#1051;&#1091;&#1085;&#1090;&#1080;&#1082;\&#1044;&#1077;&#1090;&#1089;&#1082;&#1072;&#1103;%20&#1087;&#1077;&#1089;&#1077;&#1085;&#1082;&#1072;%20&#1051;&#1091;&#1085;&#1090;&#1080;&#1082;%20.%20&#1053;&#1086;&#1074;&#1099;&#1081;%20&#1084;&#1091;&#1083;&#1100;&#1090;&#1080;&#1082;%20&#1055;&#1072;&#1083;&#1100;&#1095;&#1080;&#1082;%20&#1051;&#1091;&#1085;&#1090;&#1080;&#1082;.%20&#1042;&#1077;&#1089;&#1077;&#1083;&#1099;&#1077;%20&#1087;&#1077;&#1089;&#1077;&#1085;&#1082;&#1080;%20&#1076;&#1083;&#1103;%20&#1076;&#1077;&#1090;&#1077;&#1081;%20(online-video-cutter.com).mp4" TargetMode="External"/><Relationship Id="rId6" Type="http://schemas.openxmlformats.org/officeDocument/2006/relationships/image" Target="../media/image66.png"/><Relationship Id="rId5" Type="http://schemas.microsoft.com/office/2007/relationships/media" Target="file:///D:\&#1051;&#1091;&#1085;&#1090;&#1080;&#1082;\&#1044;&#1077;&#1090;&#1089;&#1082;&#1072;&#1103;%20&#1087;&#1077;&#1089;&#1077;&#1085;&#1082;&#1072;%20&#1051;&#1091;&#1085;&#1090;&#1080;&#1082;%20.%20&#1053;&#1086;&#1074;&#1099;&#1081;%20&#1084;&#1091;&#1083;&#1100;&#1090;&#1080;&#1082;%20&#1055;&#1072;&#1083;&#1100;&#1095;&#1080;&#1082;%20&#1051;&#1091;&#1085;&#1090;&#1080;&#1082;.%20&#1042;&#1077;&#1089;&#1077;&#1083;&#1099;&#1077;%20&#1087;&#1077;&#1089;&#1077;&#1085;&#1082;&#1080;%20&#1076;&#1083;&#1103;%20&#1076;&#1077;&#1090;&#1077;&#1081;%20(online-video-cutter.com).mp4" TargetMode="Externa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897810/200418627.200/0_1b4d5f_cf96aafa_orig.png" TargetMode="External"/><Relationship Id="rId13" Type="http://schemas.openxmlformats.org/officeDocument/2006/relationships/hyperlink" Target="https://pngicon.ru/file/uploads/1_2955.png" TargetMode="External"/><Relationship Id="rId18" Type="http://schemas.openxmlformats.org/officeDocument/2006/relationships/hyperlink" Target="https://papik.pro/uploads/posts/2021-12/thumbs/1639276341_2-papik-pro-p-lozhka-klipart-2.png" TargetMode="External"/><Relationship Id="rId3" Type="http://schemas.microsoft.com/office/2007/relationships/hdphoto" Target="../media/hdphoto2.wdp"/><Relationship Id="rId21" Type="http://schemas.openxmlformats.org/officeDocument/2006/relationships/hyperlink" Target="https://flomaster.top/uploads/posts/2022-07/1656887422_7-flomaster-club-p-bulavka-risunok-krasivo-8.png" TargetMode="External"/><Relationship Id="rId7" Type="http://schemas.openxmlformats.org/officeDocument/2006/relationships/hyperlink" Target="https://grizly.club/uploads/posts/2023-02/1676685786_grizly-club-p-skameika-klipart-dlya-detei-1.png" TargetMode="External"/><Relationship Id="rId12" Type="http://schemas.openxmlformats.org/officeDocument/2006/relationships/hyperlink" Target="https://klike.net/uploads/posts/2020-03/1584695473_12.jpeg" TargetMode="External"/><Relationship Id="rId17" Type="http://schemas.openxmlformats.org/officeDocument/2006/relationships/hyperlink" Target="https://kartin.papik.pro/uploads/posts/2023-06/thumbs/1688152263_kartin-papik-pro-p-kartinki-luna-na-nebe-dlya-detei-na-prozra-14.png" TargetMode="External"/><Relationship Id="rId2" Type="http://schemas.openxmlformats.org/officeDocument/2006/relationships/image" Target="../media/image67.png"/><Relationship Id="rId16" Type="http://schemas.openxmlformats.org/officeDocument/2006/relationships/hyperlink" Target="https://grizly.club/uploads/posts/2023-02/1675643326_grizly-club-p-kartinka-lukoshko-klipart-6.png" TargetMode="External"/><Relationship Id="rId20" Type="http://schemas.openxmlformats.org/officeDocument/2006/relationships/hyperlink" Target="https://avatars.mds.yandex.net/i?id=afaa19088a51bb994f6ca1af595b0c7a13192bd5-7546005-images-thumbs&amp;n=1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.pinimg.com/564x/2e/bb/14/2ebb1488a91b9592454ff2dd733d85d6.jpg" TargetMode="External"/><Relationship Id="rId11" Type="http://schemas.openxmlformats.org/officeDocument/2006/relationships/hyperlink" Target="https://encrypted-tbn1.gstatic.com/images?q=tbn:ANd9GcRuTsTWjlZijskKd58CxQtHV-8tlQycXdTx1-q2cPNSyqb6cVCB" TargetMode="External"/><Relationship Id="rId24" Type="http://schemas.openxmlformats.org/officeDocument/2006/relationships/hyperlink" Target="https://kira-scrap.ru/KATALOG/DETCKOE/3/3dbdbf5a248f.png" TargetMode="External"/><Relationship Id="rId5" Type="http://schemas.openxmlformats.org/officeDocument/2006/relationships/hyperlink" Target="https://printonic.ru/uploads/images/2016/05/11/.tmb/thumb_img_573307464a3e9_resize_900_5000.jpg" TargetMode="External"/><Relationship Id="rId15" Type="http://schemas.openxmlformats.org/officeDocument/2006/relationships/hyperlink" Target="https://avatars.mds.yandex.net/i?id=78fdb760ea38ebc5800204efc8fda9b8bf154c62-9264723-images-thumbs&amp;n=13" TargetMode="External"/><Relationship Id="rId23" Type="http://schemas.openxmlformats.org/officeDocument/2006/relationships/hyperlink" Target="https://papik.pro/uploads/posts/2021-12/1639239847_1-papik-pro-p-pchelka-klipart-1.png" TargetMode="External"/><Relationship Id="rId10" Type="http://schemas.openxmlformats.org/officeDocument/2006/relationships/hyperlink" Target="https://encrypted-tbn2.gstatic.com/images?q=tbn:ANd9GcTxz4dTAQvVZFHsH9F6aT4xlO7R_FnWwa70q8fRGP2B4_e5ndXg" TargetMode="External"/><Relationship Id="rId19" Type="http://schemas.openxmlformats.org/officeDocument/2006/relationships/hyperlink" Target="https://avatars.mds.yandex.net/i?id=27b05920a952f54e32bba3d4bc5b8f929865a0ed-9198173-images-thumbs&amp;n=13" TargetMode="External"/><Relationship Id="rId4" Type="http://schemas.openxmlformats.org/officeDocument/2006/relationships/hyperlink" Target="https://dlyarazvitiya.ru/wp-content/uploads/2019/09/feat-lunnyy-gost.jpg" TargetMode="External"/><Relationship Id="rId9" Type="http://schemas.openxmlformats.org/officeDocument/2006/relationships/hyperlink" Target="https://png.pngtree.com/element_our/20190529/ourlarge/pngtree-red-nail-polish-hand-drawn-illustration-image_1208167.jpg" TargetMode="External"/><Relationship Id="rId14" Type="http://schemas.openxmlformats.org/officeDocument/2006/relationships/hyperlink" Target="https://gas-kvas.com/uploads/posts/2023-01/1673526909_gas-kvas-com-p-risunok-detskii-lizhi-1.jpg" TargetMode="External"/><Relationship Id="rId22" Type="http://schemas.openxmlformats.org/officeDocument/2006/relationships/hyperlink" Target="https://grizly.club/uploads/posts/2023-01/1674377887_grizly-club-p-milo-klipart-1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lomaster.top/uploads/posts/2023-10/1697203965_flomaster-top-p-belochka-risunok-dlya-detei-instagram-14.jpg" TargetMode="External"/><Relationship Id="rId13" Type="http://schemas.openxmlformats.org/officeDocument/2006/relationships/hyperlink" Target="https://grizly.club/uploads/posts/2023-01/1674377687_grizly-club-p-klipart-lozhka-23.png" TargetMode="External"/><Relationship Id="rId18" Type="http://schemas.openxmlformats.org/officeDocument/2006/relationships/hyperlink" Target="https://papik.pro/uploads/posts/2021-12/1639315621_1-papik-pro-p-vilka-klipart-1.png" TargetMode="External"/><Relationship Id="rId3" Type="http://schemas.microsoft.com/office/2007/relationships/hdphoto" Target="../media/hdphoto2.wdp"/><Relationship Id="rId21" Type="http://schemas.openxmlformats.org/officeDocument/2006/relationships/hyperlink" Target="https://pictures.pibig.info/uploads/posts/2023-04/1681297804_pictures-pibig-info-p-lopata-risunok-dlya-detei-vkontakte-1.png" TargetMode="External"/><Relationship Id="rId7" Type="http://schemas.openxmlformats.org/officeDocument/2006/relationships/hyperlink" Target="https://avatars.mds.yandex.net/i?id=d4633ed7b4fad6ad36acd4fa66d4610cc724e471-7751770-images-thumbs&amp;n=13" TargetMode="External"/><Relationship Id="rId12" Type="http://schemas.openxmlformats.org/officeDocument/2006/relationships/hyperlink" Target="https://grizly.club/uploads/posts/2023-01/1674387391_grizly-club-p-klipart-lampa-1.png" TargetMode="External"/><Relationship Id="rId17" Type="http://schemas.openxmlformats.org/officeDocument/2006/relationships/hyperlink" Target="https://flomaster.top/uploads/posts/2022-07/1657183095_2-flomaster-club-p-kotelok-risunok-krasivo-3.jpg" TargetMode="External"/><Relationship Id="rId2" Type="http://schemas.openxmlformats.org/officeDocument/2006/relationships/image" Target="../media/image68.png"/><Relationship Id="rId16" Type="http://schemas.openxmlformats.org/officeDocument/2006/relationships/hyperlink" Target="https://flomaster.top/uploads/posts/2021-12/1638312274_22-flomaster-club-p-detskie-risunki-salata-krasivie-detskie-ri-29.jpg" TargetMode="External"/><Relationship Id="rId20" Type="http://schemas.openxmlformats.org/officeDocument/2006/relationships/hyperlink" Target="https://dgdesign.ru/uploads/posts/2021-05/1620999103_polovnik-na-prozrachnom-fone-ftiugsytre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atic.wikia.nocookie.net/luntik/images/7/7a/Kuzya-3d-animation-frame.png/revision/latest/scale-to-width-down/250?cb=20191101065628&amp;path-prefix=ru" TargetMode="External"/><Relationship Id="rId11" Type="http://schemas.openxmlformats.org/officeDocument/2006/relationships/hyperlink" Target="https://static.wikia.nocookie.net/luntik/images/f/f8/Luntik-Kapa-stock-art-4.png/revision/latest?cb=20191101055353&amp;path-prefix=ru" TargetMode="External"/><Relationship Id="rId5" Type="http://schemas.openxmlformats.org/officeDocument/2006/relationships/hyperlink" Target="https://kira-scrap.ru/KATALOG/MULTY_NASCHI/4/10042022_luntik-22.png" TargetMode="External"/><Relationship Id="rId15" Type="http://schemas.openxmlformats.org/officeDocument/2006/relationships/hyperlink" Target="https://grizly.club/uploads/posts/2023-01/1674651307_grizly-club-p-polka-klipart-3.png" TargetMode="External"/><Relationship Id="rId10" Type="http://schemas.openxmlformats.org/officeDocument/2006/relationships/hyperlink" Target="https://papik.pro/uploads/posts/2021-12/thumbs/1639203173_3-papik-pro-p-pchela-klipart-4.png" TargetMode="External"/><Relationship Id="rId19" Type="http://schemas.openxmlformats.org/officeDocument/2006/relationships/hyperlink" Target="https://dgdesign.ru/uploads/posts/2018-10/1540555917_lozhka-na-prozrachnom-fone-121344.png" TargetMode="External"/><Relationship Id="rId4" Type="http://schemas.openxmlformats.org/officeDocument/2006/relationships/hyperlink" Target="https://static.wikia.nocookie.net/luntik/images/0/08/MilaStockArt2.png/revision/latest?cb=20191101054912&amp;path-prefix=ru" TargetMode="External"/><Relationship Id="rId9" Type="http://schemas.openxmlformats.org/officeDocument/2006/relationships/hyperlink" Target="https://kartinki.pics/uploads/posts/2022-06/thumbs/1654663840_37-kartinkin-net-p-volk-kartinki-risunki-43.png" TargetMode="External"/><Relationship Id="rId14" Type="http://schemas.openxmlformats.org/officeDocument/2006/relationships/hyperlink" Target="https://img-fotki.yandex.ru/get/6803/200418627.2e/0_10f1fe_2bdfb7c4_orig.png" TargetMode="External"/><Relationship Id="rId22" Type="http://schemas.openxmlformats.org/officeDocument/2006/relationships/hyperlink" Target="https://papik.pro/uploads/posts/2021-12/thumbs/1639307347_3-papik-pro-p-polka-klipart-3.p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56ihHLI9fQ" TargetMode="External"/><Relationship Id="rId3" Type="http://schemas.microsoft.com/office/2007/relationships/hdphoto" Target="../media/hdphoto2.wdp"/><Relationship Id="rId7" Type="http://schemas.openxmlformats.org/officeDocument/2006/relationships/hyperlink" Target="https://whatisgood.ru/wp-content/uploads/2015/07/multfilm-luntik-i-ego-druzya-tvori-dobro-uchis-druzhit-2.jp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olinka.top/uploads/posts/2023-05/1685454751_polinka-top-p-lodka-kartinka-dlya-detei-krasivo-8.png" TargetMode="External"/><Relationship Id="rId5" Type="http://schemas.openxmlformats.org/officeDocument/2006/relationships/hyperlink" Target="https://lubok.club/uploads/posts/2023-10/1697517581_lubok-club-p-stul-illyustratsiya-54.png" TargetMode="External"/><Relationship Id="rId4" Type="http://schemas.openxmlformats.org/officeDocument/2006/relationships/hyperlink" Target="https://polinka.top/uploads/posts/2023-05/1685098016_polinka-top-p-stol-kartinka-dlya-detei-vkontakte-56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унный пейзаж - 76 фото"/>
          <p:cNvPicPr>
            <a:picLocks noChangeAspect="1" noChangeArrowheads="1"/>
          </p:cNvPicPr>
          <p:nvPr/>
        </p:nvPicPr>
        <p:blipFill>
          <a:blip r:embed="rId2">
            <a:lum bright="2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64307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</a:t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образовательное учреждение</a:t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городского округа Стрежевой» </a:t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«Ромашка»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5572140"/>
            <a:ext cx="4786346" cy="71438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Автор-составитель: учитель-логопед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Гребенева Виктория Викторовна</a:t>
            </a:r>
          </a:p>
        </p:txBody>
      </p:sp>
      <p:pic>
        <p:nvPicPr>
          <p:cNvPr id="7" name="Picture 26" descr="Больше 200 бесплатных векторных изображений на тему «Стрелка» и «»Стрела">
            <a:hlinkClick r:id="rId3" action="ppaction://hlinksldjump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900" y="6286520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42886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«Автоматизация звука Л»</a:t>
            </a:r>
            <a:endParaRPr lang="ru-RU" sz="6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6" name="Picture 6" descr="Лунтик. Лунный гость - аудиосказка А. Саранцевой. Сказка про Лунтика."/>
          <p:cNvPicPr>
            <a:picLocks noChangeAspect="1" noChangeArrowheads="1"/>
          </p:cNvPicPr>
          <p:nvPr/>
        </p:nvPicPr>
        <p:blipFill>
          <a:blip r:embed="rId3"/>
          <a:srcRect l="6686" r="10579"/>
          <a:stretch>
            <a:fillRect/>
          </a:stretch>
        </p:blipFill>
        <p:spPr bwMode="auto">
          <a:xfrm>
            <a:off x="857224" y="642918"/>
            <a:ext cx="7491902" cy="5357850"/>
          </a:xfrm>
          <a:prstGeom prst="rect">
            <a:avLst/>
          </a:prstGeom>
          <a:noFill/>
        </p:spPr>
      </p:pic>
      <p:sp>
        <p:nvSpPr>
          <p:cNvPr id="38" name="Управляющая кнопка: справка 37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3286116" y="2428868"/>
            <a:ext cx="2580062" cy="1836000"/>
            <a:chOff x="3286116" y="2428868"/>
            <a:chExt cx="2580062" cy="1836000"/>
          </a:xfrm>
        </p:grpSpPr>
        <p:sp>
          <p:nvSpPr>
            <p:cNvPr id="22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500430" y="2857496"/>
              <a:ext cx="2156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ЛА-ЛО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929322" y="2428868"/>
            <a:ext cx="2580062" cy="1836000"/>
            <a:chOff x="5929322" y="2428868"/>
            <a:chExt cx="2580062" cy="1836000"/>
          </a:xfrm>
        </p:grpSpPr>
        <p:sp>
          <p:nvSpPr>
            <p:cNvPr id="25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143636" y="2857496"/>
              <a:ext cx="21563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ЛО-ЛА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42910" y="4357694"/>
            <a:ext cx="2580062" cy="1836000"/>
            <a:chOff x="642910" y="4357694"/>
            <a:chExt cx="2580062" cy="1836000"/>
          </a:xfrm>
        </p:grpSpPr>
        <p:sp>
          <p:nvSpPr>
            <p:cNvPr id="30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857224" y="4786322"/>
              <a:ext cx="219964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ЛУ-ЛЫ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5929322" y="4357694"/>
            <a:ext cx="2580062" cy="1836000"/>
            <a:chOff x="5929322" y="4357694"/>
            <a:chExt cx="2580062" cy="1836000"/>
          </a:xfrm>
        </p:grpSpPr>
        <p:sp>
          <p:nvSpPr>
            <p:cNvPr id="3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215074" y="4786322"/>
              <a:ext cx="21146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ЛО-ЛУ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42910" y="500042"/>
            <a:ext cx="2580062" cy="1836000"/>
            <a:chOff x="642910" y="500042"/>
            <a:chExt cx="2580062" cy="1836000"/>
          </a:xfrm>
        </p:grpSpPr>
        <p:sp>
          <p:nvSpPr>
            <p:cNvPr id="10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42910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57224" y="1000108"/>
              <a:ext cx="21082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ЛА-ЛА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286116" y="500042"/>
            <a:ext cx="2580062" cy="1836000"/>
            <a:chOff x="3286116" y="500042"/>
            <a:chExt cx="2580062" cy="1836000"/>
          </a:xfrm>
        </p:grpSpPr>
        <p:sp>
          <p:nvSpPr>
            <p:cNvPr id="1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500430" y="1000108"/>
              <a:ext cx="22044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ЛО-ЛО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929322" y="500043"/>
            <a:ext cx="2580062" cy="1857388"/>
            <a:chOff x="5929322" y="500043"/>
            <a:chExt cx="2580062" cy="1857388"/>
          </a:xfrm>
        </p:grpSpPr>
        <p:sp>
          <p:nvSpPr>
            <p:cNvPr id="18" name="Прямоугольник: скругленные углы 52">
              <a:extLst>
                <a:ext uri="{FF2B5EF4-FFF2-40B4-BE49-F238E27FC236}">
                  <a16:creationId xmlns:a16="http://schemas.microsoft.com/office/drawing/2014/main" xmlns="" id="{76796E97-4E69-4462-8A5F-BDBFF238AA80}"/>
                </a:ext>
              </a:extLst>
            </p:cNvPr>
            <p:cNvSpPr/>
            <p:nvPr/>
          </p:nvSpPr>
          <p:spPr>
            <a:xfrm>
              <a:off x="5929322" y="500043"/>
              <a:ext cx="2580062" cy="18573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215074" y="1000108"/>
              <a:ext cx="20249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ЛУ-ЛУ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42910" y="2428868"/>
            <a:ext cx="2580062" cy="1836000"/>
            <a:chOff x="642910" y="2428868"/>
            <a:chExt cx="2580062" cy="1836000"/>
          </a:xfrm>
        </p:grpSpPr>
        <p:sp>
          <p:nvSpPr>
            <p:cNvPr id="1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14348" y="2857496"/>
              <a:ext cx="2374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ЛЫ-ЛЫ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52" name="Скругленный прямоугольник 51"/>
          <p:cNvSpPr/>
          <p:nvPr/>
        </p:nvSpPr>
        <p:spPr>
          <a:xfrm>
            <a:off x="3500430" y="428604"/>
            <a:ext cx="4929222" cy="20717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открыть большую картинку, 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называй слоги, правильно произнося звук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[Л].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  нажимай на квадратик.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3286116" y="4357694"/>
            <a:ext cx="2580062" cy="1836000"/>
            <a:chOff x="3286116" y="4357694"/>
            <a:chExt cx="2580062" cy="1836000"/>
          </a:xfrm>
        </p:grpSpPr>
        <p:sp>
          <p:nvSpPr>
            <p:cNvPr id="3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428992" y="4786322"/>
              <a:ext cx="22413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ЛЫ-ЛА</a:t>
              </a:r>
              <a:endPara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0" name="Управляющая кнопка: домой 39">
            <a:hlinkClick r:id="rId4" action="ppaction://hlinksldjump" highlightClick="1"/>
          </p:cNvPr>
          <p:cNvSpPr/>
          <p:nvPr/>
        </p:nvSpPr>
        <p:spPr>
          <a:xfrm>
            <a:off x="8643966" y="6357934"/>
            <a:ext cx="500034" cy="500066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Лунтик и его соседи по деревне - картинка №123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785794"/>
            <a:ext cx="7020000" cy="5265000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  <p:sp>
        <p:nvSpPr>
          <p:cNvPr id="6" name="Управляющая кнопка: справка 5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827D8D7-2175-4C0A-B245-992CF30B3779}"/>
              </a:ext>
            </a:extLst>
          </p:cNvPr>
          <p:cNvGrpSpPr/>
          <p:nvPr/>
        </p:nvGrpSpPr>
        <p:grpSpPr>
          <a:xfrm>
            <a:off x="3286116" y="500042"/>
            <a:ext cx="2580062" cy="1836000"/>
            <a:chOff x="3533336" y="4705558"/>
            <a:chExt cx="2580062" cy="199707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533336" y="4705558"/>
              <a:ext cx="2580062" cy="1997075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3DBA8751-7F9C-4C4C-8682-F876E59F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4733" y="4782364"/>
              <a:ext cx="1100445" cy="1883524"/>
            </a:xfrm>
            <a:prstGeom prst="rect">
              <a:avLst/>
            </a:prstGeom>
            <a:grpFill/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9F19D807-C9A6-4D9B-8A48-37ED1DEC2D1F}"/>
              </a:ext>
            </a:extLst>
          </p:cNvPr>
          <p:cNvGrpSpPr/>
          <p:nvPr/>
        </p:nvGrpSpPr>
        <p:grpSpPr>
          <a:xfrm>
            <a:off x="5929322" y="500042"/>
            <a:ext cx="2580062" cy="1854199"/>
            <a:chOff x="6072198" y="571480"/>
            <a:chExt cx="2580062" cy="1997075"/>
          </a:xfrm>
        </p:grpSpPr>
        <p:sp>
          <p:nvSpPr>
            <p:cNvPr id="18" name="Прямоугольник: скругленные углы 52">
              <a:extLst>
                <a:ext uri="{FF2B5EF4-FFF2-40B4-BE49-F238E27FC236}">
                  <a16:creationId xmlns:a16="http://schemas.microsoft.com/office/drawing/2014/main" xmlns="" id="{76796E97-4E69-4462-8A5F-BDBFF238AA80}"/>
                </a:ext>
              </a:extLst>
            </p:cNvPr>
            <p:cNvSpPr/>
            <p:nvPr/>
          </p:nvSpPr>
          <p:spPr>
            <a:xfrm>
              <a:off x="6072198" y="571480"/>
              <a:ext cx="2580062" cy="1997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2520E514-4A32-46A4-BB2C-B8A348B1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72264" y="714356"/>
              <a:ext cx="1605850" cy="1714512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714348" y="2428868"/>
            <a:ext cx="2580062" cy="1836000"/>
            <a:chOff x="928662" y="2500306"/>
            <a:chExt cx="2580062" cy="1836000"/>
          </a:xfrm>
        </p:grpSpPr>
        <p:sp>
          <p:nvSpPr>
            <p:cNvPr id="1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928662" y="2500306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Скамейка клипарт для детей (48 фото) » Шаблоны для вырезания и векторы для  презентаций - Гризли.Клаб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5852" y="2857496"/>
              <a:ext cx="1965222" cy="1214446"/>
            </a:xfrm>
            <a:prstGeom prst="rect">
              <a:avLst/>
            </a:prstGeom>
            <a:noFill/>
          </p:spPr>
        </p:pic>
      </p:grpSp>
      <p:grpSp>
        <p:nvGrpSpPr>
          <p:cNvPr id="24" name="Группа 23"/>
          <p:cNvGrpSpPr/>
          <p:nvPr/>
        </p:nvGrpSpPr>
        <p:grpSpPr>
          <a:xfrm>
            <a:off x="3357554" y="2428868"/>
            <a:ext cx="2580062" cy="1836000"/>
            <a:chOff x="3786182" y="2643182"/>
            <a:chExt cx="2580062" cy="1836000"/>
          </a:xfrm>
        </p:grpSpPr>
        <p:sp>
          <p:nvSpPr>
            <p:cNvPr id="22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786182" y="264318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34" name="Picture 10" descr="красный лак для ногтей рисованной иллюстрации PNG , лак для ногтей клипарт,  красный лак для ногтей, красивый лак для ногтей PNG картинки и пнг PSD  рисунок для бесплатной загрузки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 l="10547" t="3515" r="3906" b="8594"/>
            <a:stretch>
              <a:fillRect/>
            </a:stretch>
          </p:blipFill>
          <p:spPr bwMode="auto">
            <a:xfrm>
              <a:off x="4429125" y="2816394"/>
              <a:ext cx="1500198" cy="1541299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6000760" y="2428868"/>
            <a:ext cx="2580062" cy="1836000"/>
            <a:chOff x="6563938" y="2714620"/>
            <a:chExt cx="2580062" cy="1836000"/>
          </a:xfrm>
        </p:grpSpPr>
        <p:sp>
          <p:nvSpPr>
            <p:cNvPr id="25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563938" y="2714620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0" name="Picture 16" descr="Кира - скрап - PNG / ПНГ клипарт на прозрачном фоне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43768" y="2857496"/>
              <a:ext cx="1500198" cy="1634203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714348" y="4357694"/>
            <a:ext cx="2580062" cy="1836000"/>
            <a:chOff x="1000100" y="4500570"/>
            <a:chExt cx="2580062" cy="1836000"/>
          </a:xfrm>
        </p:grpSpPr>
        <p:sp>
          <p:nvSpPr>
            <p:cNvPr id="30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1000100" y="4500570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2" name="Picture 18" descr="Лапка кота картинка - 81 фото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166"/>
            <a:stretch>
              <a:fillRect/>
            </a:stretch>
          </p:blipFill>
          <p:spPr bwMode="auto">
            <a:xfrm>
              <a:off x="1500166" y="4643446"/>
              <a:ext cx="1785950" cy="1568669"/>
            </a:xfrm>
            <a:prstGeom prst="rect">
              <a:avLst/>
            </a:prstGeom>
            <a:noFill/>
          </p:spPr>
        </p:pic>
      </p:grpSp>
      <p:grpSp>
        <p:nvGrpSpPr>
          <p:cNvPr id="38" name="Группа 37"/>
          <p:cNvGrpSpPr/>
          <p:nvPr/>
        </p:nvGrpSpPr>
        <p:grpSpPr>
          <a:xfrm>
            <a:off x="6000760" y="4357694"/>
            <a:ext cx="2580062" cy="1836000"/>
            <a:chOff x="6563938" y="4714884"/>
            <a:chExt cx="2580062" cy="1836000"/>
          </a:xfrm>
        </p:grpSpPr>
        <p:sp>
          <p:nvSpPr>
            <p:cNvPr id="3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563938" y="471488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6" name="Picture 22" descr="Ласточка рисунок для детей - 71 фото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00892" y="4714884"/>
              <a:ext cx="1785926" cy="1785926"/>
            </a:xfrm>
            <a:prstGeom prst="rect">
              <a:avLst/>
            </a:prstGeom>
            <a:noFill/>
          </p:spPr>
        </p:pic>
      </p:grpSp>
      <p:grpSp>
        <p:nvGrpSpPr>
          <p:cNvPr id="41" name="Группа 40"/>
          <p:cNvGrpSpPr/>
          <p:nvPr/>
        </p:nvGrpSpPr>
        <p:grpSpPr>
          <a:xfrm>
            <a:off x="642910" y="500042"/>
            <a:ext cx="2580062" cy="1836000"/>
            <a:chOff x="642910" y="500042"/>
            <a:chExt cx="2580062" cy="1836000"/>
          </a:xfrm>
        </p:grpSpPr>
        <p:sp>
          <p:nvSpPr>
            <p:cNvPr id="10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42910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2" descr="Картинки на прозрачном фоне ландыши 8 » Шапка сайта jpg бесплатно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14414" y="571480"/>
              <a:ext cx="1285884" cy="1638465"/>
            </a:xfrm>
            <a:prstGeom prst="rect">
              <a:avLst/>
            </a:prstGeom>
            <a:noFill/>
          </p:spPr>
        </p:pic>
      </p:grpSp>
      <p:sp>
        <p:nvSpPr>
          <p:cNvPr id="42" name="Скругленный прямоугольник 41"/>
          <p:cNvSpPr/>
          <p:nvPr/>
        </p:nvSpPr>
        <p:spPr>
          <a:xfrm>
            <a:off x="3428992" y="357166"/>
            <a:ext cx="5000660" cy="30003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открыть большую картинку, 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называй слово, правильно произнося звук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[Л].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и  нажимай на квадратик.  </a:t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лупа, лошадь, лопата, лук, лыжи, ложка, лук, лось, лаванда, лама, лампа, лодка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357554" y="4357694"/>
            <a:ext cx="2580062" cy="1844658"/>
            <a:chOff x="3786182" y="4714884"/>
            <a:chExt cx="2580062" cy="1844658"/>
          </a:xfrm>
        </p:grpSpPr>
        <p:sp>
          <p:nvSpPr>
            <p:cNvPr id="3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786182" y="471488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44" name="Picture 20" descr="ласка PNG и картинки пнг | рисунок Векторы и PSD | Бесплатная загрузка на  Pngtree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14810" y="4786322"/>
              <a:ext cx="1773219" cy="1773220"/>
            </a:xfrm>
            <a:prstGeom prst="rect">
              <a:avLst/>
            </a:prstGeom>
            <a:noFill/>
          </p:spPr>
        </p:pic>
      </p:grpSp>
      <p:pic>
        <p:nvPicPr>
          <p:cNvPr id="37" name="Picture 26" descr="Больше 200 бесплатных векторных изображений на тему «Стрелка» и «»Стрела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900" y="6286520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s://klike.net/uploads/posts/2020-03/1584695473_1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14356"/>
            <a:ext cx="7062790" cy="529709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15" name="Группа 14"/>
          <p:cNvGrpSpPr/>
          <p:nvPr/>
        </p:nvGrpSpPr>
        <p:grpSpPr>
          <a:xfrm>
            <a:off x="642910" y="500042"/>
            <a:ext cx="2580062" cy="1836000"/>
            <a:chOff x="642910" y="500042"/>
            <a:chExt cx="2580062" cy="1836000"/>
          </a:xfrm>
        </p:grpSpPr>
        <p:sp>
          <p:nvSpPr>
            <p:cNvPr id="10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42910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10" name="Picture 2" descr="Иконка лупа - Png (пнг) картинки и иконки без фона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4414" y="714356"/>
              <a:ext cx="1509730" cy="1509730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3286116" y="500042"/>
            <a:ext cx="2580062" cy="1836000"/>
            <a:chOff x="3286116" y="500042"/>
            <a:chExt cx="2580062" cy="1836000"/>
          </a:xfrm>
        </p:grpSpPr>
        <p:sp>
          <p:nvSpPr>
            <p:cNvPr id="1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12" name="Picture 4" descr="Лук картинка для детей - 59 фото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3493443">
              <a:off x="4095293" y="582659"/>
              <a:ext cx="1032092" cy="1806162"/>
            </a:xfrm>
            <a:prstGeom prst="rect">
              <a:avLst/>
            </a:prstGeom>
            <a:noFill/>
          </p:spPr>
        </p:pic>
      </p:grpSp>
      <p:sp>
        <p:nvSpPr>
          <p:cNvPr id="17414" name="AutoShape 6" descr="Лужа - векторные изображения, Лужа картинк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642910" y="2428868"/>
            <a:ext cx="2580062" cy="1836000"/>
            <a:chOff x="642910" y="2428868"/>
            <a:chExt cx="2580062" cy="1836000"/>
          </a:xfrm>
        </p:grpSpPr>
        <p:sp>
          <p:nvSpPr>
            <p:cNvPr id="1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16" name="Picture 8" descr="Лужа рисунок (46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57224" y="2714620"/>
              <a:ext cx="2262585" cy="1278360"/>
            </a:xfrm>
            <a:prstGeom prst="rect">
              <a:avLst/>
            </a:prstGeom>
            <a:noFill/>
          </p:spPr>
        </p:pic>
      </p:grpSp>
      <p:grpSp>
        <p:nvGrpSpPr>
          <p:cNvPr id="24" name="Группа 23"/>
          <p:cNvGrpSpPr/>
          <p:nvPr/>
        </p:nvGrpSpPr>
        <p:grpSpPr>
          <a:xfrm>
            <a:off x="3286116" y="2428868"/>
            <a:ext cx="2580062" cy="1836000"/>
            <a:chOff x="3286116" y="2428868"/>
            <a:chExt cx="2580062" cy="1836000"/>
          </a:xfrm>
        </p:grpSpPr>
        <p:sp>
          <p:nvSpPr>
            <p:cNvPr id="22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20" name="Picture 12" descr="Рисунок детский лыжи (55 фото) » рисунки для срисовки на Газ-квас.ком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7324" t="6845" r="8447" b="9061"/>
            <a:stretch>
              <a:fillRect/>
            </a:stretch>
          </p:blipFill>
          <p:spPr bwMode="auto">
            <a:xfrm>
              <a:off x="3571868" y="2643182"/>
              <a:ext cx="2000264" cy="1495849"/>
            </a:xfrm>
            <a:prstGeom prst="rect">
              <a:avLst/>
            </a:prstGeom>
            <a:noFill/>
          </p:spPr>
        </p:pic>
      </p:grpSp>
      <p:grpSp>
        <p:nvGrpSpPr>
          <p:cNvPr id="26" name="Группа 25"/>
          <p:cNvGrpSpPr/>
          <p:nvPr/>
        </p:nvGrpSpPr>
        <p:grpSpPr>
          <a:xfrm>
            <a:off x="5929322" y="2428868"/>
            <a:ext cx="2580062" cy="1836000"/>
            <a:chOff x="5929322" y="2428868"/>
            <a:chExt cx="2580062" cy="1836000"/>
          </a:xfrm>
        </p:grpSpPr>
        <p:sp>
          <p:nvSpPr>
            <p:cNvPr id="25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22" name="Picture 14" descr="Картинки лыжников детские - 36 фото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00827" y="2546302"/>
              <a:ext cx="1571636" cy="1601759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642910" y="4357694"/>
            <a:ext cx="2580062" cy="1836000"/>
            <a:chOff x="642910" y="4357694"/>
            <a:chExt cx="2580062" cy="1836000"/>
          </a:xfrm>
        </p:grpSpPr>
        <p:sp>
          <p:nvSpPr>
            <p:cNvPr id="30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24" name="Picture 16" descr="Картинки луна на небе для детей на прозрачном фоне (56 фото) » Картинки и  статусы про окружающий мир вокруг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4414" y="4500570"/>
              <a:ext cx="1428760" cy="1509254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5929322" y="4357694"/>
            <a:ext cx="2580062" cy="1836000"/>
            <a:chOff x="5929322" y="4357694"/>
            <a:chExt cx="2580062" cy="1836000"/>
          </a:xfrm>
        </p:grpSpPr>
        <p:sp>
          <p:nvSpPr>
            <p:cNvPr id="3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Рисунок 33"/>
            <p:cNvPicPr/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15074" y="4643446"/>
              <a:ext cx="1928826" cy="1347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Управляющая кнопка: справка 37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5929322" y="500043"/>
            <a:ext cx="2580062" cy="1857388"/>
            <a:chOff x="5929322" y="500043"/>
            <a:chExt cx="2580062" cy="1857388"/>
          </a:xfrm>
        </p:grpSpPr>
        <p:sp>
          <p:nvSpPr>
            <p:cNvPr id="18" name="Прямоугольник: скругленные углы 52">
              <a:extLst>
                <a:ext uri="{FF2B5EF4-FFF2-40B4-BE49-F238E27FC236}">
                  <a16:creationId xmlns:a16="http://schemas.microsoft.com/office/drawing/2014/main" xmlns="" id="{76796E97-4E69-4462-8A5F-BDBFF238AA80}"/>
                </a:ext>
              </a:extLst>
            </p:cNvPr>
            <p:cNvSpPr/>
            <p:nvPr/>
          </p:nvSpPr>
          <p:spPr>
            <a:xfrm>
              <a:off x="5929322" y="500043"/>
              <a:ext cx="2580062" cy="18573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32" name="Picture 24" descr="Картинка лукошко клипарт (50 фото) » Шаблоны для вырезания и векторы для  презентаций - Гризли.Клаб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00826" y="642918"/>
              <a:ext cx="1512711" cy="1628869"/>
            </a:xfrm>
            <a:prstGeom prst="rect">
              <a:avLst/>
            </a:prstGeom>
            <a:noFill/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3500430" y="500042"/>
            <a:ext cx="5000660" cy="285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открыть большую картинку, 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называй слово, правильно произнося звук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[Л].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и  нажимай на квадратик.</a:t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лупа,  луковица, лодка, лужа, лыжи, лыжник, луна, лук, луч.</a:t>
            </a:r>
          </a:p>
          <a:p>
            <a:pPr algn="ctr"/>
            <a:endParaRPr lang="ru-RU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3286116" y="4357694"/>
            <a:ext cx="2580062" cy="1836000"/>
            <a:chOff x="3286116" y="4357694"/>
            <a:chExt cx="2580062" cy="1836000"/>
          </a:xfrm>
        </p:grpSpPr>
        <p:sp>
          <p:nvSpPr>
            <p:cNvPr id="3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7428" name="Picture 20" descr="Более 15 400 работ на тему «лук оружие»: стоковые фото, картинки и  изображения royalty-free - iStock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57" t="15931" r="16666" b="14215"/>
            <a:stretch>
              <a:fillRect/>
            </a:stretch>
          </p:blipFill>
          <p:spPr bwMode="auto">
            <a:xfrm>
              <a:off x="3857620" y="4500570"/>
              <a:ext cx="1500198" cy="1583542"/>
            </a:xfrm>
            <a:prstGeom prst="rect">
              <a:avLst/>
            </a:prstGeom>
            <a:noFill/>
          </p:spPr>
        </p:pic>
      </p:grpSp>
      <p:pic>
        <p:nvPicPr>
          <p:cNvPr id="41" name="Picture 26" descr="Больше 200 бесплатных векторных изображений на тему «Стрелка» и «»Стрела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900" y="6286520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Больше 200 бесплатных векторных изображений на тему «Стрелка» и «»Стрела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6215082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multfilm-luntik-i-ego-druzya-tvori-dobro-uchis-druzhit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6373239" cy="547036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4" name="Управляющая кнопка: справка 13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642910" y="500042"/>
            <a:ext cx="2580062" cy="1836000"/>
            <a:chOff x="642910" y="500042"/>
            <a:chExt cx="2580062" cy="1836000"/>
          </a:xfrm>
        </p:grpSpPr>
        <p:sp>
          <p:nvSpPr>
            <p:cNvPr id="10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42910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386" name="Picture 2" descr="Ложка клипарт (69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786" y="955561"/>
              <a:ext cx="2214578" cy="1011324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3286116" y="500042"/>
            <a:ext cx="2580062" cy="1836000"/>
            <a:chOff x="3286116" y="500042"/>
            <a:chExt cx="2580062" cy="1836000"/>
          </a:xfrm>
        </p:grpSpPr>
        <p:sp>
          <p:nvSpPr>
            <p:cNvPr id="1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388" name="Picture 4" descr="Фон лося детский (50 фото) » Фоны и обои для рабочего стола. Картинки для  заставки на телефон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29058" y="571480"/>
              <a:ext cx="1428760" cy="1652441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642910" y="2428868"/>
            <a:ext cx="2580062" cy="1836000"/>
            <a:chOff x="642910" y="2428868"/>
            <a:chExt cx="2580062" cy="1836000"/>
          </a:xfrm>
        </p:grpSpPr>
        <p:sp>
          <p:nvSpPr>
            <p:cNvPr id="1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390" name="Picture 6" descr="мультяшные лошади: 2 тыс изображений найдено в Яндекс Картинках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7031" b="8593"/>
            <a:stretch>
              <a:fillRect/>
            </a:stretch>
          </p:blipFill>
          <p:spPr bwMode="auto">
            <a:xfrm>
              <a:off x="928662" y="2571744"/>
              <a:ext cx="1862667" cy="1571636"/>
            </a:xfrm>
            <a:prstGeom prst="rect">
              <a:avLst/>
            </a:prstGeom>
            <a:noFill/>
          </p:spPr>
        </p:pic>
      </p:grp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3286116" y="2428868"/>
            <a:ext cx="2580062" cy="1836000"/>
            <a:chOff x="3286116" y="2428868"/>
            <a:chExt cx="2580062" cy="1836000"/>
          </a:xfrm>
        </p:grpSpPr>
        <p:sp>
          <p:nvSpPr>
            <p:cNvPr id="22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398" name="Picture 14" descr="лопата картинки для детей на белом фоне: 2 тыс изображений найдено в Яндекс  Картинках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1868" y="2857496"/>
              <a:ext cx="2143140" cy="1093895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5929322" y="2428868"/>
            <a:ext cx="2580062" cy="1836000"/>
            <a:chOff x="5929322" y="2428868"/>
            <a:chExt cx="2580062" cy="1836000"/>
          </a:xfrm>
        </p:grpSpPr>
        <p:sp>
          <p:nvSpPr>
            <p:cNvPr id="25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2428868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402" name="Picture 18" descr="Булавка рисунок - 63 фото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15074" y="2786058"/>
              <a:ext cx="1888428" cy="1170825"/>
            </a:xfrm>
            <a:prstGeom prst="rect">
              <a:avLst/>
            </a:prstGeom>
            <a:noFill/>
          </p:spPr>
        </p:pic>
      </p:grpSp>
      <p:grpSp>
        <p:nvGrpSpPr>
          <p:cNvPr id="39" name="Группа 38"/>
          <p:cNvGrpSpPr/>
          <p:nvPr/>
        </p:nvGrpSpPr>
        <p:grpSpPr>
          <a:xfrm>
            <a:off x="642910" y="4357694"/>
            <a:ext cx="2580062" cy="1836000"/>
            <a:chOff x="642910" y="4357694"/>
            <a:chExt cx="2580062" cy="1836000"/>
          </a:xfrm>
        </p:grpSpPr>
        <p:sp>
          <p:nvSpPr>
            <p:cNvPr id="30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42910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404" name="Picture 20" descr="Мыло клипарт (48 фото) » Шаблоны для вырезания и векторы для презентаций -  Гризли.Клаб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66" t="15498" r="6586" b="16755"/>
            <a:stretch>
              <a:fillRect/>
            </a:stretch>
          </p:blipFill>
          <p:spPr bwMode="auto">
            <a:xfrm>
              <a:off x="857224" y="4714884"/>
              <a:ext cx="2143140" cy="1240765"/>
            </a:xfrm>
            <a:prstGeom prst="rect">
              <a:avLst/>
            </a:prstGeom>
            <a:noFill/>
          </p:spPr>
        </p:pic>
      </p:grpSp>
      <p:grpSp>
        <p:nvGrpSpPr>
          <p:cNvPr id="43" name="Группа 42"/>
          <p:cNvGrpSpPr/>
          <p:nvPr/>
        </p:nvGrpSpPr>
        <p:grpSpPr>
          <a:xfrm>
            <a:off x="5929322" y="4357694"/>
            <a:ext cx="2580062" cy="1836000"/>
            <a:chOff x="5929322" y="4357694"/>
            <a:chExt cx="2580062" cy="1836000"/>
          </a:xfrm>
        </p:grpSpPr>
        <p:sp>
          <p:nvSpPr>
            <p:cNvPr id="36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5929322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408" name="Picture 24" descr="Кира - скрап - PNG / ПНГ клипарт на прозрачном фоне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858016" y="4429132"/>
              <a:ext cx="1000132" cy="1715226"/>
            </a:xfrm>
            <a:prstGeom prst="rect">
              <a:avLst/>
            </a:prstGeom>
            <a:noFill/>
          </p:spPr>
        </p:pic>
      </p:grpSp>
      <p:grpSp>
        <p:nvGrpSpPr>
          <p:cNvPr id="52" name="Группа 51"/>
          <p:cNvGrpSpPr/>
          <p:nvPr/>
        </p:nvGrpSpPr>
        <p:grpSpPr>
          <a:xfrm>
            <a:off x="6000760" y="500042"/>
            <a:ext cx="2580062" cy="1836000"/>
            <a:chOff x="6000760" y="500042"/>
            <a:chExt cx="2580062" cy="1836000"/>
          </a:xfrm>
        </p:grpSpPr>
        <p:sp>
          <p:nvSpPr>
            <p:cNvPr id="49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6000760" y="500042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410" name="Picture 26" descr="Кира - скрап - PNG / ПНГ клипарт на прозрачном фоне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00760" y="785794"/>
              <a:ext cx="2480135" cy="1447779"/>
            </a:xfrm>
            <a:prstGeom prst="rect">
              <a:avLst/>
            </a:prstGeom>
            <a:noFill/>
          </p:spPr>
        </p:pic>
      </p:grpSp>
      <p:sp>
        <p:nvSpPr>
          <p:cNvPr id="54" name="Скругленный прямоугольник 53"/>
          <p:cNvSpPr/>
          <p:nvPr/>
        </p:nvSpPr>
        <p:spPr>
          <a:xfrm>
            <a:off x="3500430" y="428604"/>
            <a:ext cx="5000660" cy="27860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открыть большую картинку, 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называй слово, правильно произнося звук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[Л].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и  нажимай на квадратик :</a:t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ложка, лось, лодка, лошадь, лопата, булавка, мыло, пчела, кукла.</a:t>
            </a:r>
            <a:r>
              <a:rPr lang="ru-RU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3286116" y="4357694"/>
            <a:ext cx="2580062" cy="1836000"/>
            <a:chOff x="3286116" y="4357694"/>
            <a:chExt cx="2580062" cy="1836000"/>
          </a:xfrm>
        </p:grpSpPr>
        <p:sp>
          <p:nvSpPr>
            <p:cNvPr id="33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5D4EA14C-127D-49B2-A21C-6FFDE3A46A6F}"/>
                </a:ext>
              </a:extLst>
            </p:cNvPr>
            <p:cNvSpPr/>
            <p:nvPr/>
          </p:nvSpPr>
          <p:spPr>
            <a:xfrm>
              <a:off x="3286116" y="4357694"/>
              <a:ext cx="2580062" cy="1836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6406" name="Picture 22" descr="Пчелка клипарт (70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86182" y="4500570"/>
              <a:ext cx="1571636" cy="1571636"/>
            </a:xfrm>
            <a:prstGeom prst="rect">
              <a:avLst/>
            </a:prstGeom>
            <a:noFill/>
          </p:spPr>
        </p:pic>
      </p:grpSp>
      <p:pic>
        <p:nvPicPr>
          <p:cNvPr id="38" name="Picture 26" descr="Больше 200 бесплатных векторных изображений на тему «Стрелка» и «»Стрела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6215082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Управляющая кнопка: домой 39">
            <a:hlinkClick r:id="rId14" action="ppaction://hlinksldjump" highlightClick="1"/>
          </p:cNvPr>
          <p:cNvSpPr/>
          <p:nvPr/>
        </p:nvSpPr>
        <p:spPr>
          <a:xfrm>
            <a:off x="8643966" y="6357934"/>
            <a:ext cx="500034" cy="500066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643966" y="6357934"/>
            <a:ext cx="500034" cy="500066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71538" y="5257562"/>
            <a:ext cx="700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Подпевай, про звук [Л] не забывай!</a:t>
            </a:r>
          </a:p>
        </p:txBody>
      </p:sp>
      <p:pic>
        <p:nvPicPr>
          <p:cNvPr id="6" name="Детская песенка Лунтик . Новый мультик Пальчик Лунтик. Веселые песенки для детей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34" y="500042"/>
            <a:ext cx="8128056" cy="4572032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7154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Ресурсы: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Лунтик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https://dlyarazvitiya.ru/wp-content/uploads/2019/09/feat-lunnyy-gost.jpg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Лунтик 2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https://printonic.ru/uploads/images/2016/05/11/.tmb/thumb_img_573307464a3e9_resize_900_5000.jpg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Лунтик 3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https://i.pinimg.com/564x/2e/bb/14/2ebb1488a91b9592454ff2dd733d85d6.jpg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Лавка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https://grizly.club/uploads/posts/2023-02/1676685786_grizly-club-p-skameika-klipart-dlya-detei-1.png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Лайка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https://img-fotki.yandex.ru/get/897810/200418627.200/0_1b4d5f_cf96aafa_orig.png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Лак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https://png.pngtree.com/element_our/20190529/ourlarge/pngtree-red-nail-polish-hand-drawn-illustration-image_1208167.jpg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Лама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https://encrypted-tbn2.gstatic.com/images?q=tbn:ANd9GcTxz4dTAQvVZFHsH9F6aT4xlO7R_FnWwa70q8fRGP2B4_e5ndXg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Лампа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https://encrypted-tbn1.gstatic.com/images?q=tbn:ANd9GcRuTsTWjlZijskKd58CxQtHV-8tlQycXdTx1-q2cPNSyqb6cVCB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Лунтик 3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https://klike.net/uploads/posts/2020-03/1584695473_12.jpeg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Лупа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https://pngicon.ru/file/uploads/1_2955.png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Лыжи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https://gas-kvas.com/uploads/posts/2023-01/1673526909_gas-kvas-com-p-risunok-detskii-lizhi-1.jpg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Лужа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https://avatars.mds.yandex.net/i?id=78fdb760ea38ebc5800204efc8fda9b8bf154c62-9264723-images-thumbs&amp;n=13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Лукошко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https://grizly.club/uploads/posts/2023-02/1675643326_grizly-club-p-kartinka-lukoshko-klipart-6.png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https://kartin.papik.pro/uploads/posts/2023-06/thumbs/1688152263_kartin-papik-pro-p-kartinki-luna-na-nebe-dlya-detei-na-prozra-14.png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Ложка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https://papik.pro/uploads/posts/2021-12/thumbs/1639276341_2-papik-pro-p-lozhka-klipart-2.png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Лодка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https://avatars.mds.yandex.net/i?id=27b05920a952f54e32bba3d4bc5b8f929865a0ed-9198173-images-thumbs&amp;n=13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Лопата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https://avatars.mds.yandex.net/i?id=afaa19088a51bb994f6ca1af595b0c7a13192bd5-7546005-images-thumbs&amp;n=13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Булавка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https://flomaster.top/uploads/posts/2022-07/1656887422_7-flomaster-club-p-bulavka-risunok-krasivo-8.png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Мыло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https://grizly.club/uploads/posts/2023-01/1674377887_grizly-club-p-milo-klipart-1.jpg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Пчела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https://papik.pro/uploads/posts/2021-12/1639239847_1-papik-pro-p-pchelka-klipart-1.png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Кукла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https://kira-scrap.ru/KATALOG/DETCKOE/3/3dbdbf5a248f.png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71543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Ресурсы: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Мила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https://static.wikia.nocookie.net/luntik/images/0/08/MilaStockArt2.png/revision/latest?cb=20191101054912&amp;path-prefix=ru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Кузя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https://kira-scrap.ru/KATALOG/MULTY_NASCHI/4/10042022_luntik-22.png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Кузя 2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https://static.wikia.nocookie.net/luntik/images/7/7a/Kuzya-3d-animation-frame.png/revision/latest/scale-to-width-down/250?cb=20191101065628&amp;path-prefix=ru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Лошадь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https://avatars.mds.yandex.net/i?id=d4633ed7b4fad6ad36acd4fa66d4610cc724e471-7751770-images-thumbs&amp;n=13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Белка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https://flomaster.top/uploads/posts/2023-10/1697203965_flomaster-top-p-belochka-risunok-dlya-detei-instagram-14.jpg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Волк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https://kartinki.pics/uploads/posts/2022-06/thumbs/1654663840_37-kartinkin-net-p-volk-kartinki-risunki-43.png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Пчела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https://papik.pro/uploads/posts/2021-12/thumbs/1639203173_3-papik-pro-p-pchela-klipart-4.png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Баба Капа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https://static.wikia.nocookie.net/luntik/images/f/f8/Luntik-Kapa-stock-art-4.png/revision/latest?cb=20191101055353&amp;path-prefix=ru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Лупа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https://grizly.club/uploads/posts/2023-01/1674387391_grizly-club-p-klipart-lampa-1.png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Ложка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https://grizly.club/uploads/posts/2023-01/1674377687_grizly-club-p-klipart-lozhka-23.png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Стул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https://img-fotki.yandex.ru/get/6803/200418627.2e/0_10f1fe_2bdfb7c4_orig.png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https://grizly.club/uploads/posts/2023-01/1674651307_grizly-club-p-polka-klipart-3.png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Салат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https://flomaster.top/uploads/posts/2021-12/1638312274_22-flomaster-club-p-detskie-risunki-salata-krasivie-detskie-ri-29.jpg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Котёл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https://flomaster.top/uploads/posts/2022-07/1657183095_2-flomaster-club-p-kotelok-risunok-krasivo-3.jpg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Вилка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https://papik.pro/uploads/posts/2021-12/1639315621_1-papik-pro-p-vilka-klipart-1.png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Ложка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https://dgdesign.ru/uploads/posts/2018-10/1540555917_lozhka-na-prozrachnom-fone-121344.png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Половник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https://dgdesign.ru/uploads/posts/2021-05/1620999103_polovnik-na-prozrachnom-fone-ftiugsytre.png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Лопата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https://pictures.pibig.info/uploads/posts/2023-04/1681297804_pictures-pibig-info-p-lopata-risunok-dlya-detei-vkontakte-1.png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https://papik.pro/uploads/posts/2021-12/thumbs/1639307347_3-papik-pro-p-polka-klipart-3.png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715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Ресурсы: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Стол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https://polinka.top/uploads/posts/2023-05/1685098016_polinka-top-p-stol-kartinka-dlya-detei-vkontakte-56.png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Стул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https://lubok.club/uploads/posts/2023-10/1697517581_lubok-club-p-stul-illyustratsiya-54.png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Лодка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https://polinka.top/uploads/posts/2023-05/1685454751_polinka-top-p-lodka-kartinka-dlya-detei-krasivo-8.png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Лунтик 3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https://whatisgood.ru/wp-content/uploads/2015/07/multfilm-luntik-i-ego-druzya-tvori-dobro-uchis-druzhit-2.jpg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Видео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https://youtu.be/Y56ihHLI9fQ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унный пейзаж - 76 фото"/>
          <p:cNvPicPr>
            <a:picLocks noChangeAspect="1" noChangeArrowheads="1"/>
          </p:cNvPicPr>
          <p:nvPr/>
        </p:nvPicPr>
        <p:blipFill>
          <a:blip r:embed="rId2">
            <a:lum bright="20000" contrast="-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9703997"/>
              </p:ext>
            </p:extLst>
          </p:nvPr>
        </p:nvGraphicFramePr>
        <p:xfrm>
          <a:off x="251520" y="188640"/>
          <a:ext cx="8712968" cy="6452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441505773"/>
                    </a:ext>
                  </a:extLst>
                </a:gridCol>
                <a:gridCol w="1673854">
                  <a:extLst>
                    <a:ext uri="{9D8B030D-6E8A-4147-A177-3AD203B41FA5}">
                      <a16:colId xmlns:a16="http://schemas.microsoft.com/office/drawing/2014/main" xmlns="" val="636487770"/>
                    </a:ext>
                  </a:extLst>
                </a:gridCol>
                <a:gridCol w="6607066">
                  <a:extLst>
                    <a:ext uri="{9D8B030D-6E8A-4147-A177-3AD203B41FA5}">
                      <a16:colId xmlns:a16="http://schemas.microsoft.com/office/drawing/2014/main" xmlns="" val="879681928"/>
                    </a:ext>
                  </a:extLst>
                </a:gridCol>
              </a:tblGrid>
              <a:tr h="45427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Пояснительная записка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5711990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Автор (ФИО, должность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Гребенева Виктория Викторовна, учитель-логопед МДОУ «Детский сад городского округа Стрежевой» СП «Ромашка»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2352876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интерактивной игры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«Автоматизация звука Л»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6831407"/>
                  </a:ext>
                </a:extLst>
              </a:tr>
              <a:tr h="5942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Возраст учащихся, для которых предназначена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игра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старшего дошкольного возраста и младшего школьного возраста.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3077923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интерактивной игры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Автоматизация звука [Л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слогах, словах, связной речи посредством интерактивной игры.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319698"/>
                  </a:ext>
                </a:extLst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  <a:p>
                      <a:pPr algn="l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Интерактивная логопедическая игра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«Автоматизация звука Л»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детей старшего дошкольного и младшего школьного возраста.  Данная игра предназначена для автоматизации звук [Л] в слогах, словах, связной речи. Так же направлена на развитие фонематического слуха и восприятия. На развитие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умения классифицировать предметы по существенному признаку, находить лишнее. 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Направлена на закрепление полученных речевых навыков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игровой форме, как на логопедическом занятии, так и в домашних условиях с родителями.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5848571"/>
                  </a:ext>
                </a:extLst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Список используемой литературы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Акименко В.М. Развивающие технологии в логопедии.- Ростов на/Д; изд.  Феникс, 2011.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Горвиц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Ю.М. Новые информационные технологии в дошкольном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образовании. / Ю. М.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Горвиц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А. А.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Чайнова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Н. Н.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Поддъяков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– М., 1998.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Комарова, Т.С. Информационно-коммуникационные технологии в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дошкольном образовании / Т.С. Комарова – М., 2011.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2428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679046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унный пейзаж - 76 фото"/>
          <p:cNvPicPr>
            <a:picLocks noChangeAspect="1" noChangeArrowheads="1"/>
          </p:cNvPicPr>
          <p:nvPr/>
        </p:nvPicPr>
        <p:blipFill>
          <a:blip r:embed="rId2">
            <a:lum bright="20000" contrast="-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1547771"/>
              </p:ext>
            </p:extLst>
          </p:nvPr>
        </p:nvGraphicFramePr>
        <p:xfrm>
          <a:off x="251520" y="188640"/>
          <a:ext cx="8712968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441505773"/>
                    </a:ext>
                  </a:extLst>
                </a:gridCol>
                <a:gridCol w="7200800">
                  <a:extLst>
                    <a:ext uri="{9D8B030D-6E8A-4147-A177-3AD203B41FA5}">
                      <a16:colId xmlns:a16="http://schemas.microsoft.com/office/drawing/2014/main" xmlns="" val="879681928"/>
                    </a:ext>
                  </a:extLst>
                </a:gridCol>
              </a:tblGrid>
              <a:tr h="1440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методики работы с игрой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слайд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Необходимо выбрать героя и «кликнуть» ЛКМ на него. После чего вас автоматически перенесет на нужный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слайд с заданием. Когда задание будет выполнено, нажмите на управляющую кнопку        и вас автоматически перенесёт на 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слайд 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выбора нового героя.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После выполнения всех заданий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остается поле без героев с изображением подарка.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Тогда нажмите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него и автоматически перейдёте на последний слайд  сюрпризом. Где автоматически воспроизводится видео с пальчиковой игрой.</a:t>
                      </a:r>
                    </a:p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5711990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 слайд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«Четвертый лишний».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картинки, 3 из них подходят друг другу, их можно назвать одним словом, а 4-ая лишняя. Ребёнку необходимо определить, какая картинка лишняя, объяснить свой выбор. «Кликнуть»  ЛКМ на выбранную картинку. При правильном выборе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картинки прозвучит «+» звук и картинка исчезнет. При неправильном выборе картинки прозвучит «-»звук и изменившись в размере картинка останется на слайде.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Взрослый следит за правильным произнесением звука 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[Л]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2352876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 слайд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«Определи место звука в слове».</a:t>
                      </a:r>
                      <a:r>
                        <a:rPr lang="ru-RU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Представлены три</a:t>
                      </a:r>
                      <a:r>
                        <a:rPr lang="ru-RU" sz="140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картинки </a:t>
                      </a:r>
                      <a:r>
                        <a:rPr lang="ru-RU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 звуком [Л]</a:t>
                      </a:r>
                      <a:r>
                        <a:rPr lang="ru-RU" sz="140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разной позиции. </a:t>
                      </a:r>
                      <a:r>
                        <a:rPr lang="ru-RU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Необходимо слово, правильно произнося звук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[Л]</a:t>
                      </a:r>
                      <a:r>
                        <a:rPr lang="ru-RU" sz="14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И определить место звука [Л] в слове (в начале, середине или в конце). И «кликнуть» ПКМ</a:t>
                      </a:r>
                      <a:r>
                        <a:rPr lang="ru-RU" sz="140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соответствующий квадрат.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 неправильном выборе картинки прозвучит «-» звук и изменившись в размере картинка останется на слайде.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 правильном выборе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картинки прозвучит «+» звук и картинка изменит цвет.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Взрослый следит за правильным произнесением звука 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[Л]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6831407"/>
                  </a:ext>
                </a:extLst>
              </a:tr>
            </a:tbl>
          </a:graphicData>
        </a:graphic>
      </p:graphicFrame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5929322" y="1142984"/>
            <a:ext cx="214314" cy="214314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96578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унный пейзаж - 76 фото"/>
          <p:cNvPicPr>
            <a:picLocks noChangeAspect="1" noChangeArrowheads="1"/>
          </p:cNvPicPr>
          <p:nvPr/>
        </p:nvPicPr>
        <p:blipFill>
          <a:blip r:embed="rId2">
            <a:lum bright="20000" contrast="-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4581233"/>
              </p:ext>
            </p:extLst>
          </p:nvPr>
        </p:nvGraphicFramePr>
        <p:xfrm>
          <a:off x="214282" y="285728"/>
          <a:ext cx="871296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687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слайд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«Раз, два, три – слоги повтори».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Представлены картинки со слогами. Необходимо повторить слоги за взрослым или прочитать их самостоятельно. И «кликнуть»  ЛКМ на картинку. Картинки со слогами исчезают и появляется большая сюжетная картинка из мультфильма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«Лунтик».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Взрослый следит за правильным произнесением звука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[Л]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649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10-13 слайд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«Раз,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два, три – слова назови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».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Представлены картинки со словами содержащими звук [Л]. Необходимо назвать картинки,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правильно произнося звук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[Л]. 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«кликнуть»  ЛКМ на картинку. Картинки исчезают и появляется большая сюжетная картинка из мультфильма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«Лунтик».</a:t>
                      </a:r>
                    </a:p>
                    <a:p>
                      <a:pPr algn="l"/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Взрослый следит за правильным произнесением звука 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[Л]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  <a:p>
                      <a:pPr algn="l"/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296578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0"/>
            <a:ext cx="80724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Выбирайте героя и играй с ним!</a:t>
            </a:r>
          </a:p>
          <a:p>
            <a:endParaRPr lang="ru-RU" dirty="0"/>
          </a:p>
        </p:txBody>
      </p:sp>
      <p:pic>
        <p:nvPicPr>
          <p:cNvPr id="19468" name="Picture 12" descr="Тётя Мотя | Мультфильмы, Милый рисунок, Детские картинки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72264" y="1500174"/>
            <a:ext cx="1910560" cy="2370244"/>
          </a:xfrm>
          <a:prstGeom prst="rect">
            <a:avLst/>
          </a:prstGeom>
          <a:noFill/>
        </p:spPr>
      </p:pic>
      <p:pic>
        <p:nvPicPr>
          <p:cNvPr id="19458" name="Picture 2" descr="Мила | Лунтик Wiki | Fando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23611" r="19444"/>
          <a:stretch>
            <a:fillRect/>
          </a:stretch>
        </p:blipFill>
        <p:spPr bwMode="auto">
          <a:xfrm flipH="1">
            <a:off x="7215206" y="4429132"/>
            <a:ext cx="1220407" cy="2143140"/>
          </a:xfrm>
          <a:prstGeom prst="rect">
            <a:avLst/>
          </a:prstGeom>
          <a:noFill/>
        </p:spPr>
      </p:pic>
      <p:pic>
        <p:nvPicPr>
          <p:cNvPr id="19464" name="Picture 8" descr="Кира - скрап - PNG / ПНГ клипарт на прозрачном фоне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4000504"/>
            <a:ext cx="1445645" cy="2338544"/>
          </a:xfrm>
          <a:prstGeom prst="rect">
            <a:avLst/>
          </a:prstGeom>
          <a:noFill/>
        </p:spPr>
      </p:pic>
      <p:pic>
        <p:nvPicPr>
          <p:cNvPr id="19466" name="Picture 10" descr="Баба Капа | Лунтик Wiki | Fand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 l="23611" t="4166" r="20833" b="9722"/>
          <a:stretch>
            <a:fillRect/>
          </a:stretch>
        </p:blipFill>
        <p:spPr bwMode="auto">
          <a:xfrm flipH="1">
            <a:off x="428596" y="857232"/>
            <a:ext cx="1935739" cy="3000396"/>
          </a:xfrm>
          <a:prstGeom prst="rect">
            <a:avLst/>
          </a:prstGeom>
          <a:noFill/>
        </p:spPr>
      </p:pic>
      <p:pic>
        <p:nvPicPr>
          <p:cNvPr id="19470" name="Picture 14" descr="Кира - скрап - PNG / ПНГ клипарт на прозрачном фоне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2857496"/>
            <a:ext cx="2428892" cy="226168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6486" y="0"/>
            <a:ext cx="603556" cy="530398"/>
          </a:xfrm>
          <a:prstGeom prst="rect">
            <a:avLst/>
          </a:prstGeom>
        </p:spPr>
      </p:pic>
      <p:sp>
        <p:nvSpPr>
          <p:cNvPr id="10" name="Управляющая кнопка: справка 9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43306" y="357166"/>
            <a:ext cx="4786346" cy="29289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Выбери героя с кем бы ты хотел поиграть. «Кликни» на него и появится игра.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Удачи тебе!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Герои: черепаха-тётя Мотя, кузнечик Кузя, пчёлка баба Капа, божья коровка Мила.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 окончанию игр «кликни» на подарок и получишь весёлый сюрприз.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214290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Найдите лишнюю картинку и объясните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свой выбор.</a:t>
            </a:r>
          </a:p>
        </p:txBody>
      </p:sp>
      <p:pic>
        <p:nvPicPr>
          <p:cNvPr id="21506" name="Picture 2" descr="Кузя | Лунтик Wiki | Fandom"/>
          <p:cNvPicPr>
            <a:picLocks noChangeAspect="1" noChangeArrowheads="1"/>
          </p:cNvPicPr>
          <p:nvPr/>
        </p:nvPicPr>
        <p:blipFill>
          <a:blip r:embed="rId5"/>
          <a:srcRect t="37365"/>
          <a:stretch>
            <a:fillRect/>
          </a:stretch>
        </p:blipFill>
        <p:spPr bwMode="auto">
          <a:xfrm>
            <a:off x="214283" y="156366"/>
            <a:ext cx="1928826" cy="1701023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428596" y="2000240"/>
            <a:ext cx="1872000" cy="1800000"/>
            <a:chOff x="428596" y="2000240"/>
            <a:chExt cx="1872000" cy="1800000"/>
          </a:xfrm>
        </p:grpSpPr>
        <p:sp>
          <p:nvSpPr>
            <p:cNvPr id="8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2859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08" name="Picture 4" descr="Белочка рисунок для детей - 57 фото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48" t="5505" b="8067"/>
            <a:stretch>
              <a:fillRect/>
            </a:stretch>
          </p:blipFill>
          <p:spPr bwMode="auto">
            <a:xfrm>
              <a:off x="642910" y="2071678"/>
              <a:ext cx="1571636" cy="1482478"/>
            </a:xfrm>
            <a:prstGeom prst="rect">
              <a:avLst/>
            </a:prstGeom>
            <a:noFill/>
          </p:spPr>
        </p:pic>
      </p:grpSp>
      <p:grpSp>
        <p:nvGrpSpPr>
          <p:cNvPr id="26" name="Группа 25"/>
          <p:cNvGrpSpPr/>
          <p:nvPr/>
        </p:nvGrpSpPr>
        <p:grpSpPr>
          <a:xfrm>
            <a:off x="4714876" y="2000240"/>
            <a:ext cx="1872000" cy="1800000"/>
            <a:chOff x="4714876" y="2000240"/>
            <a:chExt cx="1872000" cy="1800000"/>
          </a:xfrm>
        </p:grpSpPr>
        <p:sp>
          <p:nvSpPr>
            <p:cNvPr id="13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71487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12" name="Picture 8" descr="лошадь картинки для детей пнг: 2 тыс изображений найдено в Яндекс Картинках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7031" t="9375" b="6249"/>
            <a:stretch>
              <a:fillRect/>
            </a:stretch>
          </p:blipFill>
          <p:spPr bwMode="auto">
            <a:xfrm>
              <a:off x="4857752" y="2214554"/>
              <a:ext cx="1643074" cy="1491204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2571736" y="2000240"/>
            <a:ext cx="1872000" cy="1800000"/>
            <a:chOff x="2571736" y="2000240"/>
            <a:chExt cx="1872000" cy="1800000"/>
          </a:xfrm>
        </p:grpSpPr>
        <p:sp>
          <p:nvSpPr>
            <p:cNvPr id="12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257173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14" name="Picture 10" descr="Картинки лось для детей (22 фото) 🔥 Прикольные картинки и юмор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71736" y="2143116"/>
              <a:ext cx="1772652" cy="1553988"/>
            </a:xfrm>
            <a:prstGeom prst="rect">
              <a:avLst/>
            </a:prstGeom>
            <a:noFill/>
          </p:spPr>
        </p:pic>
      </p:grpSp>
      <p:grpSp>
        <p:nvGrpSpPr>
          <p:cNvPr id="31" name="Группа 30"/>
          <p:cNvGrpSpPr/>
          <p:nvPr/>
        </p:nvGrpSpPr>
        <p:grpSpPr>
          <a:xfrm>
            <a:off x="6929454" y="2000240"/>
            <a:ext cx="1872000" cy="1800000"/>
            <a:chOff x="6929454" y="2000240"/>
            <a:chExt cx="1872000" cy="1800000"/>
          </a:xfrm>
        </p:grpSpPr>
        <p:sp>
          <p:nvSpPr>
            <p:cNvPr id="14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929454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16" name="Picture 12" descr="Волк картинки рисунки - 69 фото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43768" y="2214554"/>
              <a:ext cx="1428760" cy="1343014"/>
            </a:xfrm>
            <a:prstGeom prst="rect">
              <a:avLst/>
            </a:prstGeom>
            <a:noFill/>
          </p:spPr>
        </p:pic>
      </p:grpSp>
      <p:grpSp>
        <p:nvGrpSpPr>
          <p:cNvPr id="35" name="Группа 34"/>
          <p:cNvGrpSpPr/>
          <p:nvPr/>
        </p:nvGrpSpPr>
        <p:grpSpPr>
          <a:xfrm>
            <a:off x="428596" y="4357694"/>
            <a:ext cx="1872000" cy="1825094"/>
            <a:chOff x="428596" y="4357694"/>
            <a:chExt cx="1872000" cy="1825094"/>
          </a:xfrm>
        </p:grpSpPr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2859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22" name="Picture 18" descr="Викторина по биологии &quot;Угадай птицу!&quot;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85786" y="4429132"/>
              <a:ext cx="1143008" cy="1753656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2571736" y="4357694"/>
            <a:ext cx="1872000" cy="1800000"/>
            <a:chOff x="2571736" y="4357694"/>
            <a:chExt cx="1872000" cy="1800000"/>
          </a:xfrm>
        </p:grpSpPr>
        <p:sp>
          <p:nvSpPr>
            <p:cNvPr id="16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257173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24" name="Picture 20" descr="Голубя на белом фоне - картинки и фото poknok.art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43174" y="4572008"/>
              <a:ext cx="1714512" cy="1357679"/>
            </a:xfrm>
            <a:prstGeom prst="rect">
              <a:avLst/>
            </a:prstGeom>
            <a:noFill/>
          </p:spPr>
        </p:pic>
      </p:grpSp>
      <p:grpSp>
        <p:nvGrpSpPr>
          <p:cNvPr id="39" name="Группа 38"/>
          <p:cNvGrpSpPr/>
          <p:nvPr/>
        </p:nvGrpSpPr>
        <p:grpSpPr>
          <a:xfrm>
            <a:off x="4714876" y="4357694"/>
            <a:ext cx="1872000" cy="1800000"/>
            <a:chOff x="4714876" y="4357694"/>
            <a:chExt cx="1872000" cy="1800000"/>
          </a:xfrm>
        </p:grpSpPr>
        <p:sp>
          <p:nvSpPr>
            <p:cNvPr id="17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71487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26" name="Picture 22" descr="Клипарт ласточка (47 фото) » Шаблоны для вырезания и векторы для  презентаций - Гризли.Клаб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57752" y="4500570"/>
              <a:ext cx="1502611" cy="1571636"/>
            </a:xfrm>
            <a:prstGeom prst="rect">
              <a:avLst/>
            </a:prstGeom>
            <a:noFill/>
          </p:spPr>
        </p:pic>
      </p:grpSp>
      <p:sp>
        <p:nvSpPr>
          <p:cNvPr id="21528" name="AutoShape 24" descr="Пчела - картинки для детей | Картинки Detki.to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30" name="AutoShape 26" descr="Пчела - картинки для детей | Картинки Detki.to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Управляющая кнопка: справка 41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6858016" y="4357694"/>
            <a:ext cx="1872000" cy="1800000"/>
            <a:chOff x="6858016" y="4357694"/>
            <a:chExt cx="1872000" cy="1800000"/>
          </a:xfrm>
        </p:grpSpPr>
        <p:sp>
          <p:nvSpPr>
            <p:cNvPr id="18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85801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1532" name="Picture 28" descr="Пчела клипарт (62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43768" y="4500570"/>
              <a:ext cx="1357322" cy="1497046"/>
            </a:xfrm>
            <a:prstGeom prst="rect">
              <a:avLst/>
            </a:prstGeom>
            <a:noFill/>
          </p:spPr>
        </p:pic>
      </p:grpSp>
      <p:sp>
        <p:nvSpPr>
          <p:cNvPr id="46" name="Скругленный прямоугольник 45"/>
          <p:cNvSpPr/>
          <p:nvPr/>
        </p:nvSpPr>
        <p:spPr>
          <a:xfrm>
            <a:off x="3571868" y="285728"/>
            <a:ext cx="4929222" cy="31432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Назови, что нарисовано на картинках. Здесь 4 картинки, 3 из них подходят друг другу, их можно назвать одним словом, а 4-ая лишняя. Какая? Почему ты так думаешь?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забывай правильно произносить звук [Л].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белка, лось, лошадь,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волк;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дятел, голубь, ласточка,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пчела.</a:t>
            </a:r>
          </a:p>
          <a:p>
            <a:pPr algn="ctr"/>
            <a:endParaRPr lang="ru-RU" sz="1000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900" y="6286520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родолж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214290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Найдите лишнюю картинку и объясните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свой выбор.</a:t>
            </a:r>
          </a:p>
        </p:txBody>
      </p:sp>
      <p:pic>
        <p:nvPicPr>
          <p:cNvPr id="21506" name="Picture 2" descr="Кузя | Лунтик Wiki | Fandom"/>
          <p:cNvPicPr>
            <a:picLocks noChangeAspect="1" noChangeArrowheads="1"/>
          </p:cNvPicPr>
          <p:nvPr/>
        </p:nvPicPr>
        <p:blipFill>
          <a:blip r:embed="rId4"/>
          <a:srcRect t="37365"/>
          <a:stretch>
            <a:fillRect/>
          </a:stretch>
        </p:blipFill>
        <p:spPr bwMode="auto">
          <a:xfrm>
            <a:off x="214283" y="156366"/>
            <a:ext cx="1928826" cy="1701023"/>
          </a:xfrm>
          <a:prstGeom prst="rect">
            <a:avLst/>
          </a:prstGeom>
          <a:noFill/>
        </p:spPr>
      </p:pic>
      <p:sp>
        <p:nvSpPr>
          <p:cNvPr id="14" name="Прямоугольник: скругленные углы 2">
            <a:extLst>
              <a:ext uri="{FF2B5EF4-FFF2-40B4-BE49-F238E27FC236}">
                <a16:creationId xmlns:a16="http://schemas.microsoft.com/office/drawing/2014/main" xmlns="" id="{13CF2CCC-575F-4C05-9F31-D7C9BE31F1BF}"/>
              </a:ext>
            </a:extLst>
          </p:cNvPr>
          <p:cNvSpPr/>
          <p:nvPr/>
        </p:nvSpPr>
        <p:spPr>
          <a:xfrm>
            <a:off x="6929454" y="2000240"/>
            <a:ext cx="1872000" cy="18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1528" name="AutoShape 24" descr="Пчела - картинки для детей | Картинки Detki.to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30" name="AutoShape 26" descr="Пчела - картинки для детей | Картинки Detki.to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Управляющая кнопка: справка 41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Управляющая кнопка: домой 44">
            <a:hlinkClick r:id="rId5" action="ppaction://hlinksldjump" highlightClick="1"/>
          </p:cNvPr>
          <p:cNvSpPr/>
          <p:nvPr/>
        </p:nvSpPr>
        <p:spPr>
          <a:xfrm>
            <a:off x="8643966" y="6357934"/>
            <a:ext cx="500034" cy="500066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428596" y="2000240"/>
            <a:ext cx="1872000" cy="1800000"/>
            <a:chOff x="428596" y="2000240"/>
            <a:chExt cx="1872000" cy="1800000"/>
          </a:xfrm>
        </p:grpSpPr>
        <p:sp>
          <p:nvSpPr>
            <p:cNvPr id="8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2859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42" name="Picture 2" descr="Вилка клипарт (68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2214554"/>
              <a:ext cx="1500198" cy="1438315"/>
            </a:xfrm>
            <a:prstGeom prst="rect">
              <a:avLst/>
            </a:prstGeom>
            <a:noFill/>
          </p:spPr>
        </p:pic>
      </p:grpSp>
      <p:grpSp>
        <p:nvGrpSpPr>
          <p:cNvPr id="38" name="Группа 37"/>
          <p:cNvGrpSpPr/>
          <p:nvPr/>
        </p:nvGrpSpPr>
        <p:grpSpPr>
          <a:xfrm>
            <a:off x="2571736" y="2000240"/>
            <a:ext cx="1872000" cy="1800000"/>
            <a:chOff x="2571736" y="2000240"/>
            <a:chExt cx="1872000" cy="1800000"/>
          </a:xfrm>
        </p:grpSpPr>
        <p:sp>
          <p:nvSpPr>
            <p:cNvPr id="12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257173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44" name="Picture 4" descr="Картинки на прозрачном фоне кухонные предметы - ложки 14 » Шапка сайта jpg  бесплатно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14612" y="2071678"/>
              <a:ext cx="1643074" cy="1675610"/>
            </a:xfrm>
            <a:prstGeom prst="rect">
              <a:avLst/>
            </a:prstGeom>
            <a:noFill/>
          </p:spPr>
        </p:pic>
      </p:grpSp>
      <p:pic>
        <p:nvPicPr>
          <p:cNvPr id="10246" name="Picture 6" descr="Половники 11 » Шапка сайта jpg бесплатн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206" y="2052248"/>
            <a:ext cx="1428760" cy="1635644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4714876" y="2000240"/>
            <a:ext cx="1872000" cy="1800000"/>
            <a:chOff x="4714876" y="2000240"/>
            <a:chExt cx="1872000" cy="1800000"/>
          </a:xfrm>
        </p:grpSpPr>
        <p:sp>
          <p:nvSpPr>
            <p:cNvPr id="13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714876" y="2000240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3" name="Picture 4" descr="Лопата рисунок для детей - 71 фото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0628" y="2143116"/>
              <a:ext cx="1355794" cy="1500198"/>
            </a:xfrm>
            <a:prstGeom prst="rect">
              <a:avLst/>
            </a:prstGeom>
            <a:noFill/>
          </p:spPr>
        </p:pic>
      </p:grpSp>
      <p:grpSp>
        <p:nvGrpSpPr>
          <p:cNvPr id="28" name="Группа 27"/>
          <p:cNvGrpSpPr/>
          <p:nvPr/>
        </p:nvGrpSpPr>
        <p:grpSpPr>
          <a:xfrm>
            <a:off x="428596" y="4357694"/>
            <a:ext cx="1872000" cy="1800000"/>
            <a:chOff x="428596" y="4357694"/>
            <a:chExt cx="1872000" cy="1800000"/>
          </a:xfrm>
        </p:grpSpPr>
        <p:sp>
          <p:nvSpPr>
            <p:cNvPr id="15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2859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48" name="Picture 8" descr="Полка клипарт (68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0034" y="4857760"/>
              <a:ext cx="1785950" cy="976299"/>
            </a:xfrm>
            <a:prstGeom prst="rect">
              <a:avLst/>
            </a:prstGeom>
            <a:noFill/>
          </p:spPr>
        </p:pic>
      </p:grpSp>
      <p:grpSp>
        <p:nvGrpSpPr>
          <p:cNvPr id="30" name="Группа 29"/>
          <p:cNvGrpSpPr/>
          <p:nvPr/>
        </p:nvGrpSpPr>
        <p:grpSpPr>
          <a:xfrm>
            <a:off x="2571736" y="4357694"/>
            <a:ext cx="1872000" cy="1800000"/>
            <a:chOff x="2571736" y="4357694"/>
            <a:chExt cx="1872000" cy="1800000"/>
          </a:xfrm>
        </p:grpSpPr>
        <p:sp>
          <p:nvSpPr>
            <p:cNvPr id="16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257173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50" name="Picture 10" descr="Стол картинка для детей - 66 фото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43174" y="4643446"/>
              <a:ext cx="1580667" cy="1367277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4714876" y="4357694"/>
            <a:ext cx="1872000" cy="1800000"/>
            <a:chOff x="4714876" y="4357694"/>
            <a:chExt cx="1872000" cy="1800000"/>
          </a:xfrm>
        </p:grpSpPr>
        <p:sp>
          <p:nvSpPr>
            <p:cNvPr id="17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471487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52" name="Picture 12" descr="DataLife Engine &gt; Версия для печати &gt; Стул иллюстрация (51 фото)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2066" y="4500570"/>
              <a:ext cx="1162132" cy="1643074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6858016" y="4357694"/>
            <a:ext cx="1872000" cy="1800000"/>
            <a:chOff x="6858016" y="4357694"/>
            <a:chExt cx="1872000" cy="1800000"/>
          </a:xfrm>
        </p:grpSpPr>
        <p:sp>
          <p:nvSpPr>
            <p:cNvPr id="18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13CF2CCC-575F-4C05-9F31-D7C9BE31F1BF}"/>
                </a:ext>
              </a:extLst>
            </p:cNvPr>
            <p:cNvSpPr/>
            <p:nvPr/>
          </p:nvSpPr>
          <p:spPr>
            <a:xfrm>
              <a:off x="6858016" y="4357694"/>
              <a:ext cx="1872000" cy="180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0256" name="Picture 16" descr="Лодка картинка для детей - 59 фото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29454" y="4786322"/>
              <a:ext cx="1771391" cy="1066952"/>
            </a:xfrm>
            <a:prstGeom prst="rect">
              <a:avLst/>
            </a:prstGeom>
            <a:noFill/>
          </p:spPr>
        </p:pic>
      </p:grpSp>
      <p:pic>
        <p:nvPicPr>
          <p:cNvPr id="39" name="Picture 26" descr="Больше 200 бесплатных векторных изображений на тему «Стрелка» и «»Стрела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6215082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кругленный прямоугольник 45"/>
          <p:cNvSpPr/>
          <p:nvPr/>
        </p:nvSpPr>
        <p:spPr>
          <a:xfrm>
            <a:off x="3357554" y="214290"/>
            <a:ext cx="5214974" cy="31432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Назови, что нарисовано на картинках. Здесь 4 картинки, 3 из них подходят друг другу, их можно назвать одним словом, а 4-ая лишняя. Какая? Почему ты так думаешь?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забывай правильно произносить звук [Л].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вилка, ложка,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лопата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половник; </a:t>
            </a:r>
          </a:p>
          <a:p>
            <a:pPr algn="ctr"/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полка, стол, стул,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лодка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402270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справка 8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60" name="AutoShape 8" descr="Лак для ногтей PNG картинки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Лак для ногтей PNG картинки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00100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857356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714612" y="2571744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714612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143504" y="5643578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000760" y="5643578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286248" y="5643578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286248" y="5643578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66" name="Picture 14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14290"/>
            <a:ext cx="1500198" cy="2269288"/>
          </a:xfrm>
          <a:prstGeom prst="rect">
            <a:avLst/>
          </a:prstGeom>
          <a:noFill/>
        </p:spPr>
      </p:pic>
      <p:pic>
        <p:nvPicPr>
          <p:cNvPr id="23568" name="Picture 16" descr="Клипарт ложка (49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071934" y="4000504"/>
            <a:ext cx="2666681" cy="1500198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6000760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7715272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858016" y="2571744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858016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70" name="Picture 18" descr="Полка клипарт (54 фото) » Шаблоны для вырезания и векторы для презентаций -  Гризли.Клаб"/>
          <p:cNvPicPr>
            <a:picLocks noChangeAspect="1" noChangeArrowheads="1"/>
          </p:cNvPicPr>
          <p:nvPr/>
        </p:nvPicPr>
        <p:blipFill>
          <a:blip r:embed="rId7" cstate="print"/>
          <a:srcRect b="12475"/>
          <a:stretch>
            <a:fillRect/>
          </a:stretch>
        </p:blipFill>
        <p:spPr bwMode="auto">
          <a:xfrm>
            <a:off x="5643570" y="928670"/>
            <a:ext cx="3000396" cy="1571636"/>
          </a:xfrm>
          <a:prstGeom prst="rect">
            <a:avLst/>
          </a:prstGeom>
          <a:noFill/>
        </p:spPr>
      </p:pic>
      <p:pic>
        <p:nvPicPr>
          <p:cNvPr id="47" name="Picture 26" descr="Больше 200 бесплатных векторных изображений на тему «Стрелка» и «»Стрела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900" y="6286520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Тётя Мотя | Лунтик Wiki | Fando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214818"/>
            <a:ext cx="2214578" cy="2214578"/>
          </a:xfrm>
          <a:prstGeom prst="rect">
            <a:avLst/>
          </a:prstGeom>
          <a:noFill/>
        </p:spPr>
      </p:pic>
      <p:sp>
        <p:nvSpPr>
          <p:cNvPr id="49" name="Скругленный прямоугольник 48"/>
          <p:cNvSpPr/>
          <p:nvPr/>
        </p:nvSpPr>
        <p:spPr>
          <a:xfrm>
            <a:off x="3786182" y="357166"/>
            <a:ext cx="4786346" cy="285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 тобой картинки. Необходимо назвать их, правильно произнося звук [Л]. И определить место звука [Л] в слове. Где он находится в начале, середине или в конце слова? И «кликнуть» на соответствующий квадратик.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сту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ожка, по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ка.</a:t>
            </a:r>
            <a:endParaRPr lang="ru-RU" b="1" i="1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3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2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7" grpId="0" animBg="1"/>
      <p:bldP spid="38" grpId="0" animBg="1"/>
      <p:bldP spid="36" grpId="0" animBg="1"/>
      <p:bldP spid="42" grpId="0" animBg="1"/>
      <p:bldP spid="44" grpId="0" animBg="1"/>
      <p:bldP spid="43" grpId="0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43966" y="6357934"/>
            <a:ext cx="500034" cy="500066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правка 8">
            <a:hlinkClick r:id="" action="ppaction://noaction" highlightClick="1"/>
          </p:cNvPr>
          <p:cNvSpPr/>
          <p:nvPr/>
        </p:nvSpPr>
        <p:spPr>
          <a:xfrm>
            <a:off x="8572528" y="0"/>
            <a:ext cx="571472" cy="500042"/>
          </a:xfrm>
          <a:prstGeom prst="actionButtonHelp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60" name="AutoShape 8" descr="Лак для ногтей PNG картинки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Лак для ногтей PNG картинки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00100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714612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857356" y="2571744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857356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643306" y="5500702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2786050" y="5500702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500562" y="5500702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500562" y="5500702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715272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858016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000760" y="2571744"/>
            <a:ext cx="785818" cy="7858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000760" y="2571744"/>
            <a:ext cx="785818" cy="785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6" descr="Больше 200 бесплатных векторных изображений на тему «Стрелка» и «»Стрела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85F8CE0-A938-4780-A955-028FA4E2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6215082"/>
            <a:ext cx="73024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Детские рисунки салата - 36 фото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785794"/>
            <a:ext cx="2220443" cy="1708700"/>
          </a:xfrm>
          <a:prstGeom prst="rect">
            <a:avLst/>
          </a:prstGeom>
          <a:noFill/>
        </p:spPr>
      </p:pic>
      <p:pic>
        <p:nvPicPr>
          <p:cNvPr id="24580" name="Picture 4" descr="Котелок рисунок - 46 фот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91"/>
          <a:stretch>
            <a:fillRect/>
          </a:stretch>
        </p:blipFill>
        <p:spPr bwMode="auto">
          <a:xfrm>
            <a:off x="3071802" y="3571876"/>
            <a:ext cx="2000264" cy="1818421"/>
          </a:xfrm>
          <a:prstGeom prst="rect">
            <a:avLst/>
          </a:prstGeom>
          <a:noFill/>
        </p:spPr>
      </p:pic>
      <p:pic>
        <p:nvPicPr>
          <p:cNvPr id="24582" name="Picture 6" descr="Нарисованные картинки с изображением ластика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00" t="10000" r="5714" b="12857"/>
          <a:stretch>
            <a:fillRect/>
          </a:stretch>
        </p:blipFill>
        <p:spPr bwMode="auto">
          <a:xfrm>
            <a:off x="6072198" y="857232"/>
            <a:ext cx="2286016" cy="1524011"/>
          </a:xfrm>
          <a:prstGeom prst="rect">
            <a:avLst/>
          </a:prstGeom>
          <a:noFill/>
        </p:spPr>
      </p:pic>
      <p:sp>
        <p:nvSpPr>
          <p:cNvPr id="26" name="Скругленный прямоугольник 25"/>
          <p:cNvSpPr/>
          <p:nvPr/>
        </p:nvSpPr>
        <p:spPr>
          <a:xfrm>
            <a:off x="3786182" y="428604"/>
            <a:ext cx="4786346" cy="285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Перед тобой картинки. Необходимо назвать их, правильно произнося звук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[Л]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определить место звука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[Л]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слове. Где он находится в начале, середине или в конце слова? И «кликнуть» на соответствующий квадратик.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Слова: са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ат, котё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u="sng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астик.</a:t>
            </a:r>
            <a:endParaRPr lang="ru-RU" b="1" i="1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u="sng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Чтобы закрыть инструкцию, «кликни» на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знак вопроса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ещё раз.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84" name="Picture 8" descr="Кира - скрап - PNG / ПНГ клипарт на прозрачном фон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786578" y="4000504"/>
            <a:ext cx="1666870" cy="16735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пробуй ещ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5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7" grpId="0" animBg="1"/>
      <p:bldP spid="38" grpId="0" animBg="1"/>
      <p:bldP spid="36" grpId="0" animBg="1"/>
      <p:bldP spid="42" grpId="0" animBg="1"/>
      <p:bldP spid="44" grpId="0" animBg="1"/>
      <p:bldP spid="43" grpId="0" animBg="1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1190</Words>
  <Application>Microsoft Office PowerPoint</Application>
  <PresentationFormat>Экран (4:3)</PresentationFormat>
  <Paragraphs>150</Paragraphs>
  <Slides>17</Slides>
  <Notes>0</Notes>
  <HiddenSlides>6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Муниципальное дошкольное  образовательное учреждение «Детский сад городского округа Стрежевой»  Структурное подразделение «Ромашка»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804517</dc:creator>
  <cp:lastModifiedBy>804517</cp:lastModifiedBy>
  <cp:revision>42</cp:revision>
  <dcterms:created xsi:type="dcterms:W3CDTF">2023-12-13T14:24:45Z</dcterms:created>
  <dcterms:modified xsi:type="dcterms:W3CDTF">2024-02-01T02:56:16Z</dcterms:modified>
</cp:coreProperties>
</file>