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2" r:id="rId4"/>
    <p:sldId id="257" r:id="rId5"/>
    <p:sldId id="258" r:id="rId6"/>
    <p:sldId id="259" r:id="rId7"/>
    <p:sldId id="260" r:id="rId8"/>
    <p:sldId id="261" r:id="rId9"/>
    <p:sldId id="266" r:id="rId10"/>
    <p:sldId id="262" r:id="rId11"/>
    <p:sldId id="263" r:id="rId12"/>
    <p:sldId id="265" r:id="rId13"/>
    <p:sldId id="267" r:id="rId14"/>
    <p:sldId id="268" r:id="rId15"/>
    <p:sldId id="269" r:id="rId16"/>
    <p:sldId id="270" r:id="rId17"/>
    <p:sldId id="273" r:id="rId18"/>
    <p:sldId id="274" r:id="rId19"/>
    <p:sldId id="275" r:id="rId20"/>
    <p:sldId id="276" r:id="rId21"/>
    <p:sldId id="26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Социальные ценности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Обществознание</a:t>
            </a:r>
          </a:p>
          <a:p>
            <a:r>
              <a:rPr lang="ru-RU" dirty="0" smtClean="0"/>
              <a:t>7 класс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Гуманизм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Ряд общественных ценностей основан на гуманизме – особой системе взглядов, провозглашающий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высшей ценностью самого человека, его жизнь и право на свободное развитие.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Гуманное отношение к человеку представляет собой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отношение доброе, внимательное, заботливое.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4158" t="16601" r="24231" b="33594"/>
          <a:stretch>
            <a:fillRect/>
          </a:stretch>
        </p:blipFill>
        <p:spPr bwMode="auto">
          <a:xfrm>
            <a:off x="0" y="896786"/>
            <a:ext cx="9144000" cy="496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Школьная психологическая служба провела </a:t>
            </a:r>
            <a:r>
              <a:rPr lang="ru-RU" dirty="0" err="1" smtClean="0"/>
              <a:t>пилотное</a:t>
            </a:r>
            <a:r>
              <a:rPr lang="ru-RU" dirty="0" smtClean="0"/>
              <a:t> исследование социальных ценностей обучающихся 7 классов. Им было предложено составить личную шкалу ценностей, начиная с наиболее значимых. (Можно было выбрать несколько ответов.)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Результаты опроса (в % от числа отвечавших) представлены в графическом виде.</a:t>
            </a:r>
          </a:p>
          <a:p>
            <a:r>
              <a:rPr lang="ru-RU" dirty="0" smtClean="0"/>
              <a:t>1.  Как ответила наибольшая доля опрошенных? Предположите почему.</a:t>
            </a:r>
          </a:p>
          <a:p>
            <a:r>
              <a:rPr lang="ru-RU" dirty="0" smtClean="0"/>
              <a:t>2.  Кого из опрошенных больше: выбирающих здоровый образ жизни или материальный достаток? Какие мероприятия для подростков и молодёжи, способствующие сохранению и укреплению здоровья, проводятся в нашей стране?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впр диаграмма 7.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071546"/>
            <a:ext cx="7286676" cy="335758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1. </a:t>
            </a:r>
            <a:r>
              <a:rPr lang="ru-RU" b="1" dirty="0" smtClean="0"/>
              <a:t> Ответ на первый вопрос:</a:t>
            </a:r>
          </a:p>
          <a:p>
            <a:pPr>
              <a:buNone/>
            </a:pPr>
            <a:r>
              <a:rPr lang="ru-RU" dirty="0" smtClean="0"/>
              <a:t> наибольшая доля опрошенных ответили, что главной ценностью для них является дружба, общение с друзьями. </a:t>
            </a:r>
            <a:r>
              <a:rPr lang="ru-RU" b="1" dirty="0" smtClean="0"/>
              <a:t>Предположение:</a:t>
            </a:r>
            <a:r>
              <a:rPr lang="ru-RU" dirty="0" smtClean="0"/>
              <a:t> общение с друзьями для данной возрастной группы является наиболее характерной чертой и потребностью; именно в подростковом возрасте друзья-сверстники составляют ближайшее окружение человека, и вполне предсказуемо, что больше половины опрошенных отводят такому общению первое место в шкале ценностей.</a:t>
            </a:r>
          </a:p>
          <a:p>
            <a:r>
              <a:rPr lang="ru-RU" dirty="0" smtClean="0"/>
              <a:t>2. </a:t>
            </a:r>
            <a:r>
              <a:rPr lang="ru-RU" b="1" dirty="0" smtClean="0"/>
              <a:t> Ответ на второй вопрос с названием мероприятий:</a:t>
            </a:r>
          </a:p>
          <a:p>
            <a:pPr>
              <a:buNone/>
            </a:pPr>
            <a:r>
              <a:rPr lang="ru-RU" dirty="0" smtClean="0"/>
              <a:t>— больше тех, кто главное значение отводят здоровому образу жизни;</a:t>
            </a:r>
          </a:p>
          <a:p>
            <a:pPr>
              <a:buNone/>
            </a:pPr>
            <a:r>
              <a:rPr lang="ru-RU" dirty="0" smtClean="0"/>
              <a:t>— идеи здорового образа жизни активно освещают СМИ и авторитетные общественные деятели, деятели культуры; в населённых пунктах создаются новые спортивные комплексы и площадки для занятий уличными видами спорта и т. п.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Гражданственность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Взгляды и поступки человека, в которых проявляется сознательное выполнение гражданских обязанностей и ответственность за свою страну, государство, живущих в нём людей.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Установите соответствие между правилами поведения и видами социальных норм, к которым они относятся: к каждому элементу, данному в первом столбце, подберите элемент из второго столбца.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ПРАВИЛА ПОВЕДЕНИЯ</a:t>
            </a:r>
          </a:p>
          <a:p>
            <a:pPr>
              <a:buNone/>
            </a:pPr>
            <a:r>
              <a:rPr lang="ru-RU" dirty="0" smtClean="0"/>
              <a:t>А)  При встрече знакомых младший должен первым приветствовать старшего.</a:t>
            </a:r>
          </a:p>
          <a:p>
            <a:pPr>
              <a:buNone/>
            </a:pPr>
            <a:r>
              <a:rPr lang="ru-RU" dirty="0" smtClean="0"/>
              <a:t>Б)  При посещении Санкт-Петербурга туристы бросают монетки к скульптуре Чижика-Пыжика и загадывают желания.</a:t>
            </a:r>
          </a:p>
          <a:p>
            <a:pPr>
              <a:buNone/>
            </a:pPr>
            <a:r>
              <a:rPr lang="ru-RU" dirty="0" smtClean="0"/>
              <a:t>В)  При входе в помещение мужчина должен пропустить женщину вперёд себя и придержать рукой открытую дверь.</a:t>
            </a:r>
          </a:p>
          <a:p>
            <a:pPr>
              <a:buNone/>
            </a:pPr>
            <a:r>
              <a:rPr lang="ru-RU" dirty="0" smtClean="0"/>
              <a:t>Г)  На празднике Масленицы принято сжигать соломенное чучело и печь блины.</a:t>
            </a:r>
          </a:p>
          <a:p>
            <a:pPr>
              <a:buNone/>
            </a:pPr>
            <a:r>
              <a:rPr lang="ru-RU" dirty="0" smtClean="0"/>
              <a:t>Д)  Когда встречаются две супружеские пары, сначала здороваются друг с другом женщины, после этого мужчины приветствуют дам, затем здороваются между собой мужчины.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ВИДЫ СОЦИАЛЬНЫХ НОРМ</a:t>
            </a:r>
          </a:p>
          <a:p>
            <a:pPr>
              <a:buNone/>
            </a:pPr>
            <a:r>
              <a:rPr lang="ru-RU" dirty="0" smtClean="0"/>
              <a:t>1)  правила этикета</a:t>
            </a:r>
          </a:p>
          <a:p>
            <a:pPr>
              <a:buNone/>
            </a:pPr>
            <a:r>
              <a:rPr lang="ru-RU" dirty="0" smtClean="0"/>
              <a:t>2)  обычаи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Патриотизм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Чувство любви к Родине, её народу, культуре, природе и готовности служить своей стране, укреплять, защищать.</a:t>
            </a:r>
          </a:p>
          <a:p>
            <a:endParaRPr lang="ru-RU" dirty="0" smtClean="0"/>
          </a:p>
          <a:p>
            <a:r>
              <a:rPr lang="ru-RU" dirty="0" smtClean="0"/>
              <a:t>Приведи примеры патриотов России.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Установите соответствие между характеристиками и видами социальных норм: к каждому элементу, данному в первом столбце, подберите соответствующий элемент из второго столбца.</a:t>
            </a:r>
          </a:p>
          <a:p>
            <a:pPr>
              <a:buNone/>
            </a:pPr>
            <a:r>
              <a:rPr lang="ru-RU" dirty="0" smtClean="0"/>
              <a:t>ХАРАКТЕРИСТИКИ</a:t>
            </a:r>
          </a:p>
          <a:p>
            <a:pPr>
              <a:buNone/>
            </a:pPr>
            <a:r>
              <a:rPr lang="ru-RU" dirty="0" smtClean="0"/>
              <a:t>А)  фиксируется в законах и подзаконных актах</a:t>
            </a:r>
          </a:p>
          <a:p>
            <a:pPr>
              <a:buNone/>
            </a:pPr>
            <a:r>
              <a:rPr lang="ru-RU" dirty="0" smtClean="0"/>
              <a:t>Б)  регулируют общественные отношения</a:t>
            </a:r>
          </a:p>
          <a:p>
            <a:pPr>
              <a:buNone/>
            </a:pPr>
            <a:r>
              <a:rPr lang="ru-RU" dirty="0" smtClean="0"/>
              <a:t>В)  охраняются силой государства</a:t>
            </a:r>
          </a:p>
          <a:p>
            <a:pPr>
              <a:buNone/>
            </a:pPr>
            <a:r>
              <a:rPr lang="ru-RU" dirty="0" smtClean="0"/>
              <a:t>Г)  отражают общественное мнение</a:t>
            </a:r>
          </a:p>
          <a:p>
            <a:pPr>
              <a:buNone/>
            </a:pPr>
            <a:r>
              <a:rPr lang="ru-RU" dirty="0" smtClean="0"/>
              <a:t>Д)  поведение оценивается с позиции добра и зла</a:t>
            </a:r>
          </a:p>
          <a:p>
            <a:pPr>
              <a:buNone/>
            </a:pPr>
            <a:r>
              <a:rPr lang="ru-RU" dirty="0" smtClean="0"/>
              <a:t>ВИДЫ СОЦИАЛЬНЫХ НОРМ</a:t>
            </a:r>
          </a:p>
          <a:p>
            <a:pPr>
              <a:buNone/>
            </a:pPr>
            <a:r>
              <a:rPr lang="ru-RU" dirty="0" smtClean="0"/>
              <a:t>1)  моральные</a:t>
            </a:r>
          </a:p>
          <a:p>
            <a:pPr>
              <a:buNone/>
            </a:pPr>
            <a:r>
              <a:rPr lang="ru-RU" dirty="0" smtClean="0"/>
              <a:t>2)  правовые</a:t>
            </a:r>
          </a:p>
          <a:p>
            <a:pPr>
              <a:buNone/>
            </a:pPr>
            <a:r>
              <a:rPr lang="ru-RU" dirty="0" smtClean="0"/>
              <a:t>3)  и моральные, и правовые</a:t>
            </a:r>
          </a:p>
          <a:p>
            <a:pPr>
              <a:buNone/>
            </a:pPr>
            <a:r>
              <a:rPr lang="ru-RU" dirty="0" smtClean="0"/>
              <a:t>Запишите в ответ цифры, расположив их в порядке, соответствующем буквам: </a:t>
            </a:r>
          </a:p>
          <a:p>
            <a:pPr>
              <a:buNone/>
            </a:pPr>
            <a:r>
              <a:rPr lang="ru-RU" dirty="0" smtClean="0"/>
              <a:t>   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Установите соответствие между действиями и видами социальных норм, которые их регулируют: к каждой позиции, данной в первом столбце, подберите соответствующую позицию из второго столбца.</a:t>
            </a:r>
          </a:p>
          <a:p>
            <a:pPr>
              <a:buNone/>
            </a:pPr>
            <a:r>
              <a:rPr lang="ru-RU" dirty="0" smtClean="0"/>
              <a:t>ДЕЙСТВИЯ</a:t>
            </a:r>
          </a:p>
          <a:p>
            <a:pPr>
              <a:buNone/>
            </a:pPr>
            <a:r>
              <a:rPr lang="ru-RU" dirty="0" smtClean="0"/>
              <a:t>А)  составление завещание</a:t>
            </a:r>
          </a:p>
          <a:p>
            <a:pPr>
              <a:buNone/>
            </a:pPr>
            <a:r>
              <a:rPr lang="ru-RU" dirty="0" smtClean="0"/>
              <a:t>Б)  отказ друга дать денег в долг</a:t>
            </a:r>
          </a:p>
          <a:p>
            <a:pPr>
              <a:buNone/>
            </a:pPr>
            <a:r>
              <a:rPr lang="ru-RU" dirty="0" smtClean="0"/>
              <a:t>В)  получение ссуды в банке</a:t>
            </a:r>
          </a:p>
          <a:p>
            <a:pPr>
              <a:buNone/>
            </a:pPr>
            <a:r>
              <a:rPr lang="ru-RU" dirty="0" smtClean="0"/>
              <a:t>Г)  отказ оплатить проезд в автобусе</a:t>
            </a:r>
          </a:p>
          <a:p>
            <a:pPr>
              <a:buNone/>
            </a:pPr>
            <a:r>
              <a:rPr lang="ru-RU" dirty="0" smtClean="0"/>
              <a:t>Д)  выполнение школьниками домашних обязанностей</a:t>
            </a:r>
          </a:p>
          <a:p>
            <a:pPr>
              <a:buNone/>
            </a:pPr>
            <a:r>
              <a:rPr lang="ru-RU" dirty="0" smtClean="0"/>
              <a:t>ВИДЫ СОЦИАЛЬНЫХ НОРМ</a:t>
            </a:r>
          </a:p>
          <a:p>
            <a:pPr>
              <a:buNone/>
            </a:pPr>
            <a:r>
              <a:rPr lang="ru-RU" dirty="0" smtClean="0"/>
              <a:t>1)  правовые</a:t>
            </a:r>
          </a:p>
          <a:p>
            <a:pPr>
              <a:buNone/>
            </a:pPr>
            <a:r>
              <a:rPr lang="ru-RU" dirty="0" smtClean="0"/>
              <a:t>2)  моральные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Администратор\Downloads\милосердие задание впр 7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0"/>
            <a:ext cx="6163120" cy="46434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2910" y="5000636"/>
            <a:ext cx="79296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1472" y="4786322"/>
            <a:ext cx="828680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1.  Как Вы думаете: а) какое качество проявляется у молодой женщины по отношению к пожилой женщине; б) какие социальные нормы, как правило, регулируют такие отношения в ситуации, когда между людьми нет никаких формальных обязательств? (Назовите вид таких социальных норм.)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2.  Почему важно, чтобы в семье общались разные поколения родственников?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Выберите верные суждения и запишите цифры, под которыми они указаны.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  Социальные нормы бывают только формальные.</a:t>
            </a:r>
          </a:p>
          <a:p>
            <a:r>
              <a:rPr lang="ru-RU" dirty="0" smtClean="0"/>
              <a:t>2)  Обряды представляют собой совокупность действий, установленных обычаями или ритуалами.</a:t>
            </a:r>
          </a:p>
          <a:p>
            <a:r>
              <a:rPr lang="ru-RU" dirty="0" smtClean="0"/>
              <a:t>3)  Этикет  — принятая в определенных социальных кругах система правил поведения.</a:t>
            </a:r>
          </a:p>
          <a:p>
            <a:r>
              <a:rPr lang="ru-RU" dirty="0" smtClean="0"/>
              <a:t>4)  Социальные нормы помогают сохранить порядок в обществе, являются эталоном поведения.</a:t>
            </a:r>
          </a:p>
          <a:p>
            <a:r>
              <a:rPr lang="ru-RU" dirty="0" smtClean="0"/>
              <a:t>5)  Обычаи относятся к формальным нормам и содержатся в современных законах.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4714884"/>
            <a:ext cx="8401080" cy="214311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1.  Как Вы думаете: а) какой вид социальных норм могут иллюстрировать действия людей, изображённых на фотографии; б) почему важно, чтобы в семье поддерживали такие нормы? </a:t>
            </a:r>
          </a:p>
          <a:p>
            <a:r>
              <a:rPr lang="ru-RU" dirty="0" smtClean="0"/>
              <a:t>2.  Какие ещё виды социальных норм существуют? (Назовите два любых вида.)</a:t>
            </a:r>
          </a:p>
          <a:p>
            <a:endParaRPr lang="ru-RU" dirty="0"/>
          </a:p>
        </p:txBody>
      </p:sp>
      <p:pic>
        <p:nvPicPr>
          <p:cNvPr id="33794" name="Picture 2" descr="C:\Users\Администратор\Downloads\семья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0"/>
            <a:ext cx="6303290" cy="46552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тетрадь записать пример гуманизма в истории человечества.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Ответить на вопросы: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Охарактеризуйте свое понимание дружбы.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Назовите качества людей и обстоятельства, которые, на ваш взгляд, могут помешать дружбе.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Составьте свою пирамиду ценностей.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Выберите верные суждения и запишите цифры, под которыми они указаны.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1)  Все социальные нормы содержат только запреты.</a:t>
            </a:r>
          </a:p>
          <a:p>
            <a:r>
              <a:rPr lang="ru-RU" dirty="0" smtClean="0"/>
              <a:t>2)  Правила этикета  — это правила вежливости, приличного поведения в разных ситуациях.</a:t>
            </a:r>
          </a:p>
          <a:p>
            <a:r>
              <a:rPr lang="ru-RU" dirty="0" smtClean="0"/>
              <a:t>3)  Все социальные нормы исполняются только в силу нравственных убеждений человека.</a:t>
            </a:r>
          </a:p>
          <a:p>
            <a:r>
              <a:rPr lang="ru-RU" dirty="0" smtClean="0"/>
              <a:t>4)  Правовые нормы отражают представления государства о должном поведении граждан, организаций.</a:t>
            </a:r>
          </a:p>
          <a:p>
            <a:r>
              <a:rPr lang="ru-RU" dirty="0" smtClean="0"/>
              <a:t>5)  Социальные нормы  — это общие правила и образцы поведения людей в обществе.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Какими бывают общественные ценности</a:t>
            </a:r>
          </a:p>
          <a:p>
            <a:r>
              <a:rPr lang="ru-RU" dirty="0" smtClean="0"/>
              <a:t>Что такое гуманизм</a:t>
            </a:r>
          </a:p>
          <a:p>
            <a:r>
              <a:rPr lang="ru-RU" dirty="0" smtClean="0"/>
              <a:t>В чём проявляется патриотизм и гражданственность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85786" y="1000108"/>
            <a:ext cx="7286676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Общественные ценности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3143248"/>
            <a:ext cx="3991004" cy="8667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Материальные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3143248"/>
            <a:ext cx="3991004" cy="8667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Духовные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071670" y="2571744"/>
            <a:ext cx="571504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143636" y="2571744"/>
            <a:ext cx="571504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1472" y="4429132"/>
            <a:ext cx="3286148" cy="1143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Определенные вещи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57752" y="4429132"/>
            <a:ext cx="3286148" cy="114300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Определенные идеи, принципы, убеждения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Социальные ценности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это определенные идеи, принципы, явления, предметы и их свойства с точки зрения их значения для человека и общества.</a:t>
            </a:r>
          </a:p>
          <a:p>
            <a:pPr algn="just"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   Играют роль ориентиров в повседневной жизни: помогают ее описывать; выносят оценку (одобряют или осуждают какие-либо действия или явления)</a:t>
            </a:r>
          </a:p>
          <a:p>
            <a:pPr algn="just">
              <a:buFontTx/>
              <a:buChar char="-"/>
            </a:pP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214290"/>
            <a:ext cx="7286676" cy="1500198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Социальные ценности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143116"/>
            <a:ext cx="2928958" cy="8667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Индивидуальные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86116" y="2143116"/>
            <a:ext cx="2500330" cy="8667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Групповые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29322" y="2143116"/>
            <a:ext cx="2928958" cy="86678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Общезначимые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57158" y="3357562"/>
            <a:ext cx="2571768" cy="185738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Важны для отдельного человека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1428728" y="1643050"/>
            <a:ext cx="571504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214810" y="1643050"/>
            <a:ext cx="571504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929454" y="1643050"/>
            <a:ext cx="571504" cy="571504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86116" y="3357562"/>
            <a:ext cx="2571768" cy="185738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Важны для конкретной социальной общности, группы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43636" y="3357562"/>
            <a:ext cx="2571768" cy="1857388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Важны для стран и народов, общества в целом</a:t>
            </a:r>
            <a:endParaRPr lang="ru-RU" sz="2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596" y="5357802"/>
            <a:ext cx="8215370" cy="121447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основе социальных ценностей вырабатываются социальные нормы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Традиционные ценности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Особое значение в жизни общества имеют традиционные ценности.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ценности, связанные с традицией, культурой и обществом.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 традиционным российским ценностям относят: понимание значения человеческой жизни, защиту семьи, служение Отечеству, взаимопомощь и коллективизм, поддерживание исторического единства народов России, приверженность справедливости, милосердию и гуманизму.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Меняются ли ценности с течением времени?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4158" t="35156" r="24780" b="28711"/>
          <a:stretch>
            <a:fillRect/>
          </a:stretch>
        </p:blipFill>
        <p:spPr bwMode="auto">
          <a:xfrm>
            <a:off x="-7755" y="1716804"/>
            <a:ext cx="9151755" cy="3641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489</Words>
  <PresentationFormat>Экран (4:3)</PresentationFormat>
  <Paragraphs>113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Социальные ценности</vt:lpstr>
      <vt:lpstr>Выберите верные суждения и запишите цифры, под которыми они указаны. </vt:lpstr>
      <vt:lpstr>Выберите верные суждения и запишите цифры, под которыми они указаны. </vt:lpstr>
      <vt:lpstr>План</vt:lpstr>
      <vt:lpstr>Слайд 5</vt:lpstr>
      <vt:lpstr>Социальные ценности</vt:lpstr>
      <vt:lpstr>Слайд 7</vt:lpstr>
      <vt:lpstr>Традиционные ценности</vt:lpstr>
      <vt:lpstr>Меняются ли ценности с течением времени?</vt:lpstr>
      <vt:lpstr>Гуманизм </vt:lpstr>
      <vt:lpstr>Слайд 11</vt:lpstr>
      <vt:lpstr>Слайд 12</vt:lpstr>
      <vt:lpstr>Слайд 13</vt:lpstr>
      <vt:lpstr>Гражданственность</vt:lpstr>
      <vt:lpstr>Слайд 15</vt:lpstr>
      <vt:lpstr>Патриотизм</vt:lpstr>
      <vt:lpstr>Слайд 17</vt:lpstr>
      <vt:lpstr>Слайд 18</vt:lpstr>
      <vt:lpstr>Слайд 19</vt:lpstr>
      <vt:lpstr>Слайд 20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Социальные ценности</dc:title>
  <dc:creator>Byte</dc:creator>
  <cp:lastModifiedBy>BEST</cp:lastModifiedBy>
  <cp:revision>11</cp:revision>
  <dcterms:created xsi:type="dcterms:W3CDTF">2023-09-07T14:39:20Z</dcterms:created>
  <dcterms:modified xsi:type="dcterms:W3CDTF">2023-09-26T03:05:15Z</dcterms:modified>
</cp:coreProperties>
</file>