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62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653136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753472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3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5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7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7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7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FDA9-C0CE-4A60-A531-05EFDBD3189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25144"/>
            <a:ext cx="7772400" cy="1470025"/>
          </a:xfrm>
        </p:spPr>
        <p:txBody>
          <a:bodyPr/>
          <a:lstStyle/>
          <a:p>
            <a:r>
              <a:rPr lang="ru-RU" dirty="0" smtClean="0"/>
              <a:t>Основы рационального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– ЭТО ЖИЗНЬ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Вода составляет в среднем 65 % массы тела человека. Вода является средой для осуществления всех процессов, идущих в клетках организма. Потеря 20 % воды приводит к смерти организма. Воду мы потребляем в виде жидкостей, а также в составе пищи.</a:t>
            </a:r>
            <a:endParaRPr lang="en-US" b="1" dirty="0"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15528"/>
            <a:ext cx="5557961" cy="32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Рациональное питание – полноценное, правильное, регулярное питание.</a:t>
            </a:r>
            <a:endParaRPr lang="ru-RU" sz="3600" dirty="0"/>
          </a:p>
        </p:txBody>
      </p:sp>
      <p:sp>
        <p:nvSpPr>
          <p:cNvPr id="3" name="AutoShape 54"/>
          <p:cNvSpPr>
            <a:spLocks noChangeArrowheads="1"/>
          </p:cNvSpPr>
          <p:nvPr/>
        </p:nvSpPr>
        <p:spPr bwMode="gray">
          <a:xfrm>
            <a:off x="657225" y="43434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black">
          <a:xfrm>
            <a:off x="3643312" y="3581400"/>
            <a:ext cx="1905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cs typeface="Arial" charset="0"/>
              </a:rPr>
              <a:t>Рациональное питание</a:t>
            </a:r>
            <a:endParaRPr lang="en-US" b="1" i="0" dirty="0">
              <a:cs typeface="Arial" charset="0"/>
            </a:endParaRPr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gray">
          <a:xfrm>
            <a:off x="711200" y="4772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752475" y="4849813"/>
            <a:ext cx="242093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Arial" charset="0"/>
              </a:rPr>
              <a:t>Разнообразие пищи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59"/>
          <p:cNvSpPr>
            <a:spLocks noChangeArrowheads="1"/>
          </p:cNvSpPr>
          <p:nvPr/>
        </p:nvSpPr>
        <p:spPr bwMode="gray">
          <a:xfrm>
            <a:off x="657225" y="19812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gray">
          <a:xfrm>
            <a:off x="711200" y="2409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752475" y="2487613"/>
            <a:ext cx="23161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Arial" charset="0"/>
              </a:rPr>
              <a:t>Режим питания 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63"/>
          <p:cNvSpPr>
            <a:spLocks noChangeArrowheads="1"/>
          </p:cNvSpPr>
          <p:nvPr/>
        </p:nvSpPr>
        <p:spPr bwMode="gray">
          <a:xfrm>
            <a:off x="5991225" y="43434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gray">
          <a:xfrm>
            <a:off x="6045200" y="4772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6045200" y="4821640"/>
            <a:ext cx="250056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Arial" charset="0"/>
              </a:rPr>
              <a:t>Условия приема пищи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AutoShape 67"/>
          <p:cNvSpPr>
            <a:spLocks noChangeArrowheads="1"/>
          </p:cNvSpPr>
          <p:nvPr/>
        </p:nvSpPr>
        <p:spPr bwMode="gray">
          <a:xfrm>
            <a:off x="5991225" y="19812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68"/>
          <p:cNvSpPr>
            <a:spLocks noChangeArrowheads="1"/>
          </p:cNvSpPr>
          <p:nvPr/>
        </p:nvSpPr>
        <p:spPr bwMode="gray">
          <a:xfrm>
            <a:off x="6045200" y="2409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6147286" y="2366061"/>
            <a:ext cx="23161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0" dirty="0" smtClean="0">
                <a:solidFill>
                  <a:srgbClr val="000000"/>
                </a:solidFill>
                <a:cs typeface="Arial" charset="0"/>
              </a:rPr>
              <a:t>Умеренность в употреблении пищи</a:t>
            </a:r>
            <a:endParaRPr lang="en-US" sz="2400" b="1" i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3143250" y="2590800"/>
            <a:ext cx="2819400" cy="2803525"/>
            <a:chOff x="1968" y="1488"/>
            <a:chExt cx="1776" cy="1766"/>
          </a:xfrm>
        </p:grpSpPr>
        <p:sp>
          <p:nvSpPr>
            <p:cNvPr id="21" name="AutoShape 72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AutoShape 73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AutoShape 74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4" name="AutoShape 75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слайда</a:t>
            </a:r>
          </a:p>
          <a:p>
            <a:r>
              <a:rPr lang="ru-RU" dirty="0" smtClean="0"/>
              <a:t>Текст слайда</a:t>
            </a:r>
          </a:p>
          <a:p>
            <a:r>
              <a:rPr lang="ru-RU" dirty="0" smtClean="0"/>
              <a:t>Текст слайда</a:t>
            </a:r>
          </a:p>
          <a:p>
            <a:r>
              <a:rPr lang="ru-RU" dirty="0" smtClean="0"/>
              <a:t>Текст слайда</a:t>
            </a:r>
          </a:p>
          <a:p>
            <a:r>
              <a:rPr lang="ru-RU" dirty="0" smtClean="0"/>
              <a:t>Текст слайда</a:t>
            </a:r>
          </a:p>
          <a:p>
            <a:r>
              <a:rPr lang="ru-RU" dirty="0" smtClean="0"/>
              <a:t>Текст слайда</a:t>
            </a:r>
          </a:p>
          <a:p>
            <a:r>
              <a:rPr lang="ru-RU" dirty="0" smtClean="0"/>
              <a:t>Текст слайда</a:t>
            </a:r>
          </a:p>
          <a:p>
            <a:endParaRPr lang="ru-RU" dirty="0"/>
          </a:p>
        </p:txBody>
      </p:sp>
      <p:sp>
        <p:nvSpPr>
          <p:cNvPr id="4" name="AutoShape 4" descr="https://thumb.tildacdn.com/tild6565-6666-4230-b066-663336346563/-/resize/500x/-/format/webp/KvS5jiGV_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thumb.tildacdn.com/tild6565-6666-4230-b066-663336346563/-/resize/500x/-/format/webp/KvS5jiGV_r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0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97152"/>
            <a:ext cx="8136904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«Мы едим для того, чтобы жить, </a:t>
            </a:r>
            <a:br>
              <a:rPr lang="ru-RU" dirty="0" smtClean="0"/>
            </a:br>
            <a:r>
              <a:rPr lang="ru-RU" dirty="0" smtClean="0"/>
              <a:t>а не живем для того, чтобы есть» </a:t>
            </a:r>
            <a:br>
              <a:rPr lang="ru-RU" dirty="0" smtClean="0"/>
            </a:br>
            <a:r>
              <a:rPr lang="ru-RU" dirty="0" smtClean="0"/>
              <a:t>Сократ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5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4000" dirty="0" smtClean="0">
                <a:solidFill>
                  <a:schemeClr val="accent2"/>
                </a:solidFill>
              </a:rPr>
              <a:t>Питание </a:t>
            </a:r>
            <a:r>
              <a:rPr lang="ru-RU" dirty="0" smtClean="0"/>
              <a:t>– это процесс потребления и усвоения организмом питательных веществ, необходимых для роста, развития, поддержания жизнедеятельности и работоспособности.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3923" y="154952"/>
            <a:ext cx="8229600" cy="1143000"/>
          </a:xfrm>
        </p:spPr>
        <p:txBody>
          <a:bodyPr/>
          <a:lstStyle/>
          <a:p>
            <a:r>
              <a:rPr lang="ru-RU" dirty="0" smtClean="0"/>
              <a:t>Питательные вещества</a:t>
            </a:r>
            <a:endParaRPr lang="ru-RU" dirty="0"/>
          </a:p>
        </p:txBody>
      </p:sp>
      <p:sp>
        <p:nvSpPr>
          <p:cNvPr id="3" name="Freeform 123"/>
          <p:cNvSpPr>
            <a:spLocks/>
          </p:cNvSpPr>
          <p:nvPr/>
        </p:nvSpPr>
        <p:spPr bwMode="gray">
          <a:xfrm>
            <a:off x="0" y="1412776"/>
            <a:ext cx="8435975" cy="5521424"/>
          </a:xfrm>
          <a:custGeom>
            <a:avLst/>
            <a:gdLst/>
            <a:ahLst/>
            <a:cxnLst>
              <a:cxn ang="0">
                <a:pos x="0" y="2387"/>
              </a:cxn>
              <a:cxn ang="0">
                <a:pos x="0" y="2668"/>
              </a:cxn>
              <a:cxn ang="0">
                <a:pos x="5218" y="220"/>
              </a:cxn>
              <a:cxn ang="0">
                <a:pos x="4011" y="0"/>
              </a:cxn>
              <a:cxn ang="0">
                <a:pos x="0" y="2387"/>
              </a:cxn>
            </a:cxnLst>
            <a:rect l="0" t="0" r="r" b="b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3345738" y="5150145"/>
            <a:ext cx="1073518" cy="1041424"/>
            <a:chOff x="819" y="1243"/>
            <a:chExt cx="454" cy="518"/>
          </a:xfrm>
        </p:grpSpPr>
        <p:grpSp>
          <p:nvGrpSpPr>
            <p:cNvPr id="5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7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8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9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6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0" name="Group 130"/>
          <p:cNvGrpSpPr>
            <a:grpSpLocks/>
          </p:cNvGrpSpPr>
          <p:nvPr/>
        </p:nvGrpSpPr>
        <p:grpSpPr bwMode="auto">
          <a:xfrm>
            <a:off x="4743040" y="4303786"/>
            <a:ext cx="1079500" cy="1079500"/>
            <a:chOff x="819" y="1243"/>
            <a:chExt cx="454" cy="518"/>
          </a:xfrm>
        </p:grpSpPr>
        <p:grpSp>
          <p:nvGrpSpPr>
            <p:cNvPr id="11" name="Group 131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3" name="Picture 132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4" name="Picture 13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" name="Oval 1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2" name="Picture 13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6" name="Group 136"/>
          <p:cNvGrpSpPr>
            <a:grpSpLocks/>
          </p:cNvGrpSpPr>
          <p:nvPr/>
        </p:nvGrpSpPr>
        <p:grpSpPr bwMode="auto">
          <a:xfrm>
            <a:off x="5772150" y="2724146"/>
            <a:ext cx="1562100" cy="1600200"/>
            <a:chOff x="819" y="1243"/>
            <a:chExt cx="454" cy="518"/>
          </a:xfrm>
        </p:grpSpPr>
        <p:grpSp>
          <p:nvGrpSpPr>
            <p:cNvPr id="17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" name="Picture 138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20" name="Picture 139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1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8" name="Picture 141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22" name="Group 142"/>
          <p:cNvGrpSpPr>
            <a:grpSpLocks/>
          </p:cNvGrpSpPr>
          <p:nvPr/>
        </p:nvGrpSpPr>
        <p:grpSpPr bwMode="auto">
          <a:xfrm>
            <a:off x="6407150" y="138742"/>
            <a:ext cx="2279650" cy="2362200"/>
            <a:chOff x="819" y="1243"/>
            <a:chExt cx="454" cy="518"/>
          </a:xfrm>
        </p:grpSpPr>
        <p:grpSp>
          <p:nvGrpSpPr>
            <p:cNvPr id="23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25" name="Picture 144" descr="light_shadow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45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4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AutoShape 148"/>
          <p:cNvSpPr>
            <a:spLocks noChangeArrowheads="1"/>
          </p:cNvSpPr>
          <p:nvPr/>
        </p:nvSpPr>
        <p:spPr bwMode="gray">
          <a:xfrm rot="4618100">
            <a:off x="4516543" y="5139071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gray">
          <a:xfrm rot="3499593">
            <a:off x="5776213" y="4148841"/>
            <a:ext cx="301625" cy="2635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AutoShape 150"/>
          <p:cNvSpPr>
            <a:spLocks noChangeArrowheads="1"/>
          </p:cNvSpPr>
          <p:nvPr/>
        </p:nvSpPr>
        <p:spPr bwMode="gray">
          <a:xfrm rot="2284555">
            <a:off x="6887275" y="2377189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3328473" y="5299042"/>
            <a:ext cx="109803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 dirty="0" smtClean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Витами-</a:t>
            </a:r>
            <a:r>
              <a:rPr lang="ru-RU" sz="2000" b="1" i="0" dirty="0" err="1" smtClean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ны</a:t>
            </a:r>
            <a:r>
              <a:rPr lang="ru-RU" sz="2000" b="1" i="0" dirty="0" smtClean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 </a:t>
            </a:r>
            <a:endParaRPr lang="en-US" sz="20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white">
          <a:xfrm>
            <a:off x="4648107" y="4328537"/>
            <a:ext cx="12961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0" dirty="0" smtClean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Угле-воды</a:t>
            </a:r>
            <a:endParaRPr lang="en-US" sz="24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white">
          <a:xfrm>
            <a:off x="5908024" y="3035839"/>
            <a:ext cx="12854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 dirty="0" smtClean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Жиры</a:t>
            </a:r>
            <a:endParaRPr lang="en-US" sz="28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white">
          <a:xfrm>
            <a:off x="6775532" y="959794"/>
            <a:ext cx="156029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0" dirty="0" smtClean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Белки </a:t>
            </a:r>
            <a:endParaRPr lang="en-US" sz="32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" name="Text Box 156"/>
          <p:cNvSpPr txBox="1">
            <a:spLocks noChangeArrowheads="1"/>
          </p:cNvSpPr>
          <p:nvPr/>
        </p:nvSpPr>
        <p:spPr bwMode="black">
          <a:xfrm>
            <a:off x="522222" y="1760771"/>
            <a:ext cx="5714815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i="0" dirty="0">
                <a:cs typeface="Arial" charset="0"/>
              </a:rPr>
              <a:t> </a:t>
            </a:r>
            <a:r>
              <a:rPr lang="ru-RU" sz="2000" b="1" i="0" dirty="0" smtClean="0">
                <a:cs typeface="Arial" charset="0"/>
              </a:rPr>
              <a:t>Белки – это строительный материал для клеток.</a:t>
            </a:r>
            <a:endParaRPr lang="en-US" sz="2000" b="1" i="0" dirty="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i="0" dirty="0">
                <a:cs typeface="Arial" charset="0"/>
              </a:rPr>
              <a:t> </a:t>
            </a:r>
            <a:r>
              <a:rPr lang="ru-RU" sz="2000" b="1" dirty="0" smtClean="0">
                <a:cs typeface="Arial" charset="0"/>
              </a:rPr>
              <a:t>Жиры – это источники энергии для организма.</a:t>
            </a:r>
            <a:endParaRPr lang="en-US" sz="2000" b="1" i="0" dirty="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i="0" dirty="0">
                <a:cs typeface="Arial" charset="0"/>
              </a:rPr>
              <a:t> </a:t>
            </a:r>
            <a:r>
              <a:rPr lang="ru-RU" sz="2000" b="1" dirty="0" smtClean="0">
                <a:cs typeface="Arial" charset="0"/>
              </a:rPr>
              <a:t>Углеводы – это «топливо для организма», выполняют энергетическую функцию.</a:t>
            </a:r>
            <a:endParaRPr lang="en-US" sz="2000" b="1" i="0" dirty="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i="0" dirty="0">
                <a:cs typeface="Arial" charset="0"/>
              </a:rPr>
              <a:t> </a:t>
            </a:r>
            <a:r>
              <a:rPr lang="ru-RU" sz="2000" b="1" dirty="0" smtClean="0">
                <a:cs typeface="Arial" charset="0"/>
              </a:rPr>
              <a:t>Витамины – играют важнейшую роль в продлении здоровой полноценной жизни.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cs typeface="Arial" charset="0"/>
              </a:rPr>
              <a:t> Вода – это жизнь.</a:t>
            </a:r>
            <a:endParaRPr lang="en-US" sz="2000" b="1" i="0" dirty="0">
              <a:cs typeface="Arial" charset="0"/>
            </a:endParaRPr>
          </a:p>
        </p:txBody>
      </p:sp>
      <p:grpSp>
        <p:nvGrpSpPr>
          <p:cNvPr id="37" name="Group 142"/>
          <p:cNvGrpSpPr>
            <a:grpSpLocks/>
          </p:cNvGrpSpPr>
          <p:nvPr/>
        </p:nvGrpSpPr>
        <p:grpSpPr bwMode="auto">
          <a:xfrm>
            <a:off x="457200" y="4570369"/>
            <a:ext cx="2346723" cy="2481143"/>
            <a:chOff x="819" y="1243"/>
            <a:chExt cx="454" cy="518"/>
          </a:xfrm>
        </p:grpSpPr>
        <p:grpSp>
          <p:nvGrpSpPr>
            <p:cNvPr id="38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40" name="Picture 144" descr="light_shadow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45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9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AutoShape 150"/>
          <p:cNvSpPr>
            <a:spLocks noChangeArrowheads="1"/>
          </p:cNvSpPr>
          <p:nvPr/>
        </p:nvSpPr>
        <p:spPr bwMode="gray">
          <a:xfrm rot="370430">
            <a:off x="2918842" y="5732564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white">
          <a:xfrm>
            <a:off x="802830" y="5454736"/>
            <a:ext cx="156029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0" dirty="0" smtClean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Вода</a:t>
            </a:r>
            <a:endParaRPr lang="en-US" sz="32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b="1" dirty="0">
                <a:cs typeface="Arial" charset="0"/>
              </a:rPr>
              <a:t>Белки – это строительный материал для клеток</a:t>
            </a:r>
            <a:r>
              <a:rPr lang="ru-RU" sz="2200" b="1" dirty="0" smtClean="0">
                <a:cs typeface="Arial" charset="0"/>
              </a:rPr>
              <a:t>. </a:t>
            </a:r>
            <a:r>
              <a:rPr lang="ru-RU" sz="2200" dirty="0"/>
              <a:t>Белки необходимы для роста и восстановления тканей, обеспечивают сопротивляемость организма к инфекциям, благодаря им сокращаются наши мышцы.</a:t>
            </a:r>
            <a:endParaRPr lang="en-US" sz="2200" b="1" dirty="0"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 b="50534"/>
          <a:stretch/>
        </p:blipFill>
        <p:spPr>
          <a:xfrm>
            <a:off x="1313946" y="1484784"/>
            <a:ext cx="6480720" cy="2741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5" r="2469"/>
          <a:stretch/>
        </p:blipFill>
        <p:spPr>
          <a:xfrm>
            <a:off x="1331640" y="4077072"/>
            <a:ext cx="6480720" cy="27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6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 b="1" dirty="0" smtClean="0">
                <a:cs typeface="Arial" charset="0"/>
              </a:rPr>
              <a:t>Жиры </a:t>
            </a:r>
            <a:r>
              <a:rPr lang="ru-RU" sz="2200" b="1" dirty="0">
                <a:cs typeface="Arial" charset="0"/>
              </a:rPr>
              <a:t>– это источники энергии для организма</a:t>
            </a:r>
            <a:r>
              <a:rPr lang="ru-RU" sz="2200" b="1" dirty="0" smtClean="0">
                <a:cs typeface="Arial" charset="0"/>
              </a:rPr>
              <a:t>. </a:t>
            </a:r>
            <a:r>
              <a:rPr lang="ru-RU" sz="2200" dirty="0"/>
              <a:t>Жиры регулируют проникновение в клетки воды, солей и других важнейших веществ, предохраняют кожу от высыхания, защищают организм от переохлаждения.</a:t>
            </a:r>
            <a:endParaRPr lang="en-US" sz="2200" b="1" dirty="0"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4" y="1674938"/>
            <a:ext cx="7682528" cy="49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cs typeface="Arial" charset="0"/>
              </a:rPr>
              <a:t>Углеводы </a:t>
            </a:r>
            <a:r>
              <a:rPr lang="ru-RU" sz="2800" dirty="0">
                <a:cs typeface="Arial" charset="0"/>
              </a:rPr>
              <a:t>– это «топливо для организма», выполняют энергетическую функцию.</a:t>
            </a:r>
            <a:endParaRPr lang="en-US" sz="2800" dirty="0"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5" y="1628800"/>
            <a:ext cx="82456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Витамины повышают сопротивляемость организма к болезням, влияют на состояние кожи, волос, зрения.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9809"/>
            <a:ext cx="5544616" cy="48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МИНЕРАЛЬНЫЕ ВЕЩЕСТВА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132856"/>
            <a:ext cx="3322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Минеральные вещества регулируют обмен веществ в организме. Потребность в минеральных веществах, например, в кальции, магнии, фосфоре, железе покрывается полностью, если пища состоит из разнообразных продуктов животного и растительного происхождения.</a:t>
            </a:r>
            <a:endParaRPr lang="en-US" b="1" dirty="0"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6433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50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c9cc8bad61f1e6d7f9652c52c806668e49ae3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Основы рационального питания</vt:lpstr>
      <vt:lpstr>«Мы едим для того, чтобы жить,  а не живем для того, чтобы есть»  Сократ</vt:lpstr>
      <vt:lpstr>Презентация PowerPoint</vt:lpstr>
      <vt:lpstr>Питательные вещества</vt:lpstr>
      <vt:lpstr>Презентация PowerPoint</vt:lpstr>
      <vt:lpstr>Презентация PowerPoint</vt:lpstr>
      <vt:lpstr>Презентация PowerPoint</vt:lpstr>
      <vt:lpstr>Витамины повышают сопротивляемость организма к болезням, влияют на состояние кожи, волос, зрения.</vt:lpstr>
      <vt:lpstr>МИНЕРАЛЬНЫЕ ВЕЩЕСТВА</vt:lpstr>
      <vt:lpstr>ВОДА – ЭТО ЖИЗНЬ</vt:lpstr>
      <vt:lpstr>Рациональное питание – полноценное, правильное, регулярное питание.</vt:lpstr>
      <vt:lpstr>Пирамида питания</vt:lpstr>
    </vt:vector>
  </TitlesOfParts>
  <Company>http://presentation-creation.ru/powerpoint-presentation.html</Company>
  <LinksUpToDate>false</LinksUpToDate>
  <SharedDoc>false</SharedDoc>
  <HyperlinkBase>http://presentation-creation.ru/powerpoint-presentation.html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Спелые витамины</dc:title>
  <dc:creator>obstinate</dc:creator>
  <cp:lastModifiedBy>User</cp:lastModifiedBy>
  <cp:revision>26</cp:revision>
  <dcterms:created xsi:type="dcterms:W3CDTF">2017-10-22T18:01:27Z</dcterms:created>
  <dcterms:modified xsi:type="dcterms:W3CDTF">2024-01-25T10:27:50Z</dcterms:modified>
</cp:coreProperties>
</file>