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0"/>
  </p:notesMasterIdLst>
  <p:sldIdLst>
    <p:sldId id="256" r:id="rId2"/>
    <p:sldId id="307" r:id="rId3"/>
    <p:sldId id="311" r:id="rId4"/>
    <p:sldId id="314" r:id="rId5"/>
    <p:sldId id="313" r:id="rId6"/>
    <p:sldId id="315" r:id="rId7"/>
    <p:sldId id="281" r:id="rId8"/>
    <p:sldId id="316" r:id="rId9"/>
    <p:sldId id="317" r:id="rId10"/>
    <p:sldId id="318" r:id="rId11"/>
    <p:sldId id="326" r:id="rId12"/>
    <p:sldId id="319" r:id="rId13"/>
    <p:sldId id="320" r:id="rId14"/>
    <p:sldId id="321" r:id="rId15"/>
    <p:sldId id="322" r:id="rId16"/>
    <p:sldId id="324" r:id="rId17"/>
    <p:sldId id="327" r:id="rId18"/>
    <p:sldId id="32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99"/>
    <a:srgbClr val="FFFFCC"/>
    <a:srgbClr val="DDDDDD"/>
    <a:srgbClr val="84AC04"/>
    <a:srgbClr val="666699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C5160-7186-4858-A283-CB41DE1A575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EAC9A-1CF4-46F5-9ECA-FD05EEECF0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601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1D072-5968-46BD-9E8C-B21118AEB9E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652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1D072-5968-46BD-9E8C-B21118AEB9E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652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1D072-5968-46BD-9E8C-B21118AEB9E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652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1D072-5968-46BD-9E8C-B21118AEB9E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652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1D072-5968-46BD-9E8C-B21118AEB9E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652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1D072-5968-46BD-9E8C-B21118AEB9E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652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1D072-5968-46BD-9E8C-B21118AEB9E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652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1D072-5968-46BD-9E8C-B21118AEB9E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652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1D072-5968-46BD-9E8C-B21118AEB9E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652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1D072-5968-46BD-9E8C-B21118AEB9E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652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1D072-5968-46BD-9E8C-B21118AEB9E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652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1D072-5968-46BD-9E8C-B21118AEB9E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652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1D072-5968-46BD-9E8C-B21118AEB9E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652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1D072-5968-46BD-9E8C-B21118AEB9E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652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1D072-5968-46BD-9E8C-B21118AEB9E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652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1D072-5968-46BD-9E8C-B21118AEB9E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652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4BA9-AD8E-44B6-BB99-8AE2D6F210D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0C7F-682A-4A05-AC15-8113E26A43D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08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4BA9-AD8E-44B6-BB99-8AE2D6F210D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0C7F-682A-4A05-AC15-8113E26A4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866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4BA9-AD8E-44B6-BB99-8AE2D6F210D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0C7F-682A-4A05-AC15-8113E26A4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234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4BA9-AD8E-44B6-BB99-8AE2D6F210D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0C7F-682A-4A05-AC15-8113E26A4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528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4BA9-AD8E-44B6-BB99-8AE2D6F210D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0C7F-682A-4A05-AC15-8113E26A43D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887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4BA9-AD8E-44B6-BB99-8AE2D6F210D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0C7F-682A-4A05-AC15-8113E26A4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556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4BA9-AD8E-44B6-BB99-8AE2D6F210D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0C7F-682A-4A05-AC15-8113E26A4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902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4BA9-AD8E-44B6-BB99-8AE2D6F210D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0C7F-682A-4A05-AC15-8113E26A4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280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4BA9-AD8E-44B6-BB99-8AE2D6F210D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0C7F-682A-4A05-AC15-8113E26A4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575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5EF4BA9-AD8E-44B6-BB99-8AE2D6F210D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F80C7F-682A-4A05-AC15-8113E26A4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187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4BA9-AD8E-44B6-BB99-8AE2D6F210D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0C7F-682A-4A05-AC15-8113E26A4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02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5EF4BA9-AD8E-44B6-BB99-8AE2D6F210D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9F80C7F-682A-4A05-AC15-8113E26A43D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610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EFF75-3FEE-4977-83D5-D14813216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spc="199" dirty="0">
                <a:solidFill>
                  <a:srgbClr val="000000"/>
                </a:solidFill>
                <a:latin typeface="Times New Roman" panose="02020603050405020304" pitchFamily="18" charset="0"/>
                <a:ea typeface="Arial Black"/>
                <a:cs typeface="Times New Roman" panose="02020603050405020304" pitchFamily="18" charset="0"/>
              </a:rPr>
              <a:t>ДЕПАРТАМЕНТ ОБРАЗОВАНИЯ И НАУКИ ГОРОДА МОСКВЫ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spc="199" dirty="0">
                <a:solidFill>
                  <a:srgbClr val="000000"/>
                </a:solidFill>
                <a:latin typeface="Times New Roman" panose="02020603050405020304" pitchFamily="18" charset="0"/>
                <a:ea typeface="Arial Black"/>
                <a:cs typeface="Times New Roman" panose="02020603050405020304" pitchFamily="18" charset="0"/>
              </a:rPr>
              <a:t> Государственное бюджетное общеобразовательное учреждение города Москвы «Школа № 69 им. Б.Ш. Окуджавы»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F265B0-7F5F-4DFC-9851-24AAC6E96B4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47675" y="4456113"/>
            <a:ext cx="11744325" cy="1143000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4889D1E-7F90-4490-8A4F-7A14B1F1C681}"/>
              </a:ext>
            </a:extLst>
          </p:cNvPr>
          <p:cNvSpPr/>
          <p:nvPr/>
        </p:nvSpPr>
        <p:spPr>
          <a:xfrm>
            <a:off x="223024" y="5274527"/>
            <a:ext cx="10421354" cy="719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b="1" spc="-1" dirty="0" smtClean="0">
                <a:solidFill>
                  <a:srgbClr val="000000"/>
                </a:solidFill>
                <a:latin typeface="Times New Roman"/>
              </a:rPr>
              <a:t>Педагог-психолог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b="1" spc="-1" dirty="0" smtClean="0">
                <a:solidFill>
                  <a:srgbClr val="000000"/>
                </a:solidFill>
                <a:latin typeface="Times New Roman"/>
              </a:rPr>
              <a:t>Каменских </a:t>
            </a:r>
            <a:r>
              <a:rPr lang="ru-RU" b="1" spc="-1" dirty="0" err="1" smtClean="0">
                <a:solidFill>
                  <a:srgbClr val="000000"/>
                </a:solidFill>
                <a:latin typeface="Times New Roman"/>
              </a:rPr>
              <a:t>Мари-Анна</a:t>
            </a:r>
            <a:r>
              <a:rPr lang="ru-RU" b="1" spc="-1" dirty="0" smtClean="0">
                <a:solidFill>
                  <a:srgbClr val="000000"/>
                </a:solidFill>
                <a:latin typeface="Times New Roman"/>
              </a:rPr>
              <a:t> Михайловна</a:t>
            </a:r>
            <a:endParaRPr lang="ru-RU" b="1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3900FEC-0D22-4840-8276-E81B64A45DEF}"/>
              </a:ext>
            </a:extLst>
          </p:cNvPr>
          <p:cNvSpPr/>
          <p:nvPr/>
        </p:nvSpPr>
        <p:spPr>
          <a:xfrm>
            <a:off x="726232" y="2228671"/>
            <a:ext cx="107395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Арт-терапевтическая техника с использованием манной крупы в коррекционно-развивающей работе с дошкольниками.</a:t>
            </a:r>
            <a:endParaRPr lang="ru-RU" sz="36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869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0" y="424207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Рисование с помощью трафаретов.</a:t>
            </a:r>
            <a:endParaRPr lang="ru-RU" sz="2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Downloads\16061999518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" y="1357459"/>
            <a:ext cx="3855563" cy="3233393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C:\Users\User\Downloads\16061999200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7817" y="3308808"/>
            <a:ext cx="4202735" cy="2950590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C:\Users\User\Downloads\160620145191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8361" y="1374593"/>
            <a:ext cx="4124949" cy="3235114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https://cdn1.ozone.ru/multimedia/101409183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16840" y="4977353"/>
            <a:ext cx="1700158" cy="117064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9" name="Рисунок 8" descr="https://mollydom.ru/image/catalog/photo/1/ge-catalog-photo-5-381735107-trafaret-luch-medvegonok-i-ego-druzya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03854" y="984927"/>
            <a:ext cx="1487520" cy="164515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1" name="Рисунок 10" descr="https://ozon-st.cdn.ngenix.net/multimedia/102610211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9959" y="5052767"/>
            <a:ext cx="1537060" cy="99924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2" name="Стрелка вниз 11"/>
          <p:cNvSpPr/>
          <p:nvPr/>
        </p:nvSpPr>
        <p:spPr>
          <a:xfrm rot="2787522">
            <a:off x="4206748" y="2254987"/>
            <a:ext cx="337699" cy="610497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8414496">
            <a:off x="6534895" y="2187590"/>
            <a:ext cx="337699" cy="583071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782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384980" y="182815"/>
            <a:ext cx="69381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err="1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Арт-терапевтическая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работа с манной крупой. Рисование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цветной манкой.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Волшебные рыб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562" y="1429916"/>
            <a:ext cx="3225608" cy="2802718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6872" name="Picture 8" descr="http://ds167.ru/wp-content/uploads/2020/10/D-sKxVPXsAAnolR-1024x6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2583" y="3676453"/>
            <a:ext cx="3135299" cy="2564091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6876" name="Picture 12" descr="https://images.ru.prom.st/763366749_w640_h640_zagadki-na-pesk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73595" y="1498862"/>
            <a:ext cx="2873308" cy="2469825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Рисунок 14" descr="https://cstor.nn2.ru/forum/data/forum/images/2015-06/122128213-img_107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0994" y="3629320"/>
            <a:ext cx="2978870" cy="2582944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6882" name="Picture 18" descr="Цветная манк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51109" y="1508289"/>
            <a:ext cx="2799761" cy="2456860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Стрелка вниз 17"/>
          <p:cNvSpPr/>
          <p:nvPr/>
        </p:nvSpPr>
        <p:spPr>
          <a:xfrm rot="2787522">
            <a:off x="4178468" y="2179572"/>
            <a:ext cx="337699" cy="610497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8414496">
            <a:off x="7760377" y="2131027"/>
            <a:ext cx="337699" cy="583071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782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0" y="329939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Адаптационные игры.</a:t>
            </a:r>
          </a:p>
        </p:txBody>
      </p:sp>
      <p:pic>
        <p:nvPicPr>
          <p:cNvPr id="6" name="Рисунок 5" descr="C:\Users\User\Downloads\160612347438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1806" y="2771480"/>
            <a:ext cx="4213781" cy="3497345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C:\Users\User\Downloads\160612358223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332" y="1366888"/>
            <a:ext cx="3922730" cy="3044856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C:\Users\User\Downloads\160612360322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7379" y="1414018"/>
            <a:ext cx="3848099" cy="2941165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Стрелка вниз 8"/>
          <p:cNvSpPr/>
          <p:nvPr/>
        </p:nvSpPr>
        <p:spPr>
          <a:xfrm rot="2787522">
            <a:off x="4055920" y="935234"/>
            <a:ext cx="337699" cy="610497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8414496">
            <a:off x="7439868" y="1122362"/>
            <a:ext cx="337699" cy="583071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848930" y="1470582"/>
            <a:ext cx="337699" cy="954082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782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0" y="329939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Обучающие игры.</a:t>
            </a:r>
          </a:p>
        </p:txBody>
      </p:sp>
      <p:pic>
        <p:nvPicPr>
          <p:cNvPr id="5" name="Рисунок 4" descr="C:\Users\User\Downloads\16062048825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973" y="1053201"/>
            <a:ext cx="3921551" cy="2877776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C:\Users\User\Downloads\16062083070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0520" y="3167407"/>
            <a:ext cx="4016276" cy="3120271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C:\Users\User\Downloads\160622174178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0757" y="1000615"/>
            <a:ext cx="3807202" cy="2949215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Стрелка вниз 8"/>
          <p:cNvSpPr/>
          <p:nvPr/>
        </p:nvSpPr>
        <p:spPr>
          <a:xfrm rot="2787522">
            <a:off x="4546114" y="803260"/>
            <a:ext cx="337699" cy="610497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8414496">
            <a:off x="7138210" y="782997"/>
            <a:ext cx="337699" cy="583071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848930" y="1470582"/>
            <a:ext cx="337699" cy="954082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782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0" y="329939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Познавательные игры.</a:t>
            </a:r>
          </a:p>
        </p:txBody>
      </p:sp>
      <p:pic>
        <p:nvPicPr>
          <p:cNvPr id="6" name="Рисунок 5" descr="C:\Users\User\Downloads\16061199240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9513" y="3157979"/>
            <a:ext cx="3968683" cy="3139126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C:\Users\User\Downloads\160620949708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6948" y="952108"/>
            <a:ext cx="3836709" cy="3101418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C:\Users\User\Downloads\160622290978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9719" y="1066897"/>
            <a:ext cx="4032446" cy="3118604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Стрелка вниз 8"/>
          <p:cNvSpPr/>
          <p:nvPr/>
        </p:nvSpPr>
        <p:spPr>
          <a:xfrm rot="18414496">
            <a:off x="7185344" y="896120"/>
            <a:ext cx="337699" cy="583071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2787522">
            <a:off x="4810064" y="963514"/>
            <a:ext cx="337699" cy="610497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905491" y="1480009"/>
            <a:ext cx="337699" cy="954082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782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0" y="329939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Логопедические игры.</a:t>
            </a:r>
          </a:p>
        </p:txBody>
      </p:sp>
      <p:pic>
        <p:nvPicPr>
          <p:cNvPr id="5" name="Рисунок 4" descr="C:\Users\User\Downloads\1606119393823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339" y="1244338"/>
            <a:ext cx="3902697" cy="2978869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Стрелка вниз 5"/>
          <p:cNvSpPr/>
          <p:nvPr/>
        </p:nvSpPr>
        <p:spPr>
          <a:xfrm>
            <a:off x="5867784" y="1027522"/>
            <a:ext cx="337699" cy="954082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C:\Users\User\Downloads\16062260880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9114" y="1395167"/>
            <a:ext cx="3998404" cy="3016577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Стрелка вниз 7"/>
          <p:cNvSpPr/>
          <p:nvPr/>
        </p:nvSpPr>
        <p:spPr>
          <a:xfrm rot="2787522">
            <a:off x="4376431" y="784404"/>
            <a:ext cx="337699" cy="610497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8414496">
            <a:off x="7185344" y="896120"/>
            <a:ext cx="337699" cy="583071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C:\Users\User\Downloads\160622682894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2297" y="3078587"/>
            <a:ext cx="4605583" cy="3209091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27782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play-plan.ru/images/games/pesok/maxresdefaul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7089" y="3448786"/>
            <a:ext cx="4545377" cy="2829466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https://irecommend.ru/sites/default/files/imagecache/copyright1/user-images/176470/tAc3ZRhGVKidxOiYPrLLlQ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7554" y="1150069"/>
            <a:ext cx="4402318" cy="2884603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 descr="https://irecommend.ru/sites/default/files/imagecache/copyright1/user-images/176470/8NmCSQeEN0aA3jSs6SJPw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3633" y="1272619"/>
            <a:ext cx="4194927" cy="2988296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431356" y="207011"/>
            <a:ext cx="508104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и занятия на световом столе: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 rot="2787522">
            <a:off x="4131335" y="737270"/>
            <a:ext cx="337699" cy="610497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8414496">
            <a:off x="7185343" y="688731"/>
            <a:ext cx="337699" cy="583071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801796" y="1178350"/>
            <a:ext cx="337699" cy="954082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782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09947" y="263951"/>
            <a:ext cx="88046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Хорошо себя </a:t>
            </a:r>
            <a:r>
              <a:rPr lang="ru-RU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зарекомедавала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и получила много положительных откликов </a:t>
            </a:r>
            <a:r>
              <a:rPr lang="ru-RU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Манкотерапия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во время дистанционного обучения: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User\Downloads\16061204529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0420" y="1630836"/>
            <a:ext cx="3261676" cy="2526384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C:\Users\User\Downloads\160612045292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57121" y="3742440"/>
            <a:ext cx="2771479" cy="2422689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C:\Users\User\Downloads\160612045293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5361" y="1536569"/>
            <a:ext cx="3214540" cy="2611225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 descr="C:\Users\User\Downloads\160586694639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980" y="3836710"/>
            <a:ext cx="2753902" cy="2328420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 descr="C:\Users\User\Downloads\160586693122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53146" y="3601039"/>
            <a:ext cx="3073138" cy="2611225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27782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31558" y="1018094"/>
            <a:ext cx="61960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образом, использование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манкотерапии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 образовательной деятельности дошкольников является уникальным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средством развития ребёнка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 детей быстрее формируется произвольное поведение, активно развивается воображение, инициативность, повышается интерес и любознательность; стабилизируется эмоциональное состояние. Играя с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манкой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дети развивают тактильно-кинетическую чувствительность и мелкую моторику рук; снимают мышечную напряжённость. В этих играх можно развивать мотивацию речевого общения; формировать первичные произносительные умения и навыки; пополнять словарь; формировать связную речь; обучать чтению и письму.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Опыт подтверждает правоту слов психолога Карла Юнга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«Всё, что проходит через руки и ощущения ребёнка, помогает познать и узнать этот мир. всё, что можно потрогать, оставляет в голове всю доносимую до него информацию».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67926" y="320511"/>
            <a:ext cx="55523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2"/>
                </a:solidFill>
              </a:rPr>
              <a:t>«Часто руки знают, как распутать то, над чем тщетно бьется разум»</a:t>
            </a:r>
            <a:r>
              <a:rPr lang="ru-RU" sz="2000" b="1" dirty="0" smtClean="0">
                <a:solidFill>
                  <a:schemeClr val="accent2"/>
                </a:solidFill>
              </a:rPr>
              <a:t> К. Г. Юнг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pic>
        <p:nvPicPr>
          <p:cNvPr id="7" name="Рисунок 6" descr="http://i.mycdn.me/i?r=AzEPZsRbOZEKgBhR0XGMT1RkPIu9hKvC5x4P5-NTsrZJNqaKTM5SRkZCeTgDn6uOyi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29" y="966842"/>
            <a:ext cx="4792697" cy="4494686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27782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949" y="141403"/>
            <a:ext cx="11214057" cy="1583702"/>
          </a:xfrm>
        </p:spPr>
        <p:txBody>
          <a:bodyPr>
            <a:normAutofit fontScale="90000"/>
          </a:bodyPr>
          <a:lstStyle/>
          <a:p>
            <a:pPr algn="r"/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«Истоки способностей и дарования детей – на кончиках их пальцев. От пальцев, образно говоря, идут тончайшие нити – ручейки, которые питают источник творческой мысли. Другими словами, чем больше мастерства в детской руке, тем умнее ребенок».</a:t>
            </a:r>
            <a:b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В.А.Сухомлинский</a:t>
            </a:r>
            <a:endParaRPr lang="ru-RU" sz="24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46655" y="1932495"/>
            <a:ext cx="519416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Манкотерапия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вид современной 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арт-терапии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арт-педагогики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включающий систему игр с  манкой, позволяющих раскрыть индивидуальность каждого ребенка, разрешить его психологические затруднения, развить способность осознавать свои желания и возможность их реализации, помогающих ребёнку научить строить отношения со сверстниками и с внешним миром, выражать свои эмоции и чувства, слышать внутреннее настоящее «Я», подсказывающее выход для решения проблемы.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www.maam.ru/images/users/photos/medium/3a46818773111e6fd9785cd0aad586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950" y="1808075"/>
            <a:ext cx="5107315" cy="4470177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5660" y="273377"/>
            <a:ext cx="1138223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Идея использования манной крупы появилась на основе песочной психотерапии. Большой терапевтический ресурс описанной техники объясняется, прежде всего, свойствами манки, которые во многом совпадают со свойствами песка. Работа с манкой активизирует творческие ресурсы личности, предотвращает социальное выгорание, развивает познавательный интерес участников.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243579"/>
            <a:ext cx="761685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Манная крупа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очень податливый материал, он легко позволяет менять форму и очертания. Это отличный психотерапевтический инструмент. Он пробуждает воображение, вызывает богатые ассоциации, затрагивает все сферы чувств, вдохновляет и успокаивает. </a:t>
            </a:r>
          </a:p>
        </p:txBody>
      </p:sp>
      <p:pic>
        <p:nvPicPr>
          <p:cNvPr id="6" name="Рисунок 5" descr="https://b1.culture.ru/c/66078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8128" y="1894787"/>
            <a:ext cx="5043339" cy="4374037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Прямоугольник 6"/>
          <p:cNvSpPr/>
          <p:nvPr/>
        </p:nvSpPr>
        <p:spPr>
          <a:xfrm rot="10800000" flipV="1">
            <a:off x="122548" y="4059942"/>
            <a:ext cx="720207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Почему мы выбрали работу с манной крупой: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безопасно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экологично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терапевтично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подходит для работы с детьми и взрослыми.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782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677972" y="179111"/>
            <a:ext cx="5156462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Преимущества </a:t>
            </a:r>
            <a:r>
              <a:rPr lang="ru-RU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манкотерапии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Развивают все психические процессы: восприятие, мышление, памяти, внимания,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речи, навыков самоконтроля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творческого мышления, воображения и фантазии;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Формируют у ребенка представления об окружающем мире;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Развивают тактильно-кинетическую чувствительность и мелкую моторику рук;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Совершенствуют зрительно-пространственную ориентировку, речевые возможности;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Успокаивают и расслабляют, снимая напряжение;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Воспитывают чувство успешности и уверенности в себе (вот как я могу!)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Помогают познавать внешний и свой внутренний мир;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Наряду с высокой эффективностью метода,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манкотерапия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имеет и противопоказания.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77492" y="480767"/>
            <a:ext cx="448715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 рекомендуется </a:t>
            </a:r>
          </a:p>
          <a:p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случаях, когда:</a:t>
            </a:r>
            <a:endParaRPr lang="ru-RU" sz="2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Уровень тревожности ребёнка (взрослого) очень высок;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склонность к лёгочным и аллергическим заболеваниям;</a:t>
            </a:r>
          </a:p>
          <a:p>
            <a:pPr>
              <a:buFontTx/>
              <a:buChar char="-"/>
            </a:pP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нарушение кожного покрова (травмы и порезы).</a:t>
            </a:r>
          </a:p>
          <a:p>
            <a:pPr>
              <a:buFontTx/>
              <a:buChar char="-"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 rot="2787522">
            <a:off x="3735408" y="162237"/>
            <a:ext cx="337699" cy="610497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8414496">
            <a:off x="8156303" y="151402"/>
            <a:ext cx="337699" cy="583071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782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013830" y="197963"/>
            <a:ext cx="4255660" cy="697583"/>
          </a:xfrm>
          <a:prstGeom prst="roundRect">
            <a:avLst/>
          </a:prstGeom>
          <a:solidFill>
            <a:srgbClr val="DDD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4940" y="1583704"/>
            <a:ext cx="2784765" cy="6315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56363" y="1696826"/>
            <a:ext cx="3283045" cy="5750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146470" y="1640265"/>
            <a:ext cx="3200800" cy="58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2787522">
            <a:off x="3735408" y="916382"/>
            <a:ext cx="337699" cy="610497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990332" y="1002606"/>
            <a:ext cx="337699" cy="583071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8414496">
            <a:off x="8382546" y="830132"/>
            <a:ext cx="337699" cy="583071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88536" y="2314654"/>
            <a:ext cx="3355942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формировать представления             детей о свойствах манной крупы;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формировать навыки экспериментирования с манной крупой;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обогащать тактильный опыт детей;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учить детей последовательно и точно передавать увиденное,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учётом развития сюжета;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обучить умению отвечать на вопросы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проблемно-поиского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характера;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закрепить представления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 окружающем мире.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883843" y="2562788"/>
            <a:ext cx="368588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развивать кинестетическую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чувствительность и мелкую моторику рук;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развивать речевую активность, коммуникативные навыки, внимание, память;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 снять мышечную напряжённость;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 совершенствует зрительно-пространственную ориентировку, речевые возможности.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8201320" y="2619342"/>
            <a:ext cx="3808428" cy="304698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воспитывать способность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сопереживать, сочувствовать;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воспитывать аккуратность;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вызвать положительные эмоции,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связанные с новыми впечатлениями.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стабилизирует эмоциональные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состояния, поглощая негативную энергию;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анализировать коммуникативные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трудности (способность ребенка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общению и умение выражать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словесно свои мысли).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782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Алексей\Downloads\1501242657.jpg"/>
          <p:cNvPicPr>
            <a:picLocks noChangeAspect="1" noChangeArrowheads="1"/>
          </p:cNvPicPr>
          <p:nvPr/>
        </p:nvPicPr>
        <p:blipFill>
          <a:blip r:embed="rId3" cstate="print"/>
          <a:srcRect t="14844" r="3124" b="17187"/>
          <a:stretch>
            <a:fillRect/>
          </a:stretch>
        </p:blipFill>
        <p:spPr bwMode="auto">
          <a:xfrm>
            <a:off x="141401" y="1564848"/>
            <a:ext cx="3525626" cy="2501423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435" name="Picture 3" descr="http://ae01.alicdn.com/kf/HTB1HkhuRFXXXXXIapXXq6xXFXXX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18116"/>
            <a:ext cx="1833990" cy="192242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pic>
        <p:nvPicPr>
          <p:cNvPr id="18437" name="Picture 5" descr="https://tddomovoy.ru/upload/iblock/f31/f31fbd0454e9f7ec6d2da6ed3ce0a8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3661" y="4260915"/>
            <a:ext cx="1838228" cy="19796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pic>
        <p:nvPicPr>
          <p:cNvPr id="18439" name="Picture 7" descr="https://mmedia.ozone.ru/multimedia/audio_cd_covers/10140046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33152" y="4260916"/>
            <a:ext cx="1827957" cy="197962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pic>
        <p:nvPicPr>
          <p:cNvPr id="18441" name="Picture 9" descr="https://igralandia.ru/pictures/good_id11420/pic_name06b48b19f4534d8398657c6f57489fc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0780" y="4259379"/>
            <a:ext cx="1928438" cy="19811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pic>
        <p:nvPicPr>
          <p:cNvPr id="18443" name="Picture 11" descr="https://kakxranit.ru/wp-content/uploads/2018/12/manka-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44100" y="1536570"/>
            <a:ext cx="3706566" cy="2573517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447" name="Picture 15" descr="https://jumbo-toys.ru/upload/iblock/4be/145526_img_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181230" y="4259379"/>
            <a:ext cx="2024418" cy="19811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2026763" y="254524"/>
            <a:ext cx="8418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Для работы по «</a:t>
            </a:r>
            <a:r>
              <a:rPr lang="ru-RU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Манкотерапии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» можно использовать: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www.asusfone.ru/wp-content/uploads/2019/09/Screenshot_3-1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44759" y="1583704"/>
            <a:ext cx="3626685" cy="2432116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626" name="Picture 2" descr="http://ae01.alicdn.com/kf/Hf9da433d9fc24543ae7ec484884b2494W/6-5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44099" y="4260915"/>
            <a:ext cx="1847651" cy="19796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sp>
        <p:nvSpPr>
          <p:cNvPr id="14" name="Стрелка вниз 13"/>
          <p:cNvSpPr/>
          <p:nvPr/>
        </p:nvSpPr>
        <p:spPr>
          <a:xfrm>
            <a:off x="5748042" y="837324"/>
            <a:ext cx="337699" cy="583071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2787522">
            <a:off x="2849288" y="784406"/>
            <a:ext cx="337699" cy="610497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8414496">
            <a:off x="8382546" y="830132"/>
            <a:ext cx="337699" cy="583071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782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30459" y="584462"/>
            <a:ext cx="75980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Пять шагов в организации игрового процесса </a:t>
            </a:r>
          </a:p>
          <a:p>
            <a:pPr algn="ctr"/>
            <a:r>
              <a:rPr lang="ru-RU" sz="2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 манной крупой:</a:t>
            </a:r>
            <a:endParaRPr lang="ru-RU" sz="2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07390" y="2711011"/>
            <a:ext cx="1753386" cy="1435978"/>
            <a:chOff x="40295" y="1086681"/>
            <a:chExt cx="1763119" cy="1435978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40295" y="1086681"/>
              <a:ext cx="1763119" cy="1435978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82353" y="1128739"/>
              <a:ext cx="1679003" cy="13518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Первый шаг </a:t>
              </a:r>
              <a:r>
                <a:rPr lang="ru-RU" sz="2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— демонстрация манной крупы</a:t>
              </a:r>
              <a:r>
                <a:rPr lang="ru-RU" sz="1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460396" y="2711011"/>
            <a:ext cx="1989056" cy="1435978"/>
            <a:chOff x="2474054" y="1078108"/>
            <a:chExt cx="1810261" cy="1435978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474054" y="1078108"/>
              <a:ext cx="1763119" cy="1435978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2516112" y="1120166"/>
              <a:ext cx="1768203" cy="13518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Второй шаг</a:t>
              </a:r>
              <a:r>
                <a:rPr lang="ru-RU" sz="2000" b="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— демонстрация коллекции фигурок, предметов</a:t>
              </a:r>
              <a:endParaRPr lang="ru-RU" sz="2000" b="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854804" y="2711011"/>
            <a:ext cx="2073896" cy="1435978"/>
            <a:chOff x="4942421" y="1078108"/>
            <a:chExt cx="1830353" cy="1435978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4942421" y="1078108"/>
              <a:ext cx="1763119" cy="1435978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5075539" y="1120166"/>
              <a:ext cx="1697235" cy="13518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Третий шаг</a:t>
              </a:r>
              <a:r>
                <a:rPr lang="ru-RU" sz="2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— знакомство с правилами игр </a:t>
              </a:r>
              <a:r>
                <a:rPr lang="ru-RU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манной крупой</a:t>
              </a:r>
              <a:endParaRPr lang="ru-RU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409470" y="2711011"/>
            <a:ext cx="1970202" cy="1435978"/>
            <a:chOff x="7388529" y="1098470"/>
            <a:chExt cx="1780154" cy="1435978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7405564" y="1098470"/>
              <a:ext cx="1763119" cy="1435978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Скругленный прямоугольник 4"/>
            <p:cNvSpPr/>
            <p:nvPr/>
          </p:nvSpPr>
          <p:spPr>
            <a:xfrm>
              <a:off x="7388529" y="1140528"/>
              <a:ext cx="1738095" cy="13518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Четвертый шаг </a:t>
              </a:r>
              <a:r>
                <a:rPr lang="ru-RU" sz="2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— основное содержание занятия</a:t>
              </a:r>
              <a:endParaRPr lang="ru-RU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9945278" y="2711011"/>
            <a:ext cx="1866508" cy="1435978"/>
            <a:chOff x="9879156" y="1078108"/>
            <a:chExt cx="1763119" cy="1435978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9879156" y="1078108"/>
              <a:ext cx="1763119" cy="1435978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Скругленный прямоугольник 4"/>
            <p:cNvSpPr/>
            <p:nvPr/>
          </p:nvSpPr>
          <p:spPr>
            <a:xfrm>
              <a:off x="9921214" y="1120166"/>
              <a:ext cx="1679003" cy="13518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Пятый шаг</a:t>
              </a:r>
              <a:r>
                <a:rPr lang="ru-RU" sz="2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— завершение занятия, ритуал выхода</a:t>
              </a:r>
              <a:endParaRPr lang="ru-RU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Стрелка вниз 42"/>
          <p:cNvSpPr/>
          <p:nvPr/>
        </p:nvSpPr>
        <p:spPr>
          <a:xfrm rot="16200000">
            <a:off x="9487676" y="3133063"/>
            <a:ext cx="337699" cy="583071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низ 43"/>
          <p:cNvSpPr/>
          <p:nvPr/>
        </p:nvSpPr>
        <p:spPr>
          <a:xfrm rot="16200000">
            <a:off x="2070352" y="3134635"/>
            <a:ext cx="337699" cy="583071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низ 44"/>
          <p:cNvSpPr/>
          <p:nvPr/>
        </p:nvSpPr>
        <p:spPr>
          <a:xfrm rot="16200000">
            <a:off x="7009998" y="3096927"/>
            <a:ext cx="337699" cy="583071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низ 45"/>
          <p:cNvSpPr/>
          <p:nvPr/>
        </p:nvSpPr>
        <p:spPr>
          <a:xfrm rot="16200000">
            <a:off x="4522893" y="3145633"/>
            <a:ext cx="337699" cy="583071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782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970202" y="70937"/>
            <a:ext cx="78619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Мотивационные техники,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которых всегда начинается </a:t>
            </a:r>
            <a:r>
              <a:rPr lang="ru-RU" sz="2400" dirty="0" err="1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манкотерапия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 них человек всегда заходит в пространство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работы с манной крупой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User\Downloads\16061203870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3101" y="1414021"/>
            <a:ext cx="3893270" cy="3497344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C:\Users\User\Downloads\160612045286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549" y="1508289"/>
            <a:ext cx="3780148" cy="3289954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C:\Users\User\Downloads\160612345162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8742" y="2922310"/>
            <a:ext cx="4411749" cy="3299382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Стрелка вниз 8"/>
          <p:cNvSpPr/>
          <p:nvPr/>
        </p:nvSpPr>
        <p:spPr>
          <a:xfrm rot="2787522">
            <a:off x="3791969" y="1378295"/>
            <a:ext cx="337699" cy="610497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8414496">
            <a:off x="7515282" y="1367459"/>
            <a:ext cx="337699" cy="583071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613260" y="1480009"/>
            <a:ext cx="337699" cy="954082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782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384980" y="182815"/>
            <a:ext cx="69381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err="1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Арт-терапевтическая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работа с манной крупой. Рисование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манке.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Downloads\16062032669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9977" y="1338605"/>
            <a:ext cx="4119515" cy="3327663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C:\Users\User\Downloads\160620574683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3845" y="3082565"/>
            <a:ext cx="4251487" cy="3242820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C:\Users\User\Downloads\160620653320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5096" y="1300901"/>
            <a:ext cx="4053527" cy="3393647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Стрелка вниз 7"/>
          <p:cNvSpPr/>
          <p:nvPr/>
        </p:nvSpPr>
        <p:spPr>
          <a:xfrm rot="2787522">
            <a:off x="4329297" y="1123771"/>
            <a:ext cx="337699" cy="610497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8414496">
            <a:off x="7439868" y="1122362"/>
            <a:ext cx="337699" cy="583071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848930" y="1470582"/>
            <a:ext cx="337699" cy="954082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782369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2989</TotalTime>
  <Words>529</Words>
  <Application>Microsoft Office PowerPoint</Application>
  <PresentationFormat>Широкоэкранный</PresentationFormat>
  <Paragraphs>91</Paragraphs>
  <Slides>18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Times New Roman</vt:lpstr>
      <vt:lpstr>Ретро</vt:lpstr>
      <vt:lpstr>ДЕПАРТАМЕНТ ОБРАЗОВАНИЯ И НАУКИ ГОРОДА МОСКВЫ   Государственное бюджетное общеобразовательное учреждение города Москвы «Школа № 69 им. Б.Ш. Окуджавы» </vt:lpstr>
      <vt:lpstr>«Истоки способностей и дарования детей – на кончиках их пальцев. От пальцев, образно говоря, идут тончайшие нити – ручейки, которые питают источник творческой мысли. Другими словами, чем больше мастерства в детской руке, тем умнее ребенок». В.А.Сухомлинский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И НАУКИ ГОРОДА МОСКВЫ   Государственное бюджетное общеобразовательное учреждение города Москвы «Школа № 69 им. Б.Ш. Окуджавы»</dc:title>
  <dc:creator>1</dc:creator>
  <cp:lastModifiedBy>Виктория</cp:lastModifiedBy>
  <cp:revision>134</cp:revision>
  <dcterms:created xsi:type="dcterms:W3CDTF">2020-04-28T15:07:20Z</dcterms:created>
  <dcterms:modified xsi:type="dcterms:W3CDTF">2024-01-23T11:42:18Z</dcterms:modified>
</cp:coreProperties>
</file>