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2"/>
  </p:notesMasterIdLst>
  <p:sldIdLst>
    <p:sldId id="256" r:id="rId2"/>
    <p:sldId id="328" r:id="rId3"/>
    <p:sldId id="347" r:id="rId4"/>
    <p:sldId id="337" r:id="rId5"/>
    <p:sldId id="338" r:id="rId6"/>
    <p:sldId id="339" r:id="rId7"/>
    <p:sldId id="342" r:id="rId8"/>
    <p:sldId id="336" r:id="rId9"/>
    <p:sldId id="330" r:id="rId10"/>
    <p:sldId id="331" r:id="rId11"/>
    <p:sldId id="334" r:id="rId12"/>
    <p:sldId id="332" r:id="rId13"/>
    <p:sldId id="354" r:id="rId14"/>
    <p:sldId id="361" r:id="rId15"/>
    <p:sldId id="358" r:id="rId16"/>
    <p:sldId id="355" r:id="rId17"/>
    <p:sldId id="360" r:id="rId18"/>
    <p:sldId id="359" r:id="rId19"/>
    <p:sldId id="362" r:id="rId20"/>
    <p:sldId id="335" r:id="rId21"/>
    <p:sldId id="371" r:id="rId22"/>
    <p:sldId id="368" r:id="rId23"/>
    <p:sldId id="363" r:id="rId24"/>
    <p:sldId id="364" r:id="rId25"/>
    <p:sldId id="370" r:id="rId26"/>
    <p:sldId id="366" r:id="rId27"/>
    <p:sldId id="343" r:id="rId28"/>
    <p:sldId id="372" r:id="rId29"/>
    <p:sldId id="373" r:id="rId30"/>
    <p:sldId id="36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33FF"/>
    <a:srgbClr val="FF0066"/>
    <a:srgbClr val="0000FF"/>
    <a:srgbClr val="00FF00"/>
    <a:srgbClr val="C4A9E9"/>
    <a:srgbClr val="B88C00"/>
    <a:srgbClr val="FF00FF"/>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C5160-7186-4858-A283-CB41DE1A575D}" type="datetimeFigureOut">
              <a:rPr lang="ru-RU" smtClean="0"/>
              <a:pPr/>
              <a:t>22.01.2024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0EAC9A-1CF4-46F5-9ECA-FD05EEECF02D}" type="slidenum">
              <a:rPr lang="ru-RU" smtClean="0"/>
              <a:pPr/>
              <a:t>‹#›</a:t>
            </a:fld>
            <a:endParaRPr lang="ru-RU"/>
          </a:p>
        </p:txBody>
      </p:sp>
    </p:spTree>
    <p:extLst>
      <p:ext uri="{BB962C8B-B14F-4D97-AF65-F5344CB8AC3E}">
        <p14:creationId xmlns:p14="http://schemas.microsoft.com/office/powerpoint/2010/main" val="201460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11</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12</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13</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14</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15</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16</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17</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18</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19</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20</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3</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21</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22</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23</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24</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25</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26</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27</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28</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30</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4</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5</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6</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7</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8</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9</a:t>
            </a:fld>
            <a:endParaRPr lang="ru-RU"/>
          </a:p>
        </p:txBody>
      </p:sp>
    </p:spTree>
    <p:extLst>
      <p:ext uri="{BB962C8B-B14F-4D97-AF65-F5344CB8AC3E}">
        <p14:creationId xmlns:p14="http://schemas.microsoft.com/office/powerpoint/2010/main" val="365465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DC1D072-5968-46BD-9E8C-B21118AEB9E3}" type="slidenum">
              <a:rPr lang="ru-RU" smtClean="0"/>
              <a:pPr/>
              <a:t>10</a:t>
            </a:fld>
            <a:endParaRPr lang="ru-RU"/>
          </a:p>
        </p:txBody>
      </p:sp>
    </p:spTree>
    <p:extLst>
      <p:ext uri="{BB962C8B-B14F-4D97-AF65-F5344CB8AC3E}">
        <p14:creationId xmlns:p14="http://schemas.microsoft.com/office/powerpoint/2010/main" val="365465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9F80C7F-682A-4A05-AC15-8113E26A43D8}" type="slidenum">
              <a:rPr lang="ru-RU" smtClean="0"/>
              <a:pPr/>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01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9F80C7F-682A-4A05-AC15-8113E26A43D8}" type="slidenum">
              <a:rPr lang="ru-RU" smtClean="0"/>
              <a:pPr/>
              <a:t>‹#›</a:t>
            </a:fld>
            <a:endParaRPr lang="ru-RU"/>
          </a:p>
        </p:txBody>
      </p:sp>
    </p:spTree>
    <p:extLst>
      <p:ext uri="{BB962C8B-B14F-4D97-AF65-F5344CB8AC3E}">
        <p14:creationId xmlns:p14="http://schemas.microsoft.com/office/powerpoint/2010/main" val="353487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9F80C7F-682A-4A05-AC15-8113E26A43D8}" type="slidenum">
              <a:rPr lang="ru-RU" smtClean="0"/>
              <a:pPr/>
              <a:t>‹#›</a:t>
            </a:fld>
            <a:endParaRPr lang="ru-RU"/>
          </a:p>
        </p:txBody>
      </p:sp>
    </p:spTree>
    <p:extLst>
      <p:ext uri="{BB962C8B-B14F-4D97-AF65-F5344CB8AC3E}">
        <p14:creationId xmlns:p14="http://schemas.microsoft.com/office/powerpoint/2010/main" val="413053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9F80C7F-682A-4A05-AC15-8113E26A43D8}" type="slidenum">
              <a:rPr lang="ru-RU" smtClean="0"/>
              <a:pPr/>
              <a:t>‹#›</a:t>
            </a:fld>
            <a:endParaRPr lang="ru-RU"/>
          </a:p>
        </p:txBody>
      </p:sp>
    </p:spTree>
    <p:extLst>
      <p:ext uri="{BB962C8B-B14F-4D97-AF65-F5344CB8AC3E}">
        <p14:creationId xmlns:p14="http://schemas.microsoft.com/office/powerpoint/2010/main" val="198725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9F80C7F-682A-4A05-AC15-8113E26A43D8}" type="slidenum">
              <a:rPr lang="ru-RU" smtClean="0"/>
              <a:pPr/>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55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9F80C7F-682A-4A05-AC15-8113E26A43D8}" type="slidenum">
              <a:rPr lang="ru-RU" smtClean="0"/>
              <a:pPr/>
              <a:t>‹#›</a:t>
            </a:fld>
            <a:endParaRPr lang="ru-RU"/>
          </a:p>
        </p:txBody>
      </p:sp>
    </p:spTree>
    <p:extLst>
      <p:ext uri="{BB962C8B-B14F-4D97-AF65-F5344CB8AC3E}">
        <p14:creationId xmlns:p14="http://schemas.microsoft.com/office/powerpoint/2010/main" val="2380834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9F80C7F-682A-4A05-AC15-8113E26A43D8}" type="slidenum">
              <a:rPr lang="ru-RU" smtClean="0"/>
              <a:pPr/>
              <a:t>‹#›</a:t>
            </a:fld>
            <a:endParaRPr lang="ru-RU"/>
          </a:p>
        </p:txBody>
      </p:sp>
    </p:spTree>
    <p:extLst>
      <p:ext uri="{BB962C8B-B14F-4D97-AF65-F5344CB8AC3E}">
        <p14:creationId xmlns:p14="http://schemas.microsoft.com/office/powerpoint/2010/main" val="3292137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9F80C7F-682A-4A05-AC15-8113E26A43D8}" type="slidenum">
              <a:rPr lang="ru-RU" smtClean="0"/>
              <a:pPr/>
              <a:t>‹#›</a:t>
            </a:fld>
            <a:endParaRPr lang="ru-RU"/>
          </a:p>
        </p:txBody>
      </p:sp>
    </p:spTree>
    <p:extLst>
      <p:ext uri="{BB962C8B-B14F-4D97-AF65-F5344CB8AC3E}">
        <p14:creationId xmlns:p14="http://schemas.microsoft.com/office/powerpoint/2010/main" val="334640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89F80C7F-682A-4A05-AC15-8113E26A43D8}" type="slidenum">
              <a:rPr lang="ru-RU" smtClean="0"/>
              <a:pPr/>
              <a:t>‹#›</a:t>
            </a:fld>
            <a:endParaRPr lang="ru-RU"/>
          </a:p>
        </p:txBody>
      </p:sp>
    </p:spTree>
    <p:extLst>
      <p:ext uri="{BB962C8B-B14F-4D97-AF65-F5344CB8AC3E}">
        <p14:creationId xmlns:p14="http://schemas.microsoft.com/office/powerpoint/2010/main" val="206582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5EF4BA9-AD8E-44B6-BB99-8AE2D6F210D0}" type="datetimeFigureOut">
              <a:rPr lang="ru-RU" smtClean="0"/>
              <a:pPr/>
              <a:t>22.01.2024</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9F80C7F-682A-4A05-AC15-8113E26A43D8}" type="slidenum">
              <a:rPr lang="ru-RU" smtClean="0"/>
              <a:pPr/>
              <a:t>‹#›</a:t>
            </a:fld>
            <a:endParaRPr lang="ru-RU"/>
          </a:p>
        </p:txBody>
      </p:sp>
    </p:spTree>
    <p:extLst>
      <p:ext uri="{BB962C8B-B14F-4D97-AF65-F5344CB8AC3E}">
        <p14:creationId xmlns:p14="http://schemas.microsoft.com/office/powerpoint/2010/main" val="1244141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5EF4BA9-AD8E-44B6-BB99-8AE2D6F210D0}" type="datetimeFigureOut">
              <a:rPr lang="ru-RU" smtClean="0"/>
              <a:pPr/>
              <a:t>22.01.2024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9F80C7F-682A-4A05-AC15-8113E26A43D8}" type="slidenum">
              <a:rPr lang="ru-RU" smtClean="0"/>
              <a:pPr/>
              <a:t>‹#›</a:t>
            </a:fld>
            <a:endParaRPr lang="ru-RU"/>
          </a:p>
        </p:txBody>
      </p:sp>
    </p:spTree>
    <p:extLst>
      <p:ext uri="{BB962C8B-B14F-4D97-AF65-F5344CB8AC3E}">
        <p14:creationId xmlns:p14="http://schemas.microsoft.com/office/powerpoint/2010/main" val="95967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5EF4BA9-AD8E-44B6-BB99-8AE2D6F210D0}" type="datetimeFigureOut">
              <a:rPr lang="ru-RU" smtClean="0"/>
              <a:pPr/>
              <a:t>22.01.2024</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9F80C7F-682A-4A05-AC15-8113E26A43D8}" type="slidenum">
              <a:rPr lang="ru-RU" smtClean="0"/>
              <a:pPr/>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75147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4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3EFF75-3FEE-4977-83D5-D1481321688B}"/>
              </a:ext>
            </a:extLst>
          </p:cNvPr>
          <p:cNvSpPr>
            <a:spLocks noGrp="1"/>
          </p:cNvSpPr>
          <p:nvPr>
            <p:ph type="title"/>
          </p:nvPr>
        </p:nvSpPr>
        <p:spPr/>
        <p:txBody>
          <a:bodyPr>
            <a:normAutofit/>
          </a:bodyPr>
          <a:lstStyle/>
          <a:p>
            <a:pPr algn="ctr"/>
            <a:r>
              <a:rPr lang="ru-RU" sz="1800" b="1" spc="199" dirty="0">
                <a:solidFill>
                  <a:srgbClr val="000000"/>
                </a:solidFill>
                <a:latin typeface="Times New Roman" panose="02020603050405020304" pitchFamily="18" charset="0"/>
                <a:ea typeface="Arial Black"/>
                <a:cs typeface="Times New Roman" panose="02020603050405020304" pitchFamily="18" charset="0"/>
              </a:rPr>
              <a:t>ДЕПАРТАМЕНТ ОБРАЗОВАНИЯ И НАУКИ ГОРОДА МОСКВЫ </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b="1" spc="199" dirty="0">
                <a:solidFill>
                  <a:srgbClr val="000000"/>
                </a:solidFill>
                <a:latin typeface="Times New Roman" panose="02020603050405020304" pitchFamily="18" charset="0"/>
                <a:ea typeface="Arial Black"/>
                <a:cs typeface="Times New Roman" panose="02020603050405020304" pitchFamily="18" charset="0"/>
              </a:rPr>
              <a:t> Государственное бюджетное общеобразовательное учреждение города Москвы «Школа № 69 им. Б.Ш. Окуджавы»</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05F265B0-7F5F-4DFC-9851-24AAC6E96B4B}"/>
              </a:ext>
            </a:extLst>
          </p:cNvPr>
          <p:cNvSpPr>
            <a:spLocks noGrp="1"/>
          </p:cNvSpPr>
          <p:nvPr>
            <p:ph type="subTitle" idx="4294967295"/>
          </p:nvPr>
        </p:nvSpPr>
        <p:spPr>
          <a:xfrm>
            <a:off x="447675" y="4456113"/>
            <a:ext cx="11744325" cy="1143000"/>
          </a:xfrm>
        </p:spPr>
        <p:txBody>
          <a:bodyPr>
            <a:normAutofit/>
          </a:bodyPr>
          <a:lstStyle/>
          <a:p>
            <a:r>
              <a:rPr lang="ru-RU" dirty="0"/>
              <a:t/>
            </a:r>
            <a:br>
              <a:rPr lang="ru-RU" dirty="0"/>
            </a:br>
            <a:endParaRPr lang="ru-RU" dirty="0"/>
          </a:p>
        </p:txBody>
      </p:sp>
      <p:sp>
        <p:nvSpPr>
          <p:cNvPr id="7" name="Прямоугольник 6">
            <a:extLst>
              <a:ext uri="{FF2B5EF4-FFF2-40B4-BE49-F238E27FC236}">
                <a16:creationId xmlns:a16="http://schemas.microsoft.com/office/drawing/2014/main" id="{14889D1E-7F90-4490-8A4F-7A14B1F1C681}"/>
              </a:ext>
            </a:extLst>
          </p:cNvPr>
          <p:cNvSpPr/>
          <p:nvPr/>
        </p:nvSpPr>
        <p:spPr>
          <a:xfrm>
            <a:off x="174929" y="5136543"/>
            <a:ext cx="10469449" cy="663771"/>
          </a:xfrm>
          <a:prstGeom prst="rect">
            <a:avLst/>
          </a:prstGeom>
        </p:spPr>
        <p:txBody>
          <a:bodyPr wrap="square">
            <a:spAutoFit/>
          </a:bodyPr>
          <a:lstStyle/>
          <a:p>
            <a:pPr>
              <a:lnSpc>
                <a:spcPct val="90000"/>
              </a:lnSpc>
              <a:spcBef>
                <a:spcPts val="1001"/>
              </a:spcBef>
            </a:pPr>
            <a:r>
              <a:rPr lang="ru-RU" sz="1600" b="1" spc="-1" dirty="0" smtClean="0">
                <a:solidFill>
                  <a:srgbClr val="000000"/>
                </a:solidFill>
                <a:latin typeface="Times New Roman"/>
              </a:rPr>
              <a:t>Педагог-психолог</a:t>
            </a:r>
          </a:p>
          <a:p>
            <a:pPr>
              <a:lnSpc>
                <a:spcPct val="90000"/>
              </a:lnSpc>
              <a:spcBef>
                <a:spcPts val="1001"/>
              </a:spcBef>
            </a:pPr>
            <a:r>
              <a:rPr lang="ru-RU" sz="1600" b="1" spc="-1" dirty="0" smtClean="0">
                <a:solidFill>
                  <a:srgbClr val="000000"/>
                </a:solidFill>
                <a:latin typeface="Times New Roman"/>
              </a:rPr>
              <a:t>Каменских </a:t>
            </a:r>
            <a:r>
              <a:rPr lang="ru-RU" sz="1600" b="1" spc="-1" dirty="0" err="1" smtClean="0">
                <a:solidFill>
                  <a:srgbClr val="000000"/>
                </a:solidFill>
                <a:latin typeface="Times New Roman"/>
              </a:rPr>
              <a:t>Мари-Анна</a:t>
            </a:r>
            <a:r>
              <a:rPr lang="ru-RU" sz="1600" b="1" spc="-1" dirty="0" smtClean="0">
                <a:solidFill>
                  <a:srgbClr val="000000"/>
                </a:solidFill>
                <a:latin typeface="Times New Roman"/>
              </a:rPr>
              <a:t> Михайловна</a:t>
            </a:r>
            <a:endParaRPr lang="ru-RU" sz="1600" b="1" spc="-1" dirty="0">
              <a:solidFill>
                <a:srgbClr val="000000"/>
              </a:solidFill>
              <a:latin typeface="Times New Roman"/>
            </a:endParaRPr>
          </a:p>
        </p:txBody>
      </p:sp>
      <p:sp>
        <p:nvSpPr>
          <p:cNvPr id="4" name="Прямоугольник 3">
            <a:extLst>
              <a:ext uri="{FF2B5EF4-FFF2-40B4-BE49-F238E27FC236}">
                <a16:creationId xmlns:a16="http://schemas.microsoft.com/office/drawing/2014/main" id="{23900FEC-0D22-4840-8276-E81B64A45DEF}"/>
              </a:ext>
            </a:extLst>
          </p:cNvPr>
          <p:cNvSpPr/>
          <p:nvPr/>
        </p:nvSpPr>
        <p:spPr>
          <a:xfrm>
            <a:off x="726232" y="2228671"/>
            <a:ext cx="10739535" cy="1815882"/>
          </a:xfrm>
          <a:prstGeom prst="rect">
            <a:avLst/>
          </a:prstGeom>
        </p:spPr>
        <p:txBody>
          <a:bodyPr wrap="square">
            <a:spAutoFit/>
          </a:bodyPr>
          <a:lstStyle/>
          <a:p>
            <a:pPr algn="ctr"/>
            <a:r>
              <a:rPr lang="ru-RU" sz="2800" b="1" dirty="0" smtClean="0">
                <a:solidFill>
                  <a:srgbClr val="0070C0"/>
                </a:solidFill>
                <a:latin typeface="Times New Roman" panose="02020603050405020304" pitchFamily="18" charset="0"/>
                <a:ea typeface="Times New Roman" panose="02020603050405020304" pitchFamily="18" charset="0"/>
                <a:cs typeface="Calibri" panose="020F0502020204030204" pitchFamily="34" charset="0"/>
              </a:rPr>
              <a:t>Использование не традиционного метода работы </a:t>
            </a:r>
          </a:p>
          <a:p>
            <a:pPr algn="ctr"/>
            <a:r>
              <a:rPr lang="ru-RU" sz="2800" b="1" dirty="0" smtClean="0">
                <a:solidFill>
                  <a:srgbClr val="0070C0"/>
                </a:solidFill>
                <a:latin typeface="Times New Roman" panose="02020603050405020304" pitchFamily="18" charset="0"/>
                <a:ea typeface="Times New Roman" panose="02020603050405020304" pitchFamily="18" charset="0"/>
                <a:cs typeface="Calibri" panose="020F0502020204030204" pitchFamily="34" charset="0"/>
              </a:rPr>
              <a:t>в коррекционно-развивающей работе с детьми дошкольного возраста, педагога-психолога</a:t>
            </a:r>
            <a:r>
              <a:rPr lang="ru-RU" sz="2800" b="1" dirty="0" smtClean="0">
                <a:solidFill>
                  <a:srgbClr val="0070C0"/>
                </a:solidFill>
                <a:latin typeface="Times New Roman" panose="02020603050405020304" pitchFamily="18" charset="0"/>
                <a:ea typeface="Times New Roman" panose="02020603050405020304" pitchFamily="18" charset="0"/>
                <a:cs typeface="Calibri" panose="020F0502020204030204" pitchFamily="34" charset="0"/>
              </a:rPr>
              <a:t>.</a:t>
            </a:r>
            <a:endParaRPr lang="en-US" sz="2800" b="1" dirty="0" smtClean="0">
              <a:solidFill>
                <a:srgbClr val="0070C0"/>
              </a:solidFill>
              <a:latin typeface="Times New Roman" panose="02020603050405020304" pitchFamily="18" charset="0"/>
              <a:ea typeface="Times New Roman" panose="02020603050405020304" pitchFamily="18" charset="0"/>
              <a:cs typeface="Calibri" panose="020F0502020204030204" pitchFamily="34" charset="0"/>
            </a:endParaRPr>
          </a:p>
          <a:p>
            <a:pPr algn="ctr"/>
            <a:r>
              <a:rPr lang="ru-RU" sz="2800" b="1" dirty="0" smtClean="0">
                <a:solidFill>
                  <a:srgbClr val="0070C0"/>
                </a:solidFill>
                <a:latin typeface="Times New Roman" panose="02020603050405020304" pitchFamily="18" charset="0"/>
                <a:ea typeface="Times New Roman" panose="02020603050405020304" pitchFamily="18" charset="0"/>
                <a:cs typeface="Calibri" panose="020F0502020204030204" pitchFamily="34" charset="0"/>
              </a:rPr>
              <a:t>«Камешки </a:t>
            </a:r>
            <a:r>
              <a:rPr lang="ru-RU" sz="2800" b="1" dirty="0" err="1" smtClean="0">
                <a:solidFill>
                  <a:srgbClr val="0070C0"/>
                </a:solidFill>
                <a:latin typeface="Times New Roman" panose="02020603050405020304" pitchFamily="18" charset="0"/>
                <a:ea typeface="Times New Roman" panose="02020603050405020304" pitchFamily="18" charset="0"/>
                <a:cs typeface="Calibri" panose="020F0502020204030204" pitchFamily="34" charset="0"/>
              </a:rPr>
              <a:t>Марблс</a:t>
            </a:r>
            <a:r>
              <a:rPr lang="ru-RU" sz="2800" b="1" dirty="0" smtClean="0">
                <a:solidFill>
                  <a:srgbClr val="0070C0"/>
                </a:solidFill>
                <a:latin typeface="Times New Roman" panose="02020603050405020304" pitchFamily="18" charset="0"/>
                <a:ea typeface="Times New Roman" panose="02020603050405020304" pitchFamily="18" charset="0"/>
                <a:cs typeface="Calibri" panose="020F0502020204030204" pitchFamily="34" charset="0"/>
              </a:rPr>
              <a:t>»</a:t>
            </a:r>
            <a:endParaRPr lang="ru-RU" sz="2800" b="1" dirty="0">
              <a:solidFill>
                <a:srgbClr val="0070C0"/>
              </a:solidFill>
              <a:latin typeface="Times New Roman" panose="02020603050405020304" pitchFamily="18"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22869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979630" y="197963"/>
            <a:ext cx="8069344" cy="697583"/>
          </a:xfrm>
          <a:prstGeom prst="roundRect">
            <a:avLst/>
          </a:prstGeom>
          <a:solidFill>
            <a:srgbClr val="DDDD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0070C0"/>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534940" y="1583704"/>
            <a:ext cx="2784765" cy="631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Подгрупповая форма работы:</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4156363" y="1583703"/>
            <a:ext cx="3283045" cy="688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Парная форма работы:</a:t>
            </a:r>
            <a:endParaRPr lang="ru-RU" dirty="0">
              <a:solidFill>
                <a:schemeClr val="tx2"/>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146470" y="1640265"/>
            <a:ext cx="3200800" cy="58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Индивидуальная форма работы:</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2" name="Стрелка вниз 11"/>
          <p:cNvSpPr/>
          <p:nvPr/>
        </p:nvSpPr>
        <p:spPr>
          <a:xfrm rot="2787522">
            <a:off x="3735408" y="916382"/>
            <a:ext cx="337699" cy="610497"/>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5782942" y="955472"/>
            <a:ext cx="337699" cy="583071"/>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rot="18414496">
            <a:off x="8382546" y="830132"/>
            <a:ext cx="337699" cy="583071"/>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535" name="Rectangle 7"/>
          <p:cNvSpPr>
            <a:spLocks noChangeArrowheads="1"/>
          </p:cNvSpPr>
          <p:nvPr/>
        </p:nvSpPr>
        <p:spPr bwMode="auto">
          <a:xfrm>
            <a:off x="8201320" y="3973559"/>
            <a:ext cx="3808428"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6321" name="Rectangle 1"/>
          <p:cNvSpPr>
            <a:spLocks noChangeArrowheads="1"/>
          </p:cNvSpPr>
          <p:nvPr/>
        </p:nvSpPr>
        <p:spPr bwMode="auto">
          <a:xfrm>
            <a:off x="2149310" y="125588"/>
            <a:ext cx="785252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Занятия с камешками лучше проводить в малых группах (не больше 3 - 5 человек, если возраст детей от 3 до 7 лет) или индивидуально.</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 name="Прямоугольник 15"/>
          <p:cNvSpPr/>
          <p:nvPr/>
        </p:nvSpPr>
        <p:spPr>
          <a:xfrm>
            <a:off x="480768" y="2856322"/>
            <a:ext cx="2884602" cy="3139321"/>
          </a:xfrm>
          <a:prstGeom prst="rect">
            <a:avLst/>
          </a:prstGeom>
        </p:spPr>
        <p:txBody>
          <a:bodyPr wrap="square">
            <a:spAutoFit/>
          </a:bodyPr>
          <a:lstStyle/>
          <a:p>
            <a:r>
              <a:rPr lang="ru-RU" dirty="0" smtClean="0">
                <a:latin typeface="Times New Roman" pitchFamily="18" charset="0"/>
                <a:cs typeface="Times New Roman" pitchFamily="18" charset="0"/>
              </a:rPr>
              <a:t>позволяет работать с небольшим количеством детей, и объединять их в группы по каким-либо признакам. Например, по уровню развития, по возрасту и др. Это улучшает эффективность работы, а также делает его разнообразным и повышает интерес детей.</a:t>
            </a:r>
            <a:endParaRPr lang="ru-RU" dirty="0">
              <a:latin typeface="Times New Roman" pitchFamily="18" charset="0"/>
              <a:cs typeface="Times New Roman" pitchFamily="18" charset="0"/>
            </a:endParaRPr>
          </a:p>
        </p:txBody>
      </p:sp>
      <p:sp>
        <p:nvSpPr>
          <p:cNvPr id="22" name="Стрелка вниз 21"/>
          <p:cNvSpPr/>
          <p:nvPr/>
        </p:nvSpPr>
        <p:spPr>
          <a:xfrm>
            <a:off x="1644575" y="2265798"/>
            <a:ext cx="337699" cy="583071"/>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низ 22"/>
          <p:cNvSpPr/>
          <p:nvPr/>
        </p:nvSpPr>
        <p:spPr>
          <a:xfrm>
            <a:off x="5782942" y="2322360"/>
            <a:ext cx="337699" cy="583071"/>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низ 23"/>
          <p:cNvSpPr/>
          <p:nvPr/>
        </p:nvSpPr>
        <p:spPr>
          <a:xfrm>
            <a:off x="9487676" y="2294079"/>
            <a:ext cx="337699" cy="583071"/>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323" name="Rectangle 3"/>
          <p:cNvSpPr>
            <a:spLocks noChangeArrowheads="1"/>
          </p:cNvSpPr>
          <p:nvPr/>
        </p:nvSpPr>
        <p:spPr bwMode="auto">
          <a:xfrm>
            <a:off x="4006391" y="3025505"/>
            <a:ext cx="38932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предполагает работу детей в паре.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Это объединяет детей, учит их взаимодействовать друг с другом, развивать общение. Пары можно формировать по желанию педагогов или по желанию детей. К тому же в помощь слабому ребенку можно дать ребенка посильнее.</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Прямоугольник 24"/>
          <p:cNvSpPr/>
          <p:nvPr/>
        </p:nvSpPr>
        <p:spPr>
          <a:xfrm>
            <a:off x="8229600" y="3105835"/>
            <a:ext cx="3346514" cy="1200329"/>
          </a:xfrm>
          <a:prstGeom prst="rect">
            <a:avLst/>
          </a:prstGeom>
        </p:spPr>
        <p:txBody>
          <a:bodyPr wrap="square">
            <a:spAutoFit/>
          </a:bodyPr>
          <a:lstStyle/>
          <a:p>
            <a:r>
              <a:rPr lang="ru-RU" dirty="0" smtClean="0">
                <a:latin typeface="Times New Roman" pitchFamily="18" charset="0"/>
                <a:cs typeface="Times New Roman" pitchFamily="18" charset="0"/>
              </a:rPr>
              <a:t>предполагает наличие индивидуального подхода к обучению и воспитанию ребенка.</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027782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554664" y="179111"/>
            <a:ext cx="3073138" cy="2554545"/>
          </a:xfrm>
          <a:prstGeom prst="rect">
            <a:avLst/>
          </a:prstGeom>
        </p:spPr>
        <p:txBody>
          <a:bodyPr wrap="square">
            <a:spAutoFit/>
          </a:bodyPr>
          <a:lstStyle/>
          <a:p>
            <a:endParaRPr lang="ru-RU" sz="2400" b="1" dirty="0" smtClean="0">
              <a:solidFill>
                <a:srgbClr val="0070C0"/>
              </a:solidFill>
              <a:latin typeface="Times New Roman" pitchFamily="18" charset="0"/>
              <a:cs typeface="Times New Roman" pitchFamily="18" charset="0"/>
            </a:endParaRPr>
          </a:p>
          <a:p>
            <a:endParaRPr lang="ru-RU" sz="2400" b="1" dirty="0" smtClean="0">
              <a:solidFill>
                <a:srgbClr val="0070C0"/>
              </a:solidFill>
              <a:latin typeface="Times New Roman" pitchFamily="18" charset="0"/>
              <a:cs typeface="Times New Roman" pitchFamily="18" charset="0"/>
            </a:endParaRPr>
          </a:p>
          <a:p>
            <a:r>
              <a:rPr lang="ru-RU" dirty="0" smtClean="0">
                <a:latin typeface="Times New Roman" pitchFamily="18" charset="0"/>
                <a:cs typeface="Times New Roman" pitchFamily="18" charset="0"/>
              </a:rPr>
              <a:t>В младшем возрасте проводим занятия на развитие мелкой моторики, </a:t>
            </a:r>
            <a:r>
              <a:rPr lang="ru-RU" dirty="0" err="1" smtClean="0">
                <a:latin typeface="Times New Roman" pitchFamily="18" charset="0"/>
                <a:cs typeface="Times New Roman" pitchFamily="18" charset="0"/>
              </a:rPr>
              <a:t>сенсорики</a:t>
            </a:r>
            <a:r>
              <a:rPr lang="ru-RU" dirty="0" smtClean="0">
                <a:latin typeface="Times New Roman" pitchFamily="18" charset="0"/>
                <a:cs typeface="Times New Roman" pitchFamily="18" charset="0"/>
              </a:rPr>
              <a:t>.</a:t>
            </a:r>
          </a:p>
          <a:p>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p:txBody>
      </p:sp>
      <p:sp>
        <p:nvSpPr>
          <p:cNvPr id="22" name="Прямоугольник 21"/>
          <p:cNvSpPr/>
          <p:nvPr/>
        </p:nvSpPr>
        <p:spPr>
          <a:xfrm>
            <a:off x="7277493" y="480767"/>
            <a:ext cx="3327662" cy="2123658"/>
          </a:xfrm>
          <a:prstGeom prst="rect">
            <a:avLst/>
          </a:prstGeom>
        </p:spPr>
        <p:txBody>
          <a:bodyPr wrap="square">
            <a:spAutoFit/>
          </a:bodyPr>
          <a:lstStyle/>
          <a:p>
            <a:endParaRPr lang="ru-RU" sz="2400" b="1" dirty="0" smtClean="0">
              <a:solidFill>
                <a:srgbClr val="0070C0"/>
              </a:solidFill>
              <a:latin typeface="Times New Roman" pitchFamily="18" charset="0"/>
              <a:cs typeface="Times New Roman" pitchFamily="18" charset="0"/>
            </a:endParaRPr>
          </a:p>
          <a:p>
            <a:r>
              <a:rPr lang="ru-RU" dirty="0" smtClean="0">
                <a:latin typeface="Times New Roman" pitchFamily="18" charset="0"/>
                <a:cs typeface="Times New Roman" pitchFamily="18" charset="0"/>
              </a:rPr>
              <a:t>В старшем дошкольном возрасте уделяется внимание развитию логического мышления и развитию речи (обучения грамоте).</a:t>
            </a:r>
          </a:p>
          <a:p>
            <a:endParaRPr lang="ru-RU" dirty="0" smtClean="0">
              <a:latin typeface="Times New Roman" pitchFamily="18" charset="0"/>
              <a:cs typeface="Times New Roman" pitchFamily="18" charset="0"/>
            </a:endParaRPr>
          </a:p>
        </p:txBody>
      </p:sp>
      <p:sp>
        <p:nvSpPr>
          <p:cNvPr id="6" name="Стрелка вниз 5"/>
          <p:cNvSpPr/>
          <p:nvPr/>
        </p:nvSpPr>
        <p:spPr>
          <a:xfrm rot="2787522">
            <a:off x="3735408" y="162237"/>
            <a:ext cx="337699" cy="610497"/>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p:cNvSpPr/>
          <p:nvPr/>
        </p:nvSpPr>
        <p:spPr>
          <a:xfrm rot="18414496">
            <a:off x="8156303" y="151402"/>
            <a:ext cx="337699" cy="583071"/>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descr="C:\Users\User\Desktop\Марблс\Фото Марблс\аня 3 силуэт.jpg"/>
          <p:cNvPicPr/>
          <p:nvPr/>
        </p:nvPicPr>
        <p:blipFill>
          <a:blip r:embed="rId3" cstate="print"/>
          <a:srcRect/>
          <a:stretch>
            <a:fillRect/>
          </a:stretch>
        </p:blipFill>
        <p:spPr bwMode="auto">
          <a:xfrm>
            <a:off x="7391682" y="2347275"/>
            <a:ext cx="3411436" cy="3676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C:\Users\User\Desktop\Марблс\Фото Марблс\максим сокворища.jpg"/>
          <p:cNvPicPr/>
          <p:nvPr/>
        </p:nvPicPr>
        <p:blipFill>
          <a:blip r:embed="rId4" cstate="print"/>
          <a:srcRect/>
          <a:stretch>
            <a:fillRect/>
          </a:stretch>
        </p:blipFill>
        <p:spPr bwMode="auto">
          <a:xfrm>
            <a:off x="2045616" y="2441542"/>
            <a:ext cx="3476984" cy="35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979630" y="565607"/>
            <a:ext cx="8069344" cy="810705"/>
          </a:xfrm>
          <a:prstGeom prst="roundRect">
            <a:avLst/>
          </a:prstGeom>
          <a:solidFill>
            <a:srgbClr val="DDDD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rgbClr val="0070C0"/>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329938" y="2724346"/>
            <a:ext cx="2961487" cy="2432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Словесные методы (устные и печатные).</a:t>
            </a:r>
            <a:endParaRPr lang="ru-RU" dirty="0">
              <a:solidFill>
                <a:schemeClr val="tx1"/>
              </a:solidFill>
              <a:latin typeface="Times New Roman" pitchFamily="18" charset="0"/>
              <a:cs typeface="Times New Roman" pitchFamily="18" charset="0"/>
            </a:endParaRPr>
          </a:p>
        </p:txBody>
      </p:sp>
      <p:sp>
        <p:nvSpPr>
          <p:cNvPr id="10" name="Скругленный прямоугольник 9"/>
          <p:cNvSpPr/>
          <p:nvPr/>
        </p:nvSpPr>
        <p:spPr>
          <a:xfrm>
            <a:off x="4175217" y="2771480"/>
            <a:ext cx="3283045" cy="2479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dirty="0" smtClean="0">
                <a:solidFill>
                  <a:schemeClr val="tx1"/>
                </a:solidFill>
                <a:latin typeface="Times New Roman" pitchFamily="18" charset="0"/>
                <a:cs typeface="Times New Roman" pitchFamily="18" charset="0"/>
              </a:rPr>
              <a:t>Игровые методы (дидактические).</a:t>
            </a:r>
            <a:endParaRPr lang="ru-RU" dirty="0">
              <a:solidFill>
                <a:schemeClr val="tx1"/>
              </a:solidFill>
              <a:latin typeface="Times New Roman" pitchFamily="18" charset="0"/>
              <a:cs typeface="Times New Roman" pitchFamily="18" charset="0"/>
            </a:endParaRPr>
          </a:p>
        </p:txBody>
      </p:sp>
      <p:sp>
        <p:nvSpPr>
          <p:cNvPr id="11" name="Скругленный прямоугольник 10"/>
          <p:cNvSpPr/>
          <p:nvPr/>
        </p:nvSpPr>
        <p:spPr>
          <a:xfrm>
            <a:off x="8193603" y="2705493"/>
            <a:ext cx="3200800" cy="2639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dirty="0" smtClean="0"/>
              <a:t> </a:t>
            </a:r>
            <a:r>
              <a:rPr lang="ru-RU" dirty="0" smtClean="0">
                <a:solidFill>
                  <a:schemeClr val="tx1"/>
                </a:solidFill>
                <a:latin typeface="Times New Roman" pitchFamily="18" charset="0"/>
                <a:cs typeface="Times New Roman" pitchFamily="18" charset="0"/>
              </a:rPr>
              <a:t>Наглядные методы (</a:t>
            </a:r>
            <a:r>
              <a:rPr lang="ru-RU" dirty="0" err="1" smtClean="0">
                <a:solidFill>
                  <a:schemeClr val="tx1"/>
                </a:solidFill>
                <a:latin typeface="Times New Roman" pitchFamily="18" charset="0"/>
                <a:cs typeface="Times New Roman" pitchFamily="18" charset="0"/>
              </a:rPr>
              <a:t>методы</a:t>
            </a:r>
            <a:r>
              <a:rPr lang="ru-RU" dirty="0" smtClean="0">
                <a:solidFill>
                  <a:schemeClr val="tx1"/>
                </a:solidFill>
                <a:latin typeface="Times New Roman" pitchFamily="18" charset="0"/>
                <a:cs typeface="Times New Roman" pitchFamily="18" charset="0"/>
              </a:rPr>
              <a:t> иллюстраций и метод демонстраций).</a:t>
            </a:r>
          </a:p>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12" name="Стрелка вниз 11"/>
          <p:cNvSpPr/>
          <p:nvPr/>
        </p:nvSpPr>
        <p:spPr>
          <a:xfrm rot="2787522">
            <a:off x="2679607" y="1604539"/>
            <a:ext cx="337699" cy="610497"/>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5650966" y="1869872"/>
            <a:ext cx="337699" cy="583071"/>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rot="18414496">
            <a:off x="8976434" y="1621983"/>
            <a:ext cx="337699" cy="583071"/>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535" name="Rectangle 7"/>
          <p:cNvSpPr>
            <a:spLocks noChangeArrowheads="1"/>
          </p:cNvSpPr>
          <p:nvPr/>
        </p:nvSpPr>
        <p:spPr bwMode="auto">
          <a:xfrm>
            <a:off x="5979737" y="5840067"/>
            <a:ext cx="3808428"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6321" name="Rectangle 1"/>
          <p:cNvSpPr>
            <a:spLocks noChangeArrowheads="1"/>
          </p:cNvSpPr>
          <p:nvPr/>
        </p:nvSpPr>
        <p:spPr bwMode="auto">
          <a:xfrm>
            <a:off x="2149310" y="382102"/>
            <a:ext cx="785252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endParaRPr lang="ru-RU" b="1" dirty="0" smtClean="0">
              <a:solidFill>
                <a:srgbClr val="0070C0"/>
              </a:solidFill>
              <a:latin typeface="Times New Roman" pitchFamily="18" charset="0"/>
              <a:cs typeface="Times New Roman" pitchFamily="18" charset="0"/>
            </a:endParaRPr>
          </a:p>
          <a:p>
            <a:pPr algn="ctr"/>
            <a:r>
              <a:rPr lang="ru-RU" b="1" dirty="0" smtClean="0">
                <a:solidFill>
                  <a:srgbClr val="0070C0"/>
                </a:solidFill>
                <a:latin typeface="Times New Roman" pitchFamily="18" charset="0"/>
                <a:cs typeface="Times New Roman" pitchFamily="18" charset="0"/>
              </a:rPr>
              <a:t>Методы работы:</a:t>
            </a:r>
            <a:endParaRPr lang="ru-RU" dirty="0" smtClean="0">
              <a:solidFill>
                <a:srgbClr val="0070C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 name="Прямоугольник 15"/>
          <p:cNvSpPr/>
          <p:nvPr/>
        </p:nvSpPr>
        <p:spPr>
          <a:xfrm>
            <a:off x="480768" y="2856322"/>
            <a:ext cx="2884602" cy="369332"/>
          </a:xfrm>
          <a:prstGeom prst="rect">
            <a:avLst/>
          </a:prstGeom>
        </p:spPr>
        <p:txBody>
          <a:bodyPr wrap="square">
            <a:spAutoFit/>
          </a:bodyPr>
          <a:lstStyle/>
          <a:p>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02778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1857080" y="183774"/>
            <a:ext cx="8540685"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b="1" u="sng" dirty="0" smtClean="0">
                <a:solidFill>
                  <a:srgbClr val="0070C0"/>
                </a:solidFill>
                <a:latin typeface="Times New Roman" pitchFamily="18" charset="0"/>
                <a:cs typeface="Times New Roman" pitchFamily="18" charset="0"/>
              </a:rPr>
              <a:t>Игра «Знакомство»</a:t>
            </a:r>
          </a:p>
          <a:p>
            <a:r>
              <a:rPr lang="ru-RU" i="1" dirty="0" smtClean="0">
                <a:solidFill>
                  <a:srgbClr val="0070C0"/>
                </a:solidFill>
                <a:latin typeface="Times New Roman" pitchFamily="18" charset="0"/>
                <a:cs typeface="Times New Roman" pitchFamily="18" charset="0"/>
              </a:rPr>
              <a:t>Сенсорная коробка с  камешками </a:t>
            </a:r>
            <a:r>
              <a:rPr lang="ru-RU" i="1" dirty="0" err="1" smtClean="0">
                <a:solidFill>
                  <a:srgbClr val="0070C0"/>
                </a:solidFill>
                <a:latin typeface="Times New Roman" pitchFamily="18" charset="0"/>
                <a:cs typeface="Times New Roman" pitchFamily="18" charset="0"/>
              </a:rPr>
              <a:t>Марблс</a:t>
            </a:r>
            <a:r>
              <a:rPr lang="ru-RU" i="1" dirty="0" smtClean="0">
                <a:solidFill>
                  <a:srgbClr val="0070C0"/>
                </a:solidFill>
                <a:latin typeface="Times New Roman" pitchFamily="18" charset="0"/>
                <a:cs typeface="Times New Roman" pitchFamily="18" charset="0"/>
              </a:rPr>
              <a:t> – является хорошим релаксатором, настраивает на интересную и увлекательную игру</a:t>
            </a:r>
          </a:p>
          <a:p>
            <a:r>
              <a:rPr lang="ru-RU" dirty="0" smtClean="0">
                <a:latin typeface="Times New Roman" pitchFamily="18" charset="0"/>
                <a:cs typeface="Times New Roman" pitchFamily="18" charset="0"/>
              </a:rPr>
              <a:t>Цель</a:t>
            </a:r>
            <a:r>
              <a:rPr lang="ru-RU" b="1" dirty="0" smtClean="0">
                <a:latin typeface="Times New Roman" pitchFamily="18" charset="0"/>
                <a:cs typeface="Times New Roman" pitchFamily="18" charset="0"/>
              </a:rPr>
              <a:t>:</a:t>
            </a:r>
            <a:r>
              <a:rPr lang="ru-RU" b="1" i="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привлечение внимания ребенка к тактильному объекту.</a:t>
            </a:r>
          </a:p>
          <a:p>
            <a:r>
              <a:rPr lang="ru-RU" dirty="0" smtClean="0">
                <a:latin typeface="Times New Roman" pitchFamily="18" charset="0"/>
                <a:cs typeface="Times New Roman" pitchFamily="18" charset="0"/>
              </a:rPr>
              <a:t>Описание</a:t>
            </a:r>
            <a:r>
              <a:rPr lang="ru-RU" i="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педагог обращает внимание на камешки и предлагает перебирать камешки руками. Выкладывать их из емкости, двигать в ней руками по очереди и одновременно. При этом педагог знакомит с текстурой (стеклянные, гладкие), качеством (хрупкое, прозрачное) и цветом (красный, синий, зеленый), а затем дает время для самостоятельного манипулирования.</a:t>
            </a:r>
            <a:endParaRPr lang="ru-RU" dirty="0">
              <a:latin typeface="Times New Roman" pitchFamily="18" charset="0"/>
              <a:cs typeface="Times New Roman" pitchFamily="18" charset="0"/>
            </a:endParaRPr>
          </a:p>
        </p:txBody>
      </p:sp>
      <p:pic>
        <p:nvPicPr>
          <p:cNvPr id="7" name="Рисунок 6"/>
          <p:cNvPicPr/>
          <p:nvPr/>
        </p:nvPicPr>
        <p:blipFill>
          <a:blip r:embed="rId3" cstate="print"/>
          <a:srcRect/>
          <a:stretch>
            <a:fillRect/>
          </a:stretch>
        </p:blipFill>
        <p:spPr bwMode="auto">
          <a:xfrm>
            <a:off x="1255828" y="2846895"/>
            <a:ext cx="4419109" cy="3300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p:nvPr/>
        </p:nvPicPr>
        <p:blipFill>
          <a:blip r:embed="rId4" cstate="print"/>
          <a:srcRect/>
          <a:stretch>
            <a:fillRect/>
          </a:stretch>
        </p:blipFill>
        <p:spPr bwMode="auto">
          <a:xfrm>
            <a:off x="6628811" y="2762053"/>
            <a:ext cx="4485391" cy="3335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198784" y="492981"/>
            <a:ext cx="7851708" cy="5078313"/>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Игра «Золушка»</a:t>
            </a:r>
            <a:endParaRPr lang="ru-RU" dirty="0" smtClean="0">
              <a:solidFill>
                <a:srgbClr val="0070C0"/>
              </a:solidFill>
              <a:latin typeface="Times New Roman" pitchFamily="18" charset="0"/>
              <a:cs typeface="Times New Roman" pitchFamily="18" charset="0"/>
            </a:endParaRPr>
          </a:p>
          <a:p>
            <a:r>
              <a:rPr lang="ru-RU" dirty="0" smtClean="0">
                <a:latin typeface="Times New Roman" pitchFamily="18" charset="0"/>
                <a:cs typeface="Times New Roman" pitchFamily="18" charset="0"/>
              </a:rPr>
              <a:t>А). Разбери по цвету.</a:t>
            </a:r>
          </a:p>
          <a:p>
            <a:r>
              <a:rPr lang="ru-RU" u="sng" dirty="0" smtClean="0">
                <a:latin typeface="Times New Roman" pitchFamily="18" charset="0"/>
                <a:cs typeface="Times New Roman" pitchFamily="18" charset="0"/>
              </a:rPr>
              <a:t>Задачи: </a:t>
            </a:r>
            <a:r>
              <a:rPr lang="ru-RU" dirty="0" smtClean="0">
                <a:latin typeface="Times New Roman" pitchFamily="18" charset="0"/>
                <a:cs typeface="Times New Roman" pitchFamily="18" charset="0"/>
              </a:rPr>
              <a:t>развивать умения различать цвета, формы, находить цвет по образцу и по словесному обозначению. Усваивать названия цвета. Развивать мелкую моторику рук.</a:t>
            </a:r>
          </a:p>
          <a:p>
            <a:r>
              <a:rPr lang="ru-RU" u="sng" dirty="0" smtClean="0">
                <a:latin typeface="Times New Roman" pitchFamily="18" charset="0"/>
                <a:cs typeface="Times New Roman" pitchFamily="18" charset="0"/>
              </a:rPr>
              <a:t>Описание:</a:t>
            </a:r>
            <a:r>
              <a:rPr lang="ru-RU" dirty="0" smtClean="0">
                <a:latin typeface="Times New Roman" pitchFamily="18" charset="0"/>
                <a:cs typeface="Times New Roman" pitchFamily="18" charset="0"/>
              </a:rPr>
              <a:t> Педагог обращает внимание, что все камушки разных цветов перемешались. Необходимо рассортировать их по цветам.</a:t>
            </a:r>
          </a:p>
          <a:p>
            <a:r>
              <a:rPr lang="ru-RU" dirty="0" smtClean="0">
                <a:latin typeface="Times New Roman" pitchFamily="18" charset="0"/>
                <a:cs typeface="Times New Roman" pitchFamily="18" charset="0"/>
              </a:rPr>
              <a:t>Предъявляется эталон цвета и предлагается отсортировать сначала предъявленный цвет. Дети называют цвет - зеленый и отбирают , и складывают в свои баночки только зеленые камушки. При повторении упражнения количество предъявляемых цветов увеличивается.</a:t>
            </a:r>
          </a:p>
          <a:p>
            <a:r>
              <a:rPr lang="ru-RU" dirty="0" smtClean="0">
                <a:latin typeface="Times New Roman" pitchFamily="18" charset="0"/>
                <a:cs typeface="Times New Roman" pitchFamily="18" charset="0"/>
              </a:rPr>
              <a:t>Усложнение: Цвет не предъявляется карточкой, а называется словом.</a:t>
            </a:r>
          </a:p>
          <a:p>
            <a:r>
              <a:rPr lang="ru-RU" dirty="0" smtClean="0">
                <a:latin typeface="Times New Roman" pitchFamily="18" charset="0"/>
                <a:cs typeface="Times New Roman" pitchFamily="18" charset="0"/>
              </a:rPr>
              <a:t>Б). Разбери по форме.</a:t>
            </a:r>
          </a:p>
          <a:p>
            <a:r>
              <a:rPr lang="ru-RU" dirty="0" smtClean="0">
                <a:latin typeface="Times New Roman" pitchFamily="18" charset="0"/>
                <a:cs typeface="Times New Roman" pitchFamily="18" charset="0"/>
              </a:rPr>
              <a:t>Так же, как и предыдущая, только камешки разной формы – овальные, круглые.</a:t>
            </a:r>
          </a:p>
          <a:p>
            <a:r>
              <a:rPr lang="ru-RU" dirty="0" smtClean="0">
                <a:latin typeface="Times New Roman" pitchFamily="18" charset="0"/>
                <a:cs typeface="Times New Roman" pitchFamily="18" charset="0"/>
              </a:rPr>
              <a:t>В). Разбери по размеру.</a:t>
            </a:r>
          </a:p>
          <a:p>
            <a:r>
              <a:rPr lang="ru-RU" dirty="0" smtClean="0">
                <a:latin typeface="Times New Roman" pitchFamily="18" charset="0"/>
                <a:cs typeface="Times New Roman" pitchFamily="18" charset="0"/>
              </a:rPr>
              <a:t>Так же, как и предыдущие, только камешки разных размеров – большие и маленькие.</a:t>
            </a:r>
            <a:endParaRPr lang="ru-RU" dirty="0">
              <a:latin typeface="Times New Roman" pitchFamily="18" charset="0"/>
              <a:cs typeface="Times New Roman" pitchFamily="18" charset="0"/>
            </a:endParaRPr>
          </a:p>
        </p:txBody>
      </p:sp>
      <p:pic>
        <p:nvPicPr>
          <p:cNvPr id="9" name="Рисунок 8" descr="C:\Users\User\Desktop\Марблс\Фото Марблс\золушка1.jpg"/>
          <p:cNvPicPr/>
          <p:nvPr/>
        </p:nvPicPr>
        <p:blipFill>
          <a:blip r:embed="rId3" cstate="print"/>
          <a:srcRect/>
          <a:stretch>
            <a:fillRect/>
          </a:stretch>
        </p:blipFill>
        <p:spPr bwMode="auto">
          <a:xfrm>
            <a:off x="8103141" y="1508289"/>
            <a:ext cx="3491829" cy="461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2007909" y="348792"/>
            <a:ext cx="8276734" cy="923330"/>
          </a:xfrm>
          <a:prstGeom prst="rect">
            <a:avLst/>
          </a:prstGeom>
        </p:spPr>
        <p:txBody>
          <a:bodyPr wrap="square">
            <a:spAutoFit/>
          </a:bodyPr>
          <a:lstStyle/>
          <a:p>
            <a:r>
              <a:rPr lang="ru-RU" altLang="ru-RU" kern="0" dirty="0" smtClean="0">
                <a:latin typeface="Times New Roman" pitchFamily="18" charset="0"/>
                <a:cs typeface="Times New Roman" pitchFamily="18" charset="0"/>
              </a:rPr>
              <a:t>Использование в работе с детьми камешков </a:t>
            </a:r>
            <a:r>
              <a:rPr lang="ru-RU" altLang="ru-RU" kern="0" dirty="0" err="1" smtClean="0">
                <a:latin typeface="Times New Roman" pitchFamily="18" charset="0"/>
                <a:cs typeface="Times New Roman" pitchFamily="18" charset="0"/>
              </a:rPr>
              <a:t>Марблс</a:t>
            </a:r>
            <a:r>
              <a:rPr lang="ru-RU" altLang="ru-RU" kern="0" dirty="0" smtClean="0">
                <a:latin typeface="Times New Roman" pitchFamily="18" charset="0"/>
                <a:cs typeface="Times New Roman" pitchFamily="18" charset="0"/>
              </a:rPr>
              <a:t> развивает фантазию, воображение и творческие способности детей.</a:t>
            </a:r>
          </a:p>
          <a:p>
            <a:r>
              <a:rPr lang="ru-RU" altLang="ru-RU" kern="0" dirty="0" smtClean="0">
                <a:latin typeface="Times New Roman" pitchFamily="18" charset="0"/>
                <a:cs typeface="Times New Roman" pitchFamily="18" charset="0"/>
              </a:rPr>
              <a:t>«Наряди ёлочку», «На морском дне».</a:t>
            </a:r>
          </a:p>
        </p:txBody>
      </p:sp>
      <p:pic>
        <p:nvPicPr>
          <p:cNvPr id="9" name="Рисунок 8" descr="C:\Users\User\Desktop\Марблс\Фото Марблс\морское дно1.jpg"/>
          <p:cNvPicPr/>
          <p:nvPr/>
        </p:nvPicPr>
        <p:blipFill>
          <a:blip r:embed="rId3" cstate="print"/>
          <a:srcRect/>
          <a:stretch>
            <a:fillRect/>
          </a:stretch>
        </p:blipFill>
        <p:spPr bwMode="auto">
          <a:xfrm>
            <a:off x="6561057" y="1602557"/>
            <a:ext cx="4081806" cy="4091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esktop\Марблс\Фото Марблс\полина ёлочка.jpg"/>
          <p:cNvPicPr/>
          <p:nvPr/>
        </p:nvPicPr>
        <p:blipFill>
          <a:blip r:embed="rId4" cstate="print"/>
          <a:srcRect/>
          <a:stretch>
            <a:fillRect/>
          </a:stretch>
        </p:blipFill>
        <p:spPr bwMode="auto">
          <a:xfrm>
            <a:off x="1100840" y="1610413"/>
            <a:ext cx="4178170" cy="4073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03618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2007909" y="207390"/>
            <a:ext cx="8276734" cy="1477328"/>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«Помоги найти дорожку.»</a:t>
            </a:r>
          </a:p>
          <a:p>
            <a:r>
              <a:rPr lang="ru-RU" u="sng" dirty="0" smtClean="0">
                <a:latin typeface="Times New Roman" pitchFamily="18" charset="0"/>
                <a:cs typeface="Times New Roman" pitchFamily="18" charset="0"/>
              </a:rPr>
              <a:t>Цель</a:t>
            </a:r>
            <a:r>
              <a:rPr lang="ru-RU" dirty="0" smtClean="0">
                <a:latin typeface="Times New Roman" pitchFamily="18" charset="0"/>
                <a:cs typeface="Times New Roman" pitchFamily="18" charset="0"/>
              </a:rPr>
              <a:t>: укрепление и развитие мелкой моторики пальцев рук, развитие зрительно – моторной координации; воспитание усидчивости, внимания.</a:t>
            </a:r>
          </a:p>
          <a:p>
            <a:r>
              <a:rPr lang="ru-RU" u="sng" dirty="0" smtClean="0">
                <a:latin typeface="Times New Roman" pitchFamily="18" charset="0"/>
                <a:cs typeface="Times New Roman" pitchFamily="18" charset="0"/>
              </a:rPr>
              <a:t>Описание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Домовёнок</a:t>
            </a:r>
            <a:r>
              <a:rPr lang="ru-RU" dirty="0" smtClean="0">
                <a:latin typeface="Times New Roman" pitchFamily="18" charset="0"/>
                <a:cs typeface="Times New Roman" pitchFamily="18" charset="0"/>
              </a:rPr>
              <a:t> Кузя не может найти дорогу домой, помоги проложить дорожку камушками к домику Кузи.</a:t>
            </a:r>
            <a:endParaRPr lang="ru-RU" dirty="0">
              <a:solidFill>
                <a:srgbClr val="0070C0"/>
              </a:solidFill>
              <a:latin typeface="Times New Roman" pitchFamily="18" charset="0"/>
              <a:cs typeface="Times New Roman" pitchFamily="18" charset="0"/>
            </a:endParaRPr>
          </a:p>
        </p:txBody>
      </p:sp>
      <p:pic>
        <p:nvPicPr>
          <p:cNvPr id="9" name="Рисунок 8" descr="C:\Users\User\Desktop\Марблс\Фото Марблс\лабиринт федя.jpg"/>
          <p:cNvPicPr/>
          <p:nvPr/>
        </p:nvPicPr>
        <p:blipFill>
          <a:blip r:embed="rId3" cstate="print"/>
          <a:srcRect/>
          <a:stretch>
            <a:fillRect/>
          </a:stretch>
        </p:blipFill>
        <p:spPr bwMode="auto">
          <a:xfrm>
            <a:off x="1151837" y="2083324"/>
            <a:ext cx="4758769" cy="3611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esktop\Марблс\Фото Марблс\лабиринт женя 2.jpg"/>
          <p:cNvPicPr/>
          <p:nvPr/>
        </p:nvPicPr>
        <p:blipFill>
          <a:blip r:embed="rId4" cstate="print"/>
          <a:srcRect/>
          <a:stretch>
            <a:fillRect/>
          </a:stretch>
        </p:blipFill>
        <p:spPr bwMode="auto">
          <a:xfrm>
            <a:off x="6504495" y="1536569"/>
            <a:ext cx="3987539" cy="4675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2007909" y="207390"/>
            <a:ext cx="8578392" cy="1477328"/>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Игра «Разноцветные заплатки». </a:t>
            </a:r>
          </a:p>
          <a:p>
            <a:r>
              <a:rPr lang="ru-RU" u="sng" dirty="0" smtClean="0">
                <a:latin typeface="Times New Roman" pitchFamily="18" charset="0"/>
                <a:cs typeface="Times New Roman" pitchFamily="18" charset="0"/>
              </a:rPr>
              <a:t>Цель:</a:t>
            </a:r>
            <a:r>
              <a:rPr lang="ru-RU" dirty="0" smtClean="0">
                <a:latin typeface="Times New Roman" pitchFamily="18" charset="0"/>
                <a:cs typeface="Times New Roman" pitchFamily="18" charset="0"/>
              </a:rPr>
              <a:t> развитие наглядно-образного мышления, формирование умения соотносить цвета. </a:t>
            </a:r>
          </a:p>
          <a:p>
            <a:r>
              <a:rPr lang="ru-RU" u="sng" dirty="0" smtClean="0">
                <a:latin typeface="Times New Roman" pitchFamily="18" charset="0"/>
                <a:cs typeface="Times New Roman" pitchFamily="18" charset="0"/>
              </a:rPr>
              <a:t>Описание:</a:t>
            </a:r>
            <a:r>
              <a:rPr lang="ru-RU" dirty="0" smtClean="0">
                <a:latin typeface="Times New Roman" pitchFamily="18" charset="0"/>
                <a:cs typeface="Times New Roman" pitchFamily="18" charset="0"/>
              </a:rPr>
              <a:t> ребёнку предлагается закрыть белые отверстия на шаблоне с помощью камней </a:t>
            </a:r>
            <a:r>
              <a:rPr lang="ru-RU" dirty="0" err="1" smtClean="0">
                <a:latin typeface="Times New Roman" pitchFamily="18" charset="0"/>
                <a:cs typeface="Times New Roman" pitchFamily="18" charset="0"/>
              </a:rPr>
              <a:t>марблс</a:t>
            </a:r>
            <a:r>
              <a:rPr lang="ru-RU" dirty="0" smtClean="0">
                <a:latin typeface="Times New Roman" pitchFamily="18" charset="0"/>
                <a:cs typeface="Times New Roman" pitchFamily="18" charset="0"/>
              </a:rPr>
              <a:t>, подбирая их по цвету.</a:t>
            </a:r>
            <a:endParaRPr lang="ru-RU" dirty="0">
              <a:latin typeface="Times New Roman" pitchFamily="18" charset="0"/>
              <a:cs typeface="Times New Roman" pitchFamily="18" charset="0"/>
            </a:endParaRPr>
          </a:p>
        </p:txBody>
      </p:sp>
      <p:pic>
        <p:nvPicPr>
          <p:cNvPr id="9" name="Рисунок 8" descr="C:\Users\User\Desktop\Марблс\Фото Марблс\василиса 1.jpg"/>
          <p:cNvPicPr/>
          <p:nvPr/>
        </p:nvPicPr>
        <p:blipFill>
          <a:blip r:embed="rId3" cstate="print"/>
          <a:srcRect/>
          <a:stretch>
            <a:fillRect/>
          </a:stretch>
        </p:blipFill>
        <p:spPr bwMode="auto">
          <a:xfrm>
            <a:off x="1569603" y="1659118"/>
            <a:ext cx="3596285" cy="4590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esktop\Марблс\Фото Марблс\Василиса 2.jpg"/>
          <p:cNvPicPr/>
          <p:nvPr/>
        </p:nvPicPr>
        <p:blipFill>
          <a:blip r:embed="rId4" cstate="print"/>
          <a:srcRect/>
          <a:stretch>
            <a:fillRect/>
          </a:stretch>
        </p:blipFill>
        <p:spPr bwMode="auto">
          <a:xfrm>
            <a:off x="6403976" y="1555424"/>
            <a:ext cx="3465888" cy="4682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2007909" y="961534"/>
            <a:ext cx="2856322" cy="3139321"/>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Игра «Продолжи ряд»</a:t>
            </a:r>
          </a:p>
          <a:p>
            <a:pPr algn="ctr"/>
            <a:endParaRPr lang="ru-RU" b="1" dirty="0" smtClean="0">
              <a:solidFill>
                <a:srgbClr val="0070C0"/>
              </a:solidFill>
              <a:latin typeface="Times New Roman" pitchFamily="18" charset="0"/>
              <a:cs typeface="Times New Roman" pitchFamily="18" charset="0"/>
            </a:endParaRPr>
          </a:p>
          <a:p>
            <a:r>
              <a:rPr lang="ru-RU" u="sng" dirty="0" smtClean="0">
                <a:latin typeface="Times New Roman" pitchFamily="18" charset="0"/>
                <a:cs typeface="Times New Roman" pitchFamily="18" charset="0"/>
              </a:rPr>
              <a:t>Цель:</a:t>
            </a:r>
            <a:r>
              <a:rPr lang="ru-RU" dirty="0" smtClean="0">
                <a:latin typeface="Times New Roman" pitchFamily="18" charset="0"/>
                <a:cs typeface="Times New Roman" pitchFamily="18" charset="0"/>
              </a:rPr>
              <a:t> формирование умения находить закономерности.</a:t>
            </a:r>
          </a:p>
          <a:p>
            <a:r>
              <a:rPr lang="ru-RU" u="sng" dirty="0" smtClean="0">
                <a:latin typeface="Times New Roman" pitchFamily="18" charset="0"/>
                <a:cs typeface="Times New Roman" pitchFamily="18" charset="0"/>
              </a:rPr>
              <a:t>Описание:</a:t>
            </a:r>
            <a:r>
              <a:rPr lang="ru-RU" dirty="0" smtClean="0">
                <a:latin typeface="Times New Roman" pitchFamily="18" charset="0"/>
                <a:cs typeface="Times New Roman" pitchFamily="18" charset="0"/>
              </a:rPr>
              <a:t> ребёнку необходимо найти закономерность и продолжить ряд, раскладывая камни в пустые круги.</a:t>
            </a:r>
            <a:endParaRPr lang="ru-RU" dirty="0">
              <a:latin typeface="Times New Roman" pitchFamily="18" charset="0"/>
              <a:cs typeface="Times New Roman" pitchFamily="18" charset="0"/>
            </a:endParaRPr>
          </a:p>
        </p:txBody>
      </p:sp>
      <p:pic>
        <p:nvPicPr>
          <p:cNvPr id="9" name="Рисунок 8" descr="C:\Users\User\Desktop\Марблс\Фото Марблс\арина продолжи ряд1.jpg"/>
          <p:cNvPicPr/>
          <p:nvPr/>
        </p:nvPicPr>
        <p:blipFill>
          <a:blip r:embed="rId3" cstate="print"/>
          <a:srcRect/>
          <a:stretch>
            <a:fillRect/>
          </a:stretch>
        </p:blipFill>
        <p:spPr bwMode="auto">
          <a:xfrm>
            <a:off x="5353338" y="236505"/>
            <a:ext cx="4181390" cy="5781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1847655" y="207390"/>
            <a:ext cx="8748074" cy="1477328"/>
          </a:xfrm>
          <a:prstGeom prst="rect">
            <a:avLst/>
          </a:prstGeom>
        </p:spPr>
        <p:txBody>
          <a:bodyPr wrap="square">
            <a:spAutoFit/>
          </a:bodyPr>
          <a:lstStyle/>
          <a:p>
            <a:pPr algn="ctr"/>
            <a:r>
              <a:rPr lang="ru-RU" b="1" dirty="0" smtClean="0">
                <a:solidFill>
                  <a:srgbClr val="0070C0"/>
                </a:solidFill>
                <a:latin typeface="Times New Roman" pitchFamily="18" charset="0"/>
                <a:cs typeface="Times New Roman" pitchFamily="18" charset="0"/>
              </a:rPr>
              <a:t> </a:t>
            </a:r>
            <a:r>
              <a:rPr lang="ru-RU" b="1" u="sng" dirty="0" smtClean="0">
                <a:solidFill>
                  <a:srgbClr val="0070C0"/>
                </a:solidFill>
                <a:latin typeface="Times New Roman" pitchFamily="18" charset="0"/>
                <a:cs typeface="Times New Roman" pitchFamily="18" charset="0"/>
              </a:rPr>
              <a:t>«Корректурная проба»</a:t>
            </a:r>
          </a:p>
          <a:p>
            <a:r>
              <a:rPr lang="ru-RU" u="sng" dirty="0" smtClean="0">
                <a:latin typeface="Times New Roman" pitchFamily="18" charset="0"/>
                <a:cs typeface="Times New Roman" pitchFamily="18" charset="0"/>
              </a:rPr>
              <a:t>Цель:</a:t>
            </a:r>
            <a:r>
              <a:rPr lang="ru-RU" dirty="0" smtClean="0">
                <a:latin typeface="Times New Roman" pitchFamily="18" charset="0"/>
                <a:cs typeface="Times New Roman" pitchFamily="18" charset="0"/>
              </a:rPr>
              <a:t> развитие внимания.</a:t>
            </a:r>
          </a:p>
          <a:p>
            <a:r>
              <a:rPr lang="ru-RU" u="sng" dirty="0" smtClean="0">
                <a:latin typeface="Times New Roman" pitchFamily="18" charset="0"/>
                <a:cs typeface="Times New Roman" pitchFamily="18" charset="0"/>
              </a:rPr>
              <a:t>Описание:</a:t>
            </a:r>
            <a:r>
              <a:rPr lang="ru-RU" dirty="0" smtClean="0">
                <a:latin typeface="Times New Roman" pitchFamily="18" charset="0"/>
                <a:cs typeface="Times New Roman" pitchFamily="18" charset="0"/>
              </a:rPr>
              <a:t> педагог предлагает ребёнку закрыть на шаблоне определённую картинку (например: божью коровку). Задачу можно усложнить и предложить ребёнку закрывать божью коровку красным камнем, а радугу — оранжевым.</a:t>
            </a:r>
            <a:endParaRPr lang="ru-RU" dirty="0">
              <a:latin typeface="Times New Roman" pitchFamily="18" charset="0"/>
              <a:cs typeface="Times New Roman" pitchFamily="18" charset="0"/>
            </a:endParaRPr>
          </a:p>
        </p:txBody>
      </p:sp>
      <p:pic>
        <p:nvPicPr>
          <p:cNvPr id="11" name="Рисунок 10" descr="C:\Users\User\Desktop\Марблс\Фото Марблс\Проба 1.jpg"/>
          <p:cNvPicPr/>
          <p:nvPr/>
        </p:nvPicPr>
        <p:blipFill>
          <a:blip r:embed="rId3" cstate="print"/>
          <a:srcRect/>
          <a:stretch>
            <a:fillRect/>
          </a:stretch>
        </p:blipFill>
        <p:spPr bwMode="auto">
          <a:xfrm>
            <a:off x="2935664" y="1800520"/>
            <a:ext cx="5850117" cy="4432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779390" y="245099"/>
            <a:ext cx="6885173" cy="4247317"/>
          </a:xfrm>
          <a:prstGeom prst="rect">
            <a:avLst/>
          </a:prstGeom>
        </p:spPr>
        <p:txBody>
          <a:bodyPr wrap="square">
            <a:spAutoFit/>
          </a:bodyPr>
          <a:lstStyle/>
          <a:p>
            <a:r>
              <a:rPr lang="ru-RU" dirty="0" smtClean="0"/>
              <a:t> </a:t>
            </a:r>
            <a:r>
              <a:rPr lang="ru-RU" b="1" i="1" dirty="0" smtClean="0">
                <a:solidFill>
                  <a:srgbClr val="0070C0"/>
                </a:solidFill>
                <a:latin typeface="Times New Roman" pitchFamily="18" charset="0"/>
                <a:cs typeface="Times New Roman" pitchFamily="18" charset="0"/>
              </a:rPr>
              <a:t>Как пишет М.В. </a:t>
            </a:r>
            <a:r>
              <a:rPr lang="ru-RU" b="1" i="1" dirty="0" err="1" smtClean="0">
                <a:solidFill>
                  <a:srgbClr val="0070C0"/>
                </a:solidFill>
                <a:latin typeface="Times New Roman" pitchFamily="18" charset="0"/>
                <a:cs typeface="Times New Roman" pitchFamily="18" charset="0"/>
              </a:rPr>
              <a:t>Осорина</a:t>
            </a:r>
            <a:r>
              <a:rPr lang="ru-RU" b="1" i="1" dirty="0" smtClean="0">
                <a:solidFill>
                  <a:srgbClr val="0070C0"/>
                </a:solidFill>
                <a:latin typeface="Times New Roman" pitchFamily="18" charset="0"/>
                <a:cs typeface="Times New Roman" pitchFamily="18" charset="0"/>
              </a:rPr>
              <a:t> в замечательной книге «Секретный мир детства в пространстве мира взрослых», дети любят сокровища, создают свои сокровищницы.   Основную часть «сокровищ» составляют мелкие предметы, найденные ребенком на улице: бусины, значки, сломанные брошки, красивые пуговицы, предметы совсем непонятного происхождения и назначения, привлекающие внимание именно своей странностью. Обычно ребенок предпочитает общаться со своими «сокровищами» наедине, чтобы никто не мешал: рассматривает их, любуется, фантазирует. Дети воспринимают свои «сокровища» чувственно, им нравится сама плоть этих вещиц: насыщенные цвета, переливающиеся оттенками в глубине, необычная форма, особенно ее изгибы, гладкость, блеск, малый размер, позволяющий полностью спрятать предмет в кулаке. И в каждой детской  сокровищнице есть кристаллы.</a:t>
            </a:r>
            <a:endParaRPr lang="ru-RU" b="1" dirty="0">
              <a:solidFill>
                <a:srgbClr val="0070C0"/>
              </a:solidFill>
              <a:latin typeface="Times New Roman" pitchFamily="18" charset="0"/>
              <a:cs typeface="Times New Roman" pitchFamily="18" charset="0"/>
            </a:endParaRPr>
          </a:p>
        </p:txBody>
      </p:sp>
      <p:pic>
        <p:nvPicPr>
          <p:cNvPr id="9" name="Рисунок 8" descr="https://pbs.twimg.com/media/D8idpD9XkAEq8Mh.jpg:large"/>
          <p:cNvPicPr/>
          <p:nvPr/>
        </p:nvPicPr>
        <p:blipFill>
          <a:blip r:embed="rId3" cstate="print"/>
          <a:srcRect/>
          <a:stretch>
            <a:fillRect/>
          </a:stretch>
        </p:blipFill>
        <p:spPr bwMode="auto">
          <a:xfrm>
            <a:off x="1150070" y="179109"/>
            <a:ext cx="2318993" cy="3393649"/>
          </a:xfrm>
          <a:prstGeom prst="rect">
            <a:avLst/>
          </a:prstGeom>
          <a:noFill/>
          <a:ln w="9525">
            <a:noFill/>
            <a:miter lim="800000"/>
            <a:headEnd/>
            <a:tailEnd/>
          </a:ln>
        </p:spPr>
      </p:pic>
      <p:pic>
        <p:nvPicPr>
          <p:cNvPr id="10" name="Рисунок 9" descr="https://cdn.cheapism.com/images/Marbles.max-784x410.jpg"/>
          <p:cNvPicPr/>
          <p:nvPr/>
        </p:nvPicPr>
        <p:blipFill>
          <a:blip r:embed="rId4" cstate="print"/>
          <a:srcRect/>
          <a:stretch>
            <a:fillRect/>
          </a:stretch>
        </p:blipFill>
        <p:spPr bwMode="auto">
          <a:xfrm>
            <a:off x="375797" y="3667029"/>
            <a:ext cx="3866265" cy="2573518"/>
          </a:xfrm>
          <a:prstGeom prst="rect">
            <a:avLst/>
          </a:prstGeom>
          <a:ln>
            <a:noFill/>
          </a:ln>
          <a:effectLst>
            <a:softEdge rad="112500"/>
          </a:effectLst>
        </p:spPr>
      </p:pic>
    </p:spTree>
    <p:extLst>
      <p:ext uri="{BB962C8B-B14F-4D97-AF65-F5344CB8AC3E}">
        <p14:creationId xmlns:p14="http://schemas.microsoft.com/office/powerpoint/2010/main" val="102778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369332"/>
          </a:xfrm>
          <a:prstGeom prst="rect">
            <a:avLst/>
          </a:prstGeom>
        </p:spPr>
        <p:txBody>
          <a:bodyPr wrap="square">
            <a:spAutoFit/>
          </a:bodyPr>
          <a:lstStyle/>
          <a:p>
            <a:r>
              <a:rPr lang="ru-RU" b="1" dirty="0" smtClean="0">
                <a:solidFill>
                  <a:srgbClr val="0070C0"/>
                </a:solidFill>
                <a:latin typeface="Times New Roman" pitchFamily="18" charset="0"/>
                <a:cs typeface="Times New Roman" pitchFamily="18" charset="0"/>
              </a:rPr>
              <a:t>Развитие пространственных представлений</a:t>
            </a:r>
            <a:r>
              <a:rPr lang="ru-RU" dirty="0" smtClean="0">
                <a:solidFill>
                  <a:srgbClr val="0070C0"/>
                </a:solidFill>
                <a:latin typeface="Times New Roman" pitchFamily="18" charset="0"/>
                <a:cs typeface="Times New Roman" pitchFamily="18" charset="0"/>
              </a:rPr>
              <a:t> </a:t>
            </a:r>
            <a:endParaRPr lang="ru-RU" dirty="0">
              <a:solidFill>
                <a:srgbClr val="0070C0"/>
              </a:solidFill>
              <a:latin typeface="Times New Roman" pitchFamily="18" charset="0"/>
              <a:cs typeface="Times New Roman" pitchFamily="18" charset="0"/>
            </a:endParaRPr>
          </a:p>
        </p:txBody>
      </p:sp>
      <p:sp>
        <p:nvSpPr>
          <p:cNvPr id="8" name="Прямоугольник 7"/>
          <p:cNvSpPr/>
          <p:nvPr/>
        </p:nvSpPr>
        <p:spPr>
          <a:xfrm>
            <a:off x="7154944" y="1338606"/>
            <a:ext cx="2714920" cy="3693319"/>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«Муха в клетке»</a:t>
            </a:r>
          </a:p>
          <a:p>
            <a:pPr algn="ct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В центре квадрата из девяти клеток сидит "муха". По инструкции взрослого ребёнок двигает камешек по квадратам. </a:t>
            </a:r>
          </a:p>
          <a:p>
            <a:pPr algn="ctr"/>
            <a:r>
              <a:rPr lang="ru-RU" dirty="0" smtClean="0">
                <a:latin typeface="Times New Roman" pitchFamily="18" charset="0"/>
                <a:cs typeface="Times New Roman" pitchFamily="18" charset="0"/>
              </a:rPr>
              <a:t>Усложнение - даётся многоступенчатая инструкция, ребёнок "передвигает" глазами камешек и ставит "муху" в нужный квадрат</a:t>
            </a:r>
          </a:p>
        </p:txBody>
      </p:sp>
      <p:pic>
        <p:nvPicPr>
          <p:cNvPr id="6" name="Рисунок 5" descr="C:\Users\User\Desktop\Марблс\Фото Марблс\илья муха 3.jpg"/>
          <p:cNvPicPr/>
          <p:nvPr/>
        </p:nvPicPr>
        <p:blipFill>
          <a:blip r:embed="rId3" cstate="print"/>
          <a:srcRect/>
          <a:stretch>
            <a:fillRect/>
          </a:stretch>
        </p:blipFill>
        <p:spPr bwMode="auto">
          <a:xfrm>
            <a:off x="2456003" y="721986"/>
            <a:ext cx="4020211" cy="5405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2007909" y="207390"/>
            <a:ext cx="8276734" cy="923330"/>
          </a:xfrm>
          <a:prstGeom prst="rect">
            <a:avLst/>
          </a:prstGeom>
        </p:spPr>
        <p:txBody>
          <a:bodyPr wrap="square">
            <a:spAutoFit/>
          </a:bodyPr>
          <a:lstStyle/>
          <a:p>
            <a:pPr algn="ctr"/>
            <a:r>
              <a:rPr lang="en-US" b="1" u="sng" dirty="0" smtClean="0">
                <a:solidFill>
                  <a:srgbClr val="0070C0"/>
                </a:solidFill>
                <a:latin typeface="Times New Roman" pitchFamily="18" charset="0"/>
                <a:cs typeface="Times New Roman" pitchFamily="18" charset="0"/>
              </a:rPr>
              <a:t>«</a:t>
            </a:r>
            <a:r>
              <a:rPr lang="ru-RU" b="1" u="sng" dirty="0" smtClean="0">
                <a:solidFill>
                  <a:srgbClr val="0070C0"/>
                </a:solidFill>
                <a:latin typeface="Times New Roman" pitchFamily="18" charset="0"/>
                <a:cs typeface="Times New Roman" pitchFamily="18" charset="0"/>
              </a:rPr>
              <a:t>Крестики - нолики</a:t>
            </a:r>
            <a:r>
              <a:rPr lang="en-US" b="1" u="sng" dirty="0" smtClean="0">
                <a:solidFill>
                  <a:srgbClr val="0070C0"/>
                </a:solidFill>
                <a:latin typeface="Times New Roman" pitchFamily="18" charset="0"/>
                <a:cs typeface="Times New Roman" pitchFamily="18" charset="0"/>
              </a:rPr>
              <a:t>».</a:t>
            </a:r>
          </a:p>
          <a:p>
            <a:pPr algn="ctr"/>
            <a:r>
              <a:rPr lang="ru-RU" dirty="0" smtClean="0">
                <a:solidFill>
                  <a:srgbClr val="0066FF"/>
                </a:solidFill>
                <a:latin typeface="Times New Roman" pitchFamily="18" charset="0"/>
                <a:cs typeface="Times New Roman" pitchFamily="18" charset="0"/>
              </a:rPr>
              <a:t>    </a:t>
            </a:r>
            <a:r>
              <a:rPr lang="ru-RU" dirty="0" smtClean="0">
                <a:latin typeface="Times New Roman" pitchFamily="18" charset="0"/>
                <a:cs typeface="Times New Roman" pitchFamily="18" charset="0"/>
              </a:rPr>
              <a:t>Развивать у детей мелкую моторику, логическое мышление, память, внимание, ориентировку в пространстве.</a:t>
            </a:r>
          </a:p>
        </p:txBody>
      </p:sp>
      <p:pic>
        <p:nvPicPr>
          <p:cNvPr id="9" name="Рисунок 8" descr="C:\Users\User\Desktop\Марблс\Фото Марблс\крестики нолики1.jpg"/>
          <p:cNvPicPr/>
          <p:nvPr/>
        </p:nvPicPr>
        <p:blipFill>
          <a:blip r:embed="rId3" cstate="print"/>
          <a:srcRect/>
          <a:stretch>
            <a:fillRect/>
          </a:stretch>
        </p:blipFill>
        <p:spPr bwMode="auto">
          <a:xfrm>
            <a:off x="924612" y="1902448"/>
            <a:ext cx="4724400" cy="3543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esktop\Марблс\Фото Марблс\крестики нолики.jpg"/>
          <p:cNvPicPr/>
          <p:nvPr/>
        </p:nvPicPr>
        <p:blipFill>
          <a:blip r:embed="rId4" cstate="print"/>
          <a:srcRect/>
          <a:stretch>
            <a:fillRect/>
          </a:stretch>
        </p:blipFill>
        <p:spPr bwMode="auto">
          <a:xfrm>
            <a:off x="6222477" y="1845887"/>
            <a:ext cx="4724400" cy="3543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747424" y="207390"/>
            <a:ext cx="10821724" cy="1754326"/>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«Графический диктант»</a:t>
            </a:r>
          </a:p>
          <a:p>
            <a:r>
              <a:rPr lang="ru-RU" u="sng" dirty="0" smtClean="0">
                <a:latin typeface="Times New Roman" pitchFamily="18" charset="0"/>
                <a:cs typeface="Times New Roman" pitchFamily="18" charset="0"/>
              </a:rPr>
              <a:t>Цель:</a:t>
            </a:r>
            <a:r>
              <a:rPr lang="ru-RU" dirty="0" smtClean="0">
                <a:latin typeface="Times New Roman" pitchFamily="18" charset="0"/>
                <a:cs typeface="Times New Roman" pitchFamily="18" charset="0"/>
              </a:rPr>
              <a:t> Учить ориентироваться на плоскости. Профилактика оптико-пространственных нарушений. Развитие мелкой моторики.</a:t>
            </a:r>
          </a:p>
          <a:p>
            <a:r>
              <a:rPr lang="ru-RU" u="sng" dirty="0" smtClean="0">
                <a:latin typeface="Times New Roman" pitchFamily="18" charset="0"/>
                <a:cs typeface="Times New Roman" pitchFamily="18" charset="0"/>
              </a:rPr>
              <a:t>Описание:</a:t>
            </a:r>
            <a:r>
              <a:rPr lang="ru-RU" dirty="0" smtClean="0">
                <a:latin typeface="Times New Roman" pitchFamily="18" charset="0"/>
                <a:cs typeface="Times New Roman" pitchFamily="18" charset="0"/>
              </a:rPr>
              <a:t> Педагог дает устную инструкцию: положи красный камушек в центр листа. Синий- в  верхний левый угол, зеленый- в правый верхний угол, синий- в правый нижний, </a:t>
            </a:r>
            <a:r>
              <a:rPr lang="ru-RU" dirty="0" err="1" smtClean="0">
                <a:latin typeface="Times New Roman" pitchFamily="18" charset="0"/>
                <a:cs typeface="Times New Roman" pitchFamily="18" charset="0"/>
              </a:rPr>
              <a:t>зеленый-в</a:t>
            </a:r>
            <a:r>
              <a:rPr lang="ru-RU" dirty="0" smtClean="0">
                <a:latin typeface="Times New Roman" pitchFamily="18" charset="0"/>
                <a:cs typeface="Times New Roman" pitchFamily="18" charset="0"/>
              </a:rPr>
              <a:t> левый нижний.</a:t>
            </a:r>
          </a:p>
          <a:p>
            <a:r>
              <a:rPr lang="ru-RU" dirty="0" smtClean="0">
                <a:latin typeface="Times New Roman" pitchFamily="18" charset="0"/>
                <a:cs typeface="Times New Roman" pitchFamily="18" charset="0"/>
              </a:rPr>
              <a:t>- Педагог предлагает эталон разложенных камушков на плоскости, ребенку необходимо повторить рисунок. </a:t>
            </a:r>
            <a:endParaRPr lang="ru-RU" dirty="0">
              <a:latin typeface="Times New Roman" pitchFamily="18" charset="0"/>
              <a:cs typeface="Times New Roman" pitchFamily="18" charset="0"/>
            </a:endParaRPr>
          </a:p>
        </p:txBody>
      </p:sp>
      <p:pic>
        <p:nvPicPr>
          <p:cNvPr id="9" name="Рисунок 8" descr="C:\Users\User\Desktop\Марблс\Фото Марблс\мирон1.jpg"/>
          <p:cNvPicPr/>
          <p:nvPr/>
        </p:nvPicPr>
        <p:blipFill>
          <a:blip r:embed="rId3" cstate="print"/>
          <a:srcRect/>
          <a:stretch>
            <a:fillRect/>
          </a:stretch>
        </p:blipFill>
        <p:spPr bwMode="auto">
          <a:xfrm>
            <a:off x="7048376" y="2224726"/>
            <a:ext cx="3245693" cy="3990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esktop\Марблс\Фото Марблс\Максим графический.jpg"/>
          <p:cNvPicPr/>
          <p:nvPr/>
        </p:nvPicPr>
        <p:blipFill>
          <a:blip r:embed="rId4" cstate="print"/>
          <a:srcRect/>
          <a:stretch>
            <a:fillRect/>
          </a:stretch>
        </p:blipFill>
        <p:spPr bwMode="auto">
          <a:xfrm>
            <a:off x="1787753" y="2460396"/>
            <a:ext cx="4386802" cy="3789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1033670" y="207390"/>
            <a:ext cx="10304890" cy="1477328"/>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«Над, под, слева, справа, между»</a:t>
            </a:r>
          </a:p>
          <a:p>
            <a:r>
              <a:rPr lang="ru-RU" u="sng" dirty="0" smtClean="0">
                <a:latin typeface="Times New Roman" pitchFamily="18" charset="0"/>
                <a:cs typeface="Times New Roman" pitchFamily="18" charset="0"/>
              </a:rPr>
              <a:t>Цель: </a:t>
            </a:r>
            <a:r>
              <a:rPr lang="ru-RU" dirty="0" smtClean="0">
                <a:latin typeface="Times New Roman" pitchFamily="18" charset="0"/>
                <a:cs typeface="Times New Roman" pitchFamily="18" charset="0"/>
              </a:rPr>
              <a:t>формирование и навыка различать и называть пространственные отношения.</a:t>
            </a:r>
          </a:p>
          <a:p>
            <a:r>
              <a:rPr lang="ru-RU" u="sng" dirty="0" smtClean="0">
                <a:latin typeface="Times New Roman" pitchFamily="18" charset="0"/>
                <a:cs typeface="Times New Roman" pitchFamily="18" charset="0"/>
              </a:rPr>
              <a:t>Описание: </a:t>
            </a:r>
            <a:r>
              <a:rPr lang="ru-RU" dirty="0" smtClean="0">
                <a:latin typeface="Times New Roman" pitchFamily="18" charset="0"/>
                <a:cs typeface="Times New Roman" pitchFamily="18" charset="0"/>
              </a:rPr>
              <a:t>Найти треугольник справа от квадрата и положить на него голубой шарик,  на треугольник слева от круга- зелёный, на треугольник под квадратом – жёлтый, на треугольник между квадратом и кругом розовый. </a:t>
            </a:r>
            <a:endParaRPr lang="ru-RU" dirty="0">
              <a:latin typeface="Times New Roman" pitchFamily="18" charset="0"/>
              <a:cs typeface="Times New Roman" pitchFamily="18" charset="0"/>
            </a:endParaRPr>
          </a:p>
        </p:txBody>
      </p:sp>
      <p:pic>
        <p:nvPicPr>
          <p:cNvPr id="9" name="Рисунок 8" descr="C:\Users\User\Desktop\Марблс\Фото Марблс\исман соня.jpg"/>
          <p:cNvPicPr/>
          <p:nvPr/>
        </p:nvPicPr>
        <p:blipFill>
          <a:blip r:embed="rId3" cstate="print"/>
          <a:srcRect/>
          <a:stretch>
            <a:fillRect/>
          </a:stretch>
        </p:blipFill>
        <p:spPr bwMode="auto">
          <a:xfrm>
            <a:off x="3135214" y="2007909"/>
            <a:ext cx="5697702" cy="4063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2007909" y="207390"/>
            <a:ext cx="8276734" cy="1754326"/>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Игры «Выложи букву», «Выложи слог», «Выложи слово», «Зеркало»</a:t>
            </a:r>
            <a:r>
              <a:rPr lang="ru-RU" b="1" dirty="0" smtClean="0">
                <a:solidFill>
                  <a:srgbClr val="0070C0"/>
                </a:solidFill>
                <a:latin typeface="Times New Roman" pitchFamily="18" charset="0"/>
                <a:cs typeface="Times New Roman" pitchFamily="18" charset="0"/>
              </a:rPr>
              <a:t>.</a:t>
            </a:r>
          </a:p>
          <a:p>
            <a:r>
              <a:rPr lang="ru-RU" dirty="0" smtClean="0">
                <a:latin typeface="Times New Roman" pitchFamily="18" charset="0"/>
                <a:cs typeface="Times New Roman" pitchFamily="18" charset="0"/>
              </a:rPr>
              <a:t> </a:t>
            </a:r>
            <a:r>
              <a:rPr lang="ru-RU" u="sng" dirty="0" smtClean="0">
                <a:latin typeface="Times New Roman" pitchFamily="18" charset="0"/>
                <a:cs typeface="Times New Roman" pitchFamily="18" charset="0"/>
              </a:rPr>
              <a:t>Цель:</a:t>
            </a:r>
            <a:r>
              <a:rPr lang="ru-RU" dirty="0" smtClean="0">
                <a:latin typeface="Times New Roman" pitchFamily="18" charset="0"/>
                <a:cs typeface="Times New Roman" pitchFamily="18" charset="0"/>
              </a:rPr>
              <a:t> обучение </a:t>
            </a:r>
            <a:r>
              <a:rPr lang="ru-RU" dirty="0" err="1" smtClean="0">
                <a:latin typeface="Times New Roman" pitchFamily="18" charset="0"/>
                <a:cs typeface="Times New Roman" pitchFamily="18" charset="0"/>
              </a:rPr>
              <a:t>граммоте</a:t>
            </a:r>
            <a:r>
              <a:rPr lang="ru-RU" dirty="0" smtClean="0">
                <a:latin typeface="Times New Roman" pitchFamily="18" charset="0"/>
                <a:cs typeface="Times New Roman" pitchFamily="18" charset="0"/>
              </a:rPr>
              <a:t>, закрепление навыков </a:t>
            </a:r>
            <a:r>
              <a:rPr lang="ru-RU" dirty="0" err="1" smtClean="0">
                <a:latin typeface="Times New Roman" pitchFamily="18" charset="0"/>
                <a:cs typeface="Times New Roman" pitchFamily="18" charset="0"/>
              </a:rPr>
              <a:t>звуко-буквенного</a:t>
            </a:r>
            <a:r>
              <a:rPr lang="ru-RU" dirty="0" smtClean="0">
                <a:latin typeface="Times New Roman" pitchFamily="18" charset="0"/>
                <a:cs typeface="Times New Roman" pitchFamily="18" charset="0"/>
              </a:rPr>
              <a:t> синтеза, профилактика </a:t>
            </a:r>
            <a:r>
              <a:rPr lang="ru-RU" dirty="0" err="1" smtClean="0">
                <a:latin typeface="Times New Roman" pitchFamily="18" charset="0"/>
                <a:cs typeface="Times New Roman" pitchFamily="18" charset="0"/>
              </a:rPr>
              <a:t>дисграфии</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дислексии</a:t>
            </a:r>
            <a:r>
              <a:rPr lang="ru-RU" dirty="0" smtClean="0">
                <a:latin typeface="Times New Roman" pitchFamily="18" charset="0"/>
                <a:cs typeface="Times New Roman" pitchFamily="18" charset="0"/>
              </a:rPr>
              <a:t>.</a:t>
            </a:r>
          </a:p>
          <a:p>
            <a:r>
              <a:rPr lang="ru-RU" u="sng" dirty="0" smtClean="0">
                <a:latin typeface="Times New Roman" pitchFamily="18" charset="0"/>
                <a:cs typeface="Times New Roman" pitchFamily="18" charset="0"/>
              </a:rPr>
              <a:t>Описание:</a:t>
            </a:r>
            <a:r>
              <a:rPr lang="ru-RU" dirty="0" smtClean="0">
                <a:latin typeface="Times New Roman" pitchFamily="18" charset="0"/>
                <a:cs typeface="Times New Roman" pitchFamily="18" charset="0"/>
              </a:rPr>
              <a:t> педагог предлагает ребенку выложить букву, слог, слово на заданную букву или выложить букву в зеркальном отражении.</a:t>
            </a:r>
          </a:p>
          <a:p>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9" name="Рисунок 8" descr="C:\Users\User\Desktop\Марблс\Фото Марблс\Алиса буква.jpg"/>
          <p:cNvPicPr/>
          <p:nvPr/>
        </p:nvPicPr>
        <p:blipFill>
          <a:blip r:embed="rId3" cstate="print"/>
          <a:srcRect/>
          <a:stretch>
            <a:fillRect/>
          </a:stretch>
        </p:blipFill>
        <p:spPr bwMode="auto">
          <a:xfrm>
            <a:off x="269466" y="1955484"/>
            <a:ext cx="5254642" cy="3936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esktop\Марблс\Фото Марблс\Процюк буква.jpg"/>
          <p:cNvPicPr/>
          <p:nvPr/>
        </p:nvPicPr>
        <p:blipFill>
          <a:blip r:embed="rId4" cstate="print"/>
          <a:srcRect/>
          <a:stretch>
            <a:fillRect/>
          </a:stretch>
        </p:blipFill>
        <p:spPr bwMode="auto">
          <a:xfrm>
            <a:off x="6287677" y="1951348"/>
            <a:ext cx="5637229" cy="3930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2007909" y="207390"/>
            <a:ext cx="8276734" cy="1200329"/>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«Весёлый счёт.»</a:t>
            </a:r>
            <a:endParaRPr lang="ru-RU" u="sng" dirty="0" smtClean="0">
              <a:solidFill>
                <a:srgbClr val="0070C0"/>
              </a:solidFill>
              <a:latin typeface="Times New Roman" pitchFamily="18" charset="0"/>
              <a:cs typeface="Times New Roman" pitchFamily="18" charset="0"/>
            </a:endParaRPr>
          </a:p>
          <a:p>
            <a:r>
              <a:rPr lang="ru-RU" dirty="0" smtClean="0">
                <a:latin typeface="Times New Roman" pitchFamily="18" charset="0"/>
                <a:cs typeface="Times New Roman" pitchFamily="18" charset="0"/>
              </a:rPr>
              <a:t>Работа с камнями без образца.</a:t>
            </a:r>
          </a:p>
          <a:p>
            <a:r>
              <a:rPr lang="ru-RU" dirty="0" smtClean="0">
                <a:latin typeface="Times New Roman" pitchFamily="18" charset="0"/>
                <a:cs typeface="Times New Roman" pitchFamily="18" charset="0"/>
              </a:rPr>
              <a:t>Педагогам предлагается выложить рисунок на заданную тему без образца на столе.</a:t>
            </a:r>
            <a:endParaRPr lang="ru-RU" dirty="0">
              <a:latin typeface="Times New Roman" pitchFamily="18" charset="0"/>
              <a:cs typeface="Times New Roman" pitchFamily="18" charset="0"/>
            </a:endParaRPr>
          </a:p>
        </p:txBody>
      </p:sp>
      <p:pic>
        <p:nvPicPr>
          <p:cNvPr id="9" name="Рисунок 8" descr="C:\Users\User\Desktop\Марблс\Фото Марблс\счет.jpg"/>
          <p:cNvPicPr/>
          <p:nvPr/>
        </p:nvPicPr>
        <p:blipFill>
          <a:blip r:embed="rId3" cstate="print"/>
          <a:srcRect/>
          <a:stretch>
            <a:fillRect/>
          </a:stretch>
        </p:blipFill>
        <p:spPr bwMode="auto">
          <a:xfrm>
            <a:off x="1763045" y="1668545"/>
            <a:ext cx="3600807" cy="4298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esktop\Марблс\Фото Марблс\счёт2.jpg"/>
          <p:cNvPicPr/>
          <p:nvPr/>
        </p:nvPicPr>
        <p:blipFill>
          <a:blip r:embed="rId4" cstate="print"/>
          <a:srcRect/>
          <a:stretch>
            <a:fillRect/>
          </a:stretch>
        </p:blipFill>
        <p:spPr bwMode="auto">
          <a:xfrm>
            <a:off x="6635810" y="1706251"/>
            <a:ext cx="3988198" cy="4137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453224" y="207390"/>
            <a:ext cx="11322658" cy="2862322"/>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Игра-соревнование «Кто быстрее начинит «колбаску</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Вариант 1. Для этой игры шьется полочка-«колбаска», из прозрачной ткани, чтобы видны были шарики, перед каждым ребенком ставится емкость с шариками и дается задание: «Кто быстрее начинит «колбаску» шариками синего цвета. Дети выбирают из массы только </a:t>
            </a:r>
            <a:r>
              <a:rPr lang="ru-RU" dirty="0" err="1" smtClean="0">
                <a:latin typeface="Times New Roman" pitchFamily="18" charset="0"/>
                <a:cs typeface="Times New Roman" pitchFamily="18" charset="0"/>
              </a:rPr>
              <a:t>синии</a:t>
            </a:r>
            <a:r>
              <a:rPr lang="ru-RU" dirty="0" smtClean="0">
                <a:latin typeface="Times New Roman" pitchFamily="18" charset="0"/>
                <a:cs typeface="Times New Roman" pitchFamily="18" charset="0"/>
              </a:rPr>
              <a:t> шарики и укладывают их друг за другом в ряд.</a:t>
            </a:r>
          </a:p>
          <a:p>
            <a:r>
              <a:rPr lang="ru-RU" dirty="0" smtClean="0">
                <a:latin typeface="Times New Roman" pitchFamily="18" charset="0"/>
                <a:cs typeface="Times New Roman" pitchFamily="18" charset="0"/>
              </a:rPr>
              <a:t>Вариант 2. Работа в парах: шьется более длинная «колбаска». По сигналу участники игры начинают ее наполнять. Один ребенок наполняет ее справа голубыми шариками, другой – слева синими шариками.</a:t>
            </a:r>
          </a:p>
          <a:p>
            <a:endParaRPr lang="ru-RU" dirty="0" smtClean="0"/>
          </a:p>
          <a:p>
            <a:pPr algn="ct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9" name="Рисунок 8" descr="Игры с шариками марблс и камешками-кабошонами."/>
          <p:cNvPicPr/>
          <p:nvPr/>
        </p:nvPicPr>
        <p:blipFill>
          <a:blip r:embed="rId3" cstate="print"/>
          <a:srcRect/>
          <a:stretch>
            <a:fillRect/>
          </a:stretch>
        </p:blipFill>
        <p:spPr bwMode="auto">
          <a:xfrm>
            <a:off x="5442926" y="2243579"/>
            <a:ext cx="5707128" cy="3729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https://go3.imgsmail.ru/imgpreview?key=7ef9c65cd25f09f&amp;mb=storage"/>
          <p:cNvPicPr/>
          <p:nvPr/>
        </p:nvPicPr>
        <p:blipFill>
          <a:blip r:embed="rId4" cstate="print"/>
          <a:srcRect/>
          <a:stretch>
            <a:fillRect/>
          </a:stretch>
        </p:blipFill>
        <p:spPr bwMode="auto">
          <a:xfrm>
            <a:off x="1617499" y="2243579"/>
            <a:ext cx="3003812" cy="3727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1602557" y="48909"/>
            <a:ext cx="7890236"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Настольная игра </a:t>
            </a:r>
            <a:r>
              <a:rPr kumimoji="0" lang="ru-RU" b="1"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Марблс</a:t>
            </a:r>
            <a:r>
              <a:rPr kumimoji="0" lang="ru-RU"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Солитер</a:t>
            </a:r>
            <a:endParaRPr kumimoji="0" lang="ru-RU" b="0"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Отлично подойдёт любителям потренировать свою логику и сообразительность.</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Цель игры – убрать как можно больше шариков с игровой доски путем их перепрыгивания друг через друга по прямой линии. Пустой в начале игры оставляют обычно центральную лунку. Выберите любой шарик и перепрыгните им на пустое место через другой, рядом находящийся шарик. шарик, через который перепрыгнули, убирается с доски. Убрать их нужно как можно больше, стремясь к тому, чтобы на доске остался всего лишь один в центральной лунке.</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 name="Рисунок 8" descr="https://www.mosigra.ru/image/cache/data/mosigra.product.main/514/448/14025-09-1024x1024-wm.jpg"/>
          <p:cNvPicPr/>
          <p:nvPr/>
        </p:nvPicPr>
        <p:blipFill>
          <a:blip r:embed="rId3" cstate="print"/>
          <a:srcRect/>
          <a:stretch>
            <a:fillRect/>
          </a:stretch>
        </p:blipFill>
        <p:spPr bwMode="auto">
          <a:xfrm>
            <a:off x="0" y="2807528"/>
            <a:ext cx="4235463" cy="2711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https://www.mosigra.ru/image/cache/data/mosigra.product.main/514/447/14025-08-1024x1024-wm.jpg"/>
          <p:cNvPicPr/>
          <p:nvPr/>
        </p:nvPicPr>
        <p:blipFill>
          <a:blip r:embed="rId4" cstate="print"/>
          <a:srcRect/>
          <a:stretch>
            <a:fillRect/>
          </a:stretch>
        </p:blipFill>
        <p:spPr bwMode="auto">
          <a:xfrm>
            <a:off x="4023988" y="3480847"/>
            <a:ext cx="4389119"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https://www.mosigra.ru/image/cache/data/mosigra.product.main/514/443/14025-04-1024x1024-wm.jpg"/>
          <p:cNvPicPr/>
          <p:nvPr/>
        </p:nvPicPr>
        <p:blipFill>
          <a:blip r:embed="rId5" cstate="print"/>
          <a:srcRect/>
          <a:stretch>
            <a:fillRect/>
          </a:stretch>
        </p:blipFill>
        <p:spPr bwMode="auto">
          <a:xfrm>
            <a:off x="8389856" y="2807528"/>
            <a:ext cx="3667028" cy="2961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https://www.mosigra.ru/image/cache/data/mosigra.product.main/514/440/14025-01-1024x1024-wm.jpg"/>
          <p:cNvPicPr/>
          <p:nvPr/>
        </p:nvPicPr>
        <p:blipFill>
          <a:blip r:embed="rId6" cstate="print"/>
          <a:srcRect/>
          <a:stretch>
            <a:fillRect/>
          </a:stretch>
        </p:blipFill>
        <p:spPr bwMode="auto">
          <a:xfrm>
            <a:off x="9481744" y="207390"/>
            <a:ext cx="2447925"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8" name="Прямоугольник 7"/>
          <p:cNvSpPr/>
          <p:nvPr/>
        </p:nvSpPr>
        <p:spPr>
          <a:xfrm>
            <a:off x="1486894" y="207390"/>
            <a:ext cx="8797749" cy="923330"/>
          </a:xfrm>
          <a:prstGeom prst="rect">
            <a:avLst/>
          </a:prstGeom>
        </p:spPr>
        <p:txBody>
          <a:bodyPr wrap="square">
            <a:spAutoFit/>
          </a:bodyPr>
          <a:lstStyle/>
          <a:p>
            <a:pPr algn="ctr"/>
            <a:r>
              <a:rPr lang="ru-RU" b="1" u="sng" dirty="0" smtClean="0">
                <a:solidFill>
                  <a:srgbClr val="0070C0"/>
                </a:solidFill>
                <a:latin typeface="Times New Roman" pitchFamily="18" charset="0"/>
                <a:cs typeface="Times New Roman" pitchFamily="18" charset="0"/>
              </a:rPr>
              <a:t>Релаксация.</a:t>
            </a:r>
            <a:endParaRPr lang="ru-RU" u="sng" dirty="0" smtClean="0">
              <a:solidFill>
                <a:srgbClr val="0070C0"/>
              </a:solidFill>
              <a:latin typeface="Times New Roman" pitchFamily="18" charset="0"/>
              <a:cs typeface="Times New Roman" pitchFamily="18" charset="0"/>
            </a:endParaRPr>
          </a:p>
          <a:p>
            <a:r>
              <a:rPr lang="ru-RU" dirty="0" smtClean="0">
                <a:latin typeface="Times New Roman" pitchFamily="18" charset="0"/>
                <a:cs typeface="Times New Roman" pitchFamily="18" charset="0"/>
              </a:rPr>
              <a:t>Работа с камнями без образца.</a:t>
            </a:r>
          </a:p>
          <a:p>
            <a:r>
              <a:rPr lang="ru-RU" dirty="0" smtClean="0">
                <a:latin typeface="Times New Roman" pitchFamily="18" charset="0"/>
                <a:cs typeface="Times New Roman" pitchFamily="18" charset="0"/>
              </a:rPr>
              <a:t>Педагогам предлагается выложить рисунок на заданную тему без образца на столе. </a:t>
            </a:r>
            <a:endParaRPr lang="ru-RU" dirty="0">
              <a:latin typeface="Times New Roman" pitchFamily="18" charset="0"/>
              <a:cs typeface="Times New Roman" pitchFamily="18" charset="0"/>
            </a:endParaRPr>
          </a:p>
        </p:txBody>
      </p:sp>
      <p:pic>
        <p:nvPicPr>
          <p:cNvPr id="9" name="Рисунок 8" descr="C:\Users\User\Desktop\Марблс\Фото Марблс\осень.jpg"/>
          <p:cNvPicPr/>
          <p:nvPr/>
        </p:nvPicPr>
        <p:blipFill>
          <a:blip r:embed="rId3" cstate="print"/>
          <a:srcRect/>
          <a:stretch>
            <a:fillRect/>
          </a:stretch>
        </p:blipFill>
        <p:spPr bwMode="auto">
          <a:xfrm>
            <a:off x="397565" y="1677971"/>
            <a:ext cx="3257027" cy="3983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esktop\Марблс\Фото Марблс\морское дно картина.jpg"/>
          <p:cNvPicPr/>
          <p:nvPr/>
        </p:nvPicPr>
        <p:blipFill>
          <a:blip r:embed="rId4" cstate="print"/>
          <a:srcRect/>
          <a:stretch>
            <a:fillRect/>
          </a:stretch>
        </p:blipFill>
        <p:spPr bwMode="auto">
          <a:xfrm>
            <a:off x="3984144" y="2533277"/>
            <a:ext cx="4254500" cy="3190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C:\Users\User\Desktop\Марблс\Фото Марблс\девочка.jpg"/>
          <p:cNvPicPr/>
          <p:nvPr/>
        </p:nvPicPr>
        <p:blipFill>
          <a:blip r:embed="rId5" cstate="print"/>
          <a:srcRect/>
          <a:stretch>
            <a:fillRect/>
          </a:stretch>
        </p:blipFill>
        <p:spPr bwMode="auto">
          <a:xfrm>
            <a:off x="8568196" y="1677971"/>
            <a:ext cx="3111614" cy="3910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3325" y="235670"/>
            <a:ext cx="10607039" cy="1754326"/>
          </a:xfrm>
          <a:prstGeom prst="rect">
            <a:avLst/>
          </a:prstGeom>
        </p:spPr>
        <p:txBody>
          <a:bodyPr wrap="square">
            <a:spAutoFit/>
          </a:bodyPr>
          <a:lstStyle/>
          <a:p>
            <a:r>
              <a:rPr lang="ru-RU" b="1" i="1" dirty="0" smtClean="0">
                <a:solidFill>
                  <a:srgbClr val="0070C0"/>
                </a:solidFill>
                <a:latin typeface="Times New Roman" pitchFamily="18" charset="0"/>
                <a:cs typeface="Times New Roman" pitchFamily="18" charset="0"/>
              </a:rPr>
              <a:t>Игра в </a:t>
            </a:r>
            <a:r>
              <a:rPr lang="ru-RU" b="1" i="1" dirty="0" err="1" smtClean="0">
                <a:solidFill>
                  <a:srgbClr val="0070C0"/>
                </a:solidFill>
                <a:latin typeface="Times New Roman" pitchFamily="18" charset="0"/>
                <a:cs typeface="Times New Roman" pitchFamily="18" charset="0"/>
              </a:rPr>
              <a:t>Марблс</a:t>
            </a:r>
            <a:r>
              <a:rPr lang="ru-RU" b="1" i="1" dirty="0" smtClean="0">
                <a:solidFill>
                  <a:srgbClr val="0070C0"/>
                </a:solidFill>
                <a:latin typeface="Times New Roman" pitchFamily="18" charset="0"/>
                <a:cs typeface="Times New Roman" pitchFamily="18" charset="0"/>
              </a:rPr>
              <a:t> признана детскими психологами одной из самых полезных для подрастающего поколения: она развивает меткость, скорость, точность и моторику, а красивые оттенки стеклянных камешков пробуждают в ребенке чувство прекрасного.</a:t>
            </a:r>
          </a:p>
          <a:p>
            <a:r>
              <a:rPr lang="ru-RU" b="1" i="1" dirty="0" smtClean="0">
                <a:solidFill>
                  <a:srgbClr val="0070C0"/>
                </a:solidFill>
                <a:latin typeface="Times New Roman" pitchFamily="18" charset="0"/>
                <a:cs typeface="Times New Roman" pitchFamily="18" charset="0"/>
              </a:rPr>
              <a:t>Работать с разноцветными материалом  одно удовольствие. Дети с большим интересом выполняют задания и проявляют заинтересованность.</a:t>
            </a:r>
            <a:br>
              <a:rPr lang="ru-RU" b="1" i="1" dirty="0" smtClean="0">
                <a:solidFill>
                  <a:srgbClr val="0070C0"/>
                </a:solidFill>
                <a:latin typeface="Times New Roman" pitchFamily="18" charset="0"/>
                <a:cs typeface="Times New Roman" pitchFamily="18" charset="0"/>
              </a:rPr>
            </a:br>
            <a:r>
              <a:rPr lang="ru-RU" b="1" i="1" dirty="0" smtClean="0">
                <a:solidFill>
                  <a:srgbClr val="0070C0"/>
                </a:solidFill>
                <a:latin typeface="Times New Roman" pitchFamily="18" charset="0"/>
                <a:cs typeface="Times New Roman" pitchFamily="18" charset="0"/>
              </a:rPr>
              <a:t>А если эти задания еще и доступны по возрасту, тогда у нас на занятиях праздник!</a:t>
            </a:r>
            <a:endParaRPr lang="ru-RU" b="1" i="1" dirty="0">
              <a:solidFill>
                <a:srgbClr val="0070C0"/>
              </a:solidFill>
              <a:latin typeface="Times New Roman" pitchFamily="18" charset="0"/>
              <a:cs typeface="Times New Roman" pitchFamily="18" charset="0"/>
            </a:endParaRPr>
          </a:p>
        </p:txBody>
      </p:sp>
      <p:pic>
        <p:nvPicPr>
          <p:cNvPr id="3" name="Рисунок 2" descr="C:\Users\User\Desktop\Марблс\Фото Марблс\золушка1.jpg"/>
          <p:cNvPicPr/>
          <p:nvPr/>
        </p:nvPicPr>
        <p:blipFill>
          <a:blip r:embed="rId2" cstate="print"/>
          <a:srcRect/>
          <a:stretch>
            <a:fillRect/>
          </a:stretch>
        </p:blipFill>
        <p:spPr bwMode="auto">
          <a:xfrm>
            <a:off x="166736" y="2234153"/>
            <a:ext cx="1790700" cy="2356702"/>
          </a:xfrm>
          <a:prstGeom prst="ellipse">
            <a:avLst/>
          </a:prstGeom>
          <a:ln w="63500" cap="rnd">
            <a:solidFill>
              <a:srgbClr val="FF99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Рисунок 3" descr="C:\Users\User\Desktop\Марблс\Фото Марблс\счёт2.jpg"/>
          <p:cNvPicPr/>
          <p:nvPr/>
        </p:nvPicPr>
        <p:blipFill>
          <a:blip r:embed="rId3" cstate="print"/>
          <a:srcRect/>
          <a:stretch>
            <a:fillRect/>
          </a:stretch>
        </p:blipFill>
        <p:spPr bwMode="auto">
          <a:xfrm>
            <a:off x="1668888" y="3923461"/>
            <a:ext cx="2066925" cy="2046510"/>
          </a:xfrm>
          <a:prstGeom prst="ellipse">
            <a:avLst/>
          </a:prstGeom>
          <a:ln w="63500" cap="rnd">
            <a:solidFill>
              <a:srgbClr val="FF006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descr="C:\Users\User\Desktop\Марблс\Фото Марблс\илья муха 3.jpg"/>
          <p:cNvPicPr/>
          <p:nvPr/>
        </p:nvPicPr>
        <p:blipFill>
          <a:blip r:embed="rId4" cstate="print"/>
          <a:srcRect/>
          <a:stretch>
            <a:fillRect/>
          </a:stretch>
        </p:blipFill>
        <p:spPr bwMode="auto">
          <a:xfrm>
            <a:off x="3408111" y="2271860"/>
            <a:ext cx="1984021" cy="2328421"/>
          </a:xfrm>
          <a:prstGeom prst="ellipse">
            <a:avLst/>
          </a:prstGeom>
          <a:ln w="63500" cap="rnd">
            <a:solidFill>
              <a:srgbClr val="00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Рисунок 6" descr="C:\Users\User\Desktop\Марблс\Фото Марблс\крестики нолики.jpg"/>
          <p:cNvPicPr/>
          <p:nvPr/>
        </p:nvPicPr>
        <p:blipFill>
          <a:blip r:embed="rId5" cstate="print"/>
          <a:srcRect/>
          <a:stretch>
            <a:fillRect/>
          </a:stretch>
        </p:blipFill>
        <p:spPr bwMode="auto">
          <a:xfrm>
            <a:off x="4972050" y="3987537"/>
            <a:ext cx="2247900" cy="2064470"/>
          </a:xfrm>
          <a:prstGeom prst="ellipse">
            <a:avLst/>
          </a:prstGeom>
          <a:ln w="63500" cap="rnd">
            <a:solidFill>
              <a:srgbClr val="00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Рисунок 7" descr="C:\Users\User\Desktop\Марблс\Фото Марблс\Василиса 2.jpg"/>
          <p:cNvPicPr/>
          <p:nvPr/>
        </p:nvPicPr>
        <p:blipFill>
          <a:blip r:embed="rId6" cstate="print"/>
          <a:srcRect/>
          <a:stretch>
            <a:fillRect/>
          </a:stretch>
        </p:blipFill>
        <p:spPr bwMode="auto">
          <a:xfrm>
            <a:off x="6804600" y="2168164"/>
            <a:ext cx="1915196" cy="2507530"/>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Рисунок 8" descr="C:\Users\User\Desktop\Марблс\Фото Марблс\Алиса буква.jpg"/>
          <p:cNvPicPr/>
          <p:nvPr/>
        </p:nvPicPr>
        <p:blipFill>
          <a:blip r:embed="rId7" cstate="print"/>
          <a:srcRect/>
          <a:stretch>
            <a:fillRect/>
          </a:stretch>
        </p:blipFill>
        <p:spPr bwMode="auto">
          <a:xfrm>
            <a:off x="8305013" y="4091233"/>
            <a:ext cx="2100475" cy="2016060"/>
          </a:xfrm>
          <a:prstGeom prst="ellipse">
            <a:avLst/>
          </a:prstGeom>
          <a:ln w="63500" cap="rnd">
            <a:solidFill>
              <a:srgbClr val="9933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Рисунок 9" descr="C:\Users\User\Desktop\Марблс\Фото Марблс\лабиринт женя 2.jpg"/>
          <p:cNvPicPr/>
          <p:nvPr/>
        </p:nvPicPr>
        <p:blipFill>
          <a:blip r:embed="rId8" cstate="print"/>
          <a:srcRect/>
          <a:stretch>
            <a:fillRect/>
          </a:stretch>
        </p:blipFill>
        <p:spPr bwMode="auto">
          <a:xfrm>
            <a:off x="9929568" y="2281287"/>
            <a:ext cx="1948206" cy="2356700"/>
          </a:xfrm>
          <a:prstGeom prst="ellipse">
            <a:avLst/>
          </a:prstGeom>
          <a:ln w="63500" cap="rnd">
            <a:solidFill>
              <a:srgbClr val="FF00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386499"/>
            <a:ext cx="7946796" cy="369332"/>
          </a:xfrm>
          <a:prstGeom prst="rect">
            <a:avLst/>
          </a:prstGeom>
        </p:spPr>
        <p:txBody>
          <a:bodyPr wrap="square">
            <a:spAutoFit/>
          </a:bodyPr>
          <a:lstStyle/>
          <a:p>
            <a:pPr algn="ctr"/>
            <a:r>
              <a:rPr lang="ru-RU" b="1" i="1" u="sng" dirty="0" smtClean="0">
                <a:solidFill>
                  <a:srgbClr val="0070C0"/>
                </a:solidFill>
                <a:latin typeface="Times New Roman" pitchFamily="18" charset="0"/>
                <a:cs typeface="Times New Roman" pitchFamily="18" charset="0"/>
              </a:rPr>
              <a:t>История возникновения камушек </a:t>
            </a:r>
            <a:r>
              <a:rPr lang="ru-RU" b="1" i="1" u="sng" dirty="0" err="1" smtClean="0">
                <a:solidFill>
                  <a:srgbClr val="0070C0"/>
                </a:solidFill>
                <a:latin typeface="Times New Roman" pitchFamily="18" charset="0"/>
                <a:cs typeface="Times New Roman" pitchFamily="18" charset="0"/>
              </a:rPr>
              <a:t>Марблс</a:t>
            </a:r>
            <a:endParaRPr lang="ru-RU" b="1" i="1" u="sng" dirty="0">
              <a:solidFill>
                <a:srgbClr val="0070C0"/>
              </a:solidFill>
              <a:latin typeface="Times New Roman" pitchFamily="18" charset="0"/>
              <a:cs typeface="Times New Roman" pitchFamily="18" charset="0"/>
            </a:endParaRPr>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pic>
        <p:nvPicPr>
          <p:cNvPr id="8" name="Picture 2" descr="C:\Users\Elena\Desktop\марблс\b7125990721554ca1cc4b65b60130d65.jpg"/>
          <p:cNvPicPr>
            <a:picLocks noChangeAspect="1" noChangeArrowheads="1"/>
          </p:cNvPicPr>
          <p:nvPr/>
        </p:nvPicPr>
        <p:blipFill>
          <a:blip r:embed="rId3" cstate="print"/>
          <a:srcRect/>
          <a:stretch>
            <a:fillRect/>
          </a:stretch>
        </p:blipFill>
        <p:spPr bwMode="auto">
          <a:xfrm>
            <a:off x="6931551" y="838986"/>
            <a:ext cx="3767871" cy="3242820"/>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2"/>
          <p:cNvPicPr>
            <a:picLocks noChangeAspect="1" noChangeArrowheads="1"/>
          </p:cNvPicPr>
          <p:nvPr/>
        </p:nvPicPr>
        <p:blipFill rotWithShape="1">
          <a:blip r:embed="rId4" cstate="print"/>
          <a:srcRect/>
          <a:stretch/>
        </p:blipFill>
        <p:spPr bwMode="auto">
          <a:xfrm>
            <a:off x="1107288" y="820133"/>
            <a:ext cx="3719236" cy="3280528"/>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12" name="Объект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493" y="3714161"/>
            <a:ext cx="6325386" cy="2574084"/>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27782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32495" y="273377"/>
            <a:ext cx="8276734" cy="400110"/>
          </a:xfrm>
          <a:prstGeom prst="rect">
            <a:avLst/>
          </a:prstGeom>
        </p:spPr>
        <p:txBody>
          <a:bodyPr wrap="square">
            <a:spAutoFit/>
          </a:bodyPr>
          <a:lstStyle/>
          <a:p>
            <a:endParaRPr lang="ru-RU" sz="2000" dirty="0"/>
          </a:p>
        </p:txBody>
      </p:sp>
      <p:sp>
        <p:nvSpPr>
          <p:cNvPr id="5" name="Прямоугольник 4"/>
          <p:cNvSpPr/>
          <p:nvPr/>
        </p:nvSpPr>
        <p:spPr>
          <a:xfrm>
            <a:off x="0" y="2243579"/>
            <a:ext cx="7616859" cy="400110"/>
          </a:xfrm>
          <a:prstGeom prst="rect">
            <a:avLst/>
          </a:prstGeom>
        </p:spPr>
        <p:txBody>
          <a:bodyPr wrap="square">
            <a:spAutoFit/>
          </a:bodyPr>
          <a:lstStyle/>
          <a:p>
            <a:endParaRPr lang="ru-RU" sz="2000" dirty="0" smtClean="0">
              <a:latin typeface="Times New Roman" pitchFamily="18" charset="0"/>
              <a:cs typeface="Times New Roman" pitchFamily="18" charset="0"/>
            </a:endParaRPr>
          </a:p>
        </p:txBody>
      </p:sp>
      <p:sp>
        <p:nvSpPr>
          <p:cNvPr id="7" name="Прямоугольник 6"/>
          <p:cNvSpPr/>
          <p:nvPr/>
        </p:nvSpPr>
        <p:spPr>
          <a:xfrm rot="10800000" flipV="1">
            <a:off x="122548" y="4706272"/>
            <a:ext cx="7202079" cy="400110"/>
          </a:xfrm>
          <a:prstGeom prst="rect">
            <a:avLst/>
          </a:prstGeom>
        </p:spPr>
        <p:txBody>
          <a:bodyPr wrap="square">
            <a:spAutoFit/>
          </a:bodyPr>
          <a:lstStyle/>
          <a:p>
            <a:endParaRPr lang="ru-RU" sz="2000" dirty="0">
              <a:latin typeface="Times New Roman" pitchFamily="18" charset="0"/>
              <a:cs typeface="Times New Roman" pitchFamily="18" charset="0"/>
            </a:endParaRPr>
          </a:p>
        </p:txBody>
      </p:sp>
      <p:sp>
        <p:nvSpPr>
          <p:cNvPr id="2052" name="Rectangle 4"/>
          <p:cNvSpPr>
            <a:spLocks noChangeArrowheads="1"/>
          </p:cNvSpPr>
          <p:nvPr/>
        </p:nvSpPr>
        <p:spPr bwMode="auto">
          <a:xfrm>
            <a:off x="122548" y="1870"/>
            <a:ext cx="11764652"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sng"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Это интересно!!!</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Чемпионат Великобритании и мира по мрамору - </a:t>
            </a:r>
            <a:r>
              <a:rPr kumimoji="0" lang="ru-RU" sz="1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British</a:t>
            </a:r>
            <a:r>
              <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and</a:t>
            </a:r>
            <a:r>
              <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World</a:t>
            </a:r>
            <a:r>
              <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Marbles</a:t>
            </a:r>
            <a:r>
              <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Championship</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Британский Чемпионат мира и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Marbles</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является мраморы нокаут турнир , который проходит ежегодно в Страстную пятницу и восходит к 1588 году он проводится в общественном доме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Greyhound</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в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Тинсли</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Грин , Западный Суссекс . Команды из шести игроков участвуют в розыгрыше титула и серебряного трофея. В мероприятии могут принять участие все желающие любого возраста и национальности. На протяжении многих лет вместе с английскими командами участвовали игроки из Австралии , Бельгии , Канады , Эстонии , Ирландии , Франции , Германии , Японии , Нидерландов , Уэльса и США.</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История:</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Турнир восходит к 1588 году, во время правления Елизаветы I , когда мрамор был выбран в качестве решающей игры в легендарной спортивной схватке двух молодых женихов,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Джайлза</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и Ходжа, за руку молочницы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Тинсли</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Грин по имени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Джоан</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В каждый популярный вид спорта того времени проводились соревнования в олимпийском стиле, которые длились одну неделю. Ходж был победителем на фехтование , тесак , сотрудников четверти , дубиной игры , борьба и петух метания , в то время как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Джайлс</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выиграл в стрельбе из лука ,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крикет-а-калитка</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 с изменением наклона в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Quintain</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 рыцарские цели ), руководитель турка,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stoolball</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и игра в чижика . При оценке 6–6 в Страстную пятницу было выбрано последнее мероприятие. Девушка выбрала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Марблз</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в качестве решающей игры, и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Джайлз</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победил Ходжа.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Правила, мраморный «жаргон» и тактика: </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Чемпионаты организуются Британским советом по контролю за мрамором (BMBC), а разновидность шариков -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Ring</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Taw</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известная в США как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Ringer</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а в Германии - как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Englisches</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Ringspiel</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Сорок девять целевых шариков плотно сгруппированы вместе в возвышенное бетонное кольцо диаметром 6 футов (1,8 метра), покрытое песком, причем каждый из целевых шариков представляет собой цветной стеклянный или керамический шар диаметром приблизительно 12 мм (полдюйма). Две команды из шести игроков любого возраста, пола или уровня навыков по очереди используют кончик пальца для прицеливания и проецирования «мишени», более крупного шарика (обычно называемого «стрелком» или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тау</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который представляет собой стеклянный или керамический шар диаметром 18 мм (три четверти дюйма), использующий верхнее вращение, обратное вращение и боковое вращение, чтобы вытеснить другие шарики из кольца. Во время выстрела костяшки пальцев игрока должны касаться земли, что называется «сбиванием с ног». Перемещение тележки ближе к мишеням, известное как «возведение капусты», запрещено, как и любое другое выгодное движение руки игрока во время стрельбы. Это будет фолом, известным как «</a:t>
            </a:r>
            <a:r>
              <a:rPr kumimoji="0" lang="ru-RU"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фадж</a:t>
            </a: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Любой намеренный или постоянный контакт между одеждой игрока и шариком или тележкой во время движения будет фолом, называемым «блокированием». Нет очков за пенальти. Штрафной удар заканчивает ход нарушившего игрока, но счет, достигнутый в этом ходу, остается в силе. Любой игрок, совершивший три штрафных броска во время игры, выбывает из игры. Команда, первой выбившая с кольца 25 шариков, становится победителем. </a:t>
            </a:r>
          </a:p>
          <a:p>
            <a:pPr lvl="0" defTabSz="914400" eaLnBrk="0" fontAlgn="base" hangingPunct="0">
              <a:spcBef>
                <a:spcPct val="0"/>
              </a:spcBef>
              <a:spcAft>
                <a:spcPct val="0"/>
              </a:spcAft>
            </a:pPr>
            <a:r>
              <a:rPr lang="ru-RU" sz="1400" dirty="0" smtClean="0">
                <a:latin typeface="Times New Roman" pitchFamily="18" charset="0"/>
                <a:cs typeface="Times New Roman" pitchFamily="18" charset="0"/>
              </a:rPr>
              <a:t>События 2020 и 2021 годов были отменены из -за пандемии COVID-19</a:t>
            </a:r>
            <a:endPar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Чемпионат Великобритании и мира по мрамору - https://ru.qaz.wiki/wiki/British_and_World_Marbles_Championship</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02778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433633" y="93936"/>
            <a:ext cx="11444139" cy="618630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sng"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Что же такое </a:t>
            </a:r>
            <a:r>
              <a:rPr kumimoji="0" lang="ru-RU" b="1" i="1" u="sng" strike="noStrike" cap="none" normalizeH="0" baseline="0" dirty="0" err="1" smtClean="0">
                <a:ln>
                  <a:noFill/>
                </a:ln>
                <a:solidFill>
                  <a:srgbClr val="0070C0"/>
                </a:solidFill>
                <a:effectLst/>
                <a:latin typeface="Times New Roman" pitchFamily="18" charset="0"/>
                <a:ea typeface="Times New Roman" pitchFamily="18" charset="0"/>
                <a:cs typeface="Times New Roman" pitchFamily="18" charset="0"/>
              </a:rPr>
              <a:t>Марблс</a:t>
            </a:r>
            <a:r>
              <a:rPr kumimoji="0" lang="ru-RU" b="1" i="1" u="sng"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Небольшая сферическая игрушка, обычно — разноцветный шарик.</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1" i="1" u="sng"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Одна из самых популярных детских игр на Западе – это игра в камешки или, как ее еще называют, игра в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Можно с уверенностью предположить, что игра в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ведет свою историю от времен нашего пещерного предка, когда маленькие неандертальцы играли в свободное время мелкой галькой или шариками из глины.</a:t>
            </a:r>
            <a:endPar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Упоминание об игре в шарики мы встречаем во Франции 12 века. Там она называлась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bille</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что можно перевести, как «небольшой шар». В старинных рукописях, начиная с пятнадцатого столетия, довольно часто встречается упоминание о глиняных и мраморных шарах, предмете игр школяров. В Голландии игра была известна под названием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knikkers</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т. е. «керамический». Свое же нынешнее название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marbles</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игра получила в Англии в 18 веке, когда туда были завезены мраморные шарики (напомню, что мрамор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по-аглийски</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marble</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из Германии, где были созданы первые шлифовальные машины (что позволило делать шарики из полудрагоценных камней в промышленном масштабе). Шарики из полудрагоценных камней были дорогими и их могли позволить себе только обеспеченные дети. Обычным же оставалось играть в керамические (к слову, они продержались вплоть до 19 века). Однако у них был один серьезный недостаток, – во время игры глиняные шарики легко разбивались.</a:t>
            </a:r>
            <a:endPar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Существуют игры, придуманные специально для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например, такая древняя игра, дошедшая до нас, как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Калах</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Игра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Калах</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 это одна из вариаций игры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Манкала</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её история по самым строгим предположениям насчитывает пять тысяч лет, а многие учёные дают ей и все семь. Кто первым додумался набрать камешков и насыпать их в лунки, история умалчивает, но произошло это в колыбели цивилизации, на востоке Африки.</a:t>
            </a:r>
            <a:endPar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Выбитые в камнях ряды лунок найдены в древнем городе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Алеппо</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в Сирии, в храмах Мемфиса, Фив и Луксора в Египте и вдоль караванных путей в южной Африке, в пустыне Калахари.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027782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1009817" y="411831"/>
            <a:ext cx="9595338"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sng"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Изготовление </a:t>
            </a:r>
            <a:r>
              <a:rPr kumimoji="0" lang="ru-RU" b="1" i="1" u="sng" strike="noStrike" cap="none" normalizeH="0" baseline="0" dirty="0" err="1" smtClean="0">
                <a:ln>
                  <a:noFill/>
                </a:ln>
                <a:solidFill>
                  <a:srgbClr val="0070C0"/>
                </a:solidFill>
                <a:effectLst/>
                <a:latin typeface="Times New Roman" pitchFamily="18" charset="0"/>
                <a:ea typeface="Times New Roman" pitchFamily="18" charset="0"/>
                <a:cs typeface="Times New Roman" pitchFamily="18" charset="0"/>
              </a:rPr>
              <a:t>Марблс</a:t>
            </a:r>
            <a:r>
              <a:rPr kumimoji="0" lang="ru-RU" b="1" i="1" u="sng"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endParaRPr>
          </a:p>
          <a:p>
            <a:pPr defTabSz="914400" eaLnBrk="0" fontAlgn="base" hangingPunct="0">
              <a:spcBef>
                <a:spcPct val="0"/>
              </a:spcBef>
              <a:spcAft>
                <a:spcPct val="0"/>
              </a:spcAft>
            </a:pP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Веками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изготавливались из натурального материала. Приблизительно двести лет назад западный мир впервые познакомился с китайскими керамическими шариками. О появлении в обиходе фарфоровых шариков рассказывается в самой первой книге о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изданной в 1815 году в Англии. В 1848 году один немецкий стеклодув изобрел специальный инструмент, похожий на ножницы, с помощью которого можно было быстро изготавливать большие партии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Первые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произведенные при помощи фабричных станков, появились в 1890 году сначала в Германии, а чуть позже в Соединенных Штатах, так как поступление шариков из Европы из-за войны стало затруднительным. В середине прошлого века теперь уже из Японии пришла еще одна технология изготовления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путем смешения стекла и натурального мрамора, что позволяет добиться очень красивых разводов. Началась новая эра в производстве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Современные </a:t>
            </a:r>
            <a:r>
              <a:rPr kumimoji="0" lang="ru-RU" b="0" i="0" u="none" strike="noStrike" cap="none" normalizeH="0" baseline="0" dirty="0" err="1" smtClean="0">
                <a:ln>
                  <a:noFill/>
                </a:ln>
                <a:solidFill>
                  <a:srgbClr val="111111"/>
                </a:solidFill>
                <a:effectLst/>
                <a:latin typeface="Times New Roman" pitchFamily="18" charset="0"/>
                <a:ea typeface="Times New Roman" pitchFamily="18"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 делаются из силикатного песка, золы и соды, которые расплавляются в печи при 650 градусах Цельсия. </a:t>
            </a:r>
          </a:p>
          <a:p>
            <a:pPr defTabSz="914400" eaLnBrk="0" fontAlgn="base" hangingPunct="0">
              <a:spcBef>
                <a:spcPct val="0"/>
              </a:spcBef>
              <a:spcAft>
                <a:spcPct val="0"/>
              </a:spcAft>
            </a:pPr>
            <a:r>
              <a:rPr lang="ru-RU" dirty="0" smtClean="0">
                <a:latin typeface="Times New Roman" pitchFamily="18" charset="0"/>
                <a:cs typeface="Times New Roman" pitchFamily="18" charset="0"/>
              </a:rPr>
              <a:t>С помощью специальных красителей стеклу придают самые разнообразные расцветки, например, добавляя кобальт, получают синие шарики, селений — красные. После выхода из печи расплавленную массу режут на небольшие кусочки, с помощью механических роликов им придается сферическая форма, после чего получившиеся шарики в течение суток охлаждаются.</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02778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2552369" y="146424"/>
            <a:ext cx="7232654"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Изготовление </a:t>
            </a:r>
            <a:r>
              <a:rPr kumimoji="0" lang="ru-RU" b="1" i="1"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Марблс</a:t>
            </a:r>
            <a:endParaRPr kumimoji="0" lang="ru-RU" b="1" i="1"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Новые технологии изготовления </a:t>
            </a:r>
            <a:r>
              <a:rPr kumimoji="0" lang="ru-RU" b="0" i="0" u="none" strike="noStrike" cap="none" normalizeH="0" baseline="0" dirty="0" err="1" smtClean="0">
                <a:ln>
                  <a:noFill/>
                </a:ln>
                <a:solidFill>
                  <a:srgbClr val="111111"/>
                </a:solidFill>
                <a:effectLst/>
                <a:latin typeface="Times New Roman" pitchFamily="18" charset="0"/>
                <a:ea typeface="Calibri" pitchFamily="34" charset="0"/>
                <a:cs typeface="Times New Roman" pitchFamily="18" charset="0"/>
              </a:rPr>
              <a:t>Марблс</a:t>
            </a:r>
            <a:r>
              <a:rPr kumimoji="0" lang="ru-RU"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 позволяют добиваться очень эффектных интересных расцветок,</a:t>
            </a:r>
            <a:r>
              <a:rPr kumimoji="0" lang="ru-RU" b="0" i="0" u="none" strike="noStrike" cap="none" normalizeH="0" dirty="0" smtClean="0">
                <a:ln>
                  <a:noFill/>
                </a:ln>
                <a:solidFill>
                  <a:srgbClr val="111111"/>
                </a:solidFill>
                <a:effectLst/>
                <a:latin typeface="Times New Roman" pitchFamily="18" charset="0"/>
                <a:ea typeface="Calibri" pitchFamily="34" charset="0"/>
                <a:cs typeface="Times New Roman" pitchFamily="18" charset="0"/>
              </a:rPr>
              <a:t> форм.</a:t>
            </a:r>
            <a:endPar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Виды камешков </a:t>
            </a:r>
            <a:r>
              <a:rPr kumimoji="0" lang="ru-RU" b="1" i="1" u="none" strike="noStrike" cap="none" normalizeH="0" baseline="0" dirty="0" err="1" smtClean="0">
                <a:ln>
                  <a:noFill/>
                </a:ln>
                <a:solidFill>
                  <a:srgbClr val="0070C0"/>
                </a:solidFill>
                <a:effectLst/>
                <a:latin typeface="Times New Roman" pitchFamily="18" charset="0"/>
                <a:ea typeface="Times New Roman" pitchFamily="18" charset="0"/>
                <a:cs typeface="Times New Roman" pitchFamily="18" charset="0"/>
              </a:rPr>
              <a:t>Марблс</a:t>
            </a:r>
            <a:r>
              <a:rPr kumimoji="0" lang="ru-RU" b="1" i="1"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a:t>
            </a:r>
            <a:endParaRPr kumimoji="0" lang="ru-RU" b="0" i="1"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Камешки бывают различные: они имеют круглую, овальную или квадратную форму, бывают разные по размеру и по цветовой окраске.</a:t>
            </a:r>
            <a:b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br>
            <a:r>
              <a:rPr kumimoji="0" lang="ru-RU" b="0" i="0" u="none" strike="noStrike" cap="none" normalizeH="0" baseline="0" dirty="0" smtClean="0">
                <a:ln>
                  <a:noFill/>
                </a:ln>
                <a:solidFill>
                  <a:srgbClr val="111111"/>
                </a:solidFill>
                <a:effectLst/>
                <a:latin typeface="Times New Roman" pitchFamily="18" charset="0"/>
                <a:ea typeface="Times New Roman" pitchFamily="18" charset="0"/>
                <a:cs typeface="Times New Roman" pitchFamily="18" charset="0"/>
              </a:rPr>
              <a:t>Наряду с такими камешками используются фигурки, отображающие реальные изображения: листики и яблочки различного цвета, желуди, совы, морские обитатели. Их применяют в работе с сюжетной картинкой, например: «Развесь осенние (весенние) листики на дерево», «Осенью в саду созревают яблоки», «На дубе выросли желуди», «Подводное царство» и т.д.</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Рисунок 10" descr="https://images-na.ssl-images-amazon.com/images/I/81y2coHUWGL._SL1500_.jpg"/>
          <p:cNvPicPr/>
          <p:nvPr/>
        </p:nvPicPr>
        <p:blipFill>
          <a:blip r:embed="rId3" cstate="print"/>
          <a:srcRect/>
          <a:stretch>
            <a:fillRect/>
          </a:stretch>
        </p:blipFill>
        <p:spPr bwMode="auto">
          <a:xfrm>
            <a:off x="9684688" y="371380"/>
            <a:ext cx="2507311" cy="2880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http://ae01.alicdn.com/kf/HTB18D2.RjTpK1RjSZKPq6y3UpXaP/20.jpg"/>
          <p:cNvPicPr/>
          <p:nvPr/>
        </p:nvPicPr>
        <p:blipFill>
          <a:blip r:embed="rId4" cstate="print"/>
          <a:srcRect/>
          <a:stretch>
            <a:fillRect/>
          </a:stretch>
        </p:blipFill>
        <p:spPr bwMode="auto">
          <a:xfrm>
            <a:off x="9426" y="371379"/>
            <a:ext cx="2366128" cy="2966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Рисунок 15" descr="https://cdn1.ozone.ru/multimedia/1010669937.jpg"/>
          <p:cNvPicPr/>
          <p:nvPr/>
        </p:nvPicPr>
        <p:blipFill>
          <a:blip r:embed="rId5" cstate="print"/>
          <a:srcRect/>
          <a:stretch>
            <a:fillRect/>
          </a:stretch>
        </p:blipFill>
        <p:spPr bwMode="auto">
          <a:xfrm>
            <a:off x="716437" y="3667026"/>
            <a:ext cx="2931735" cy="2516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Рисунок 16" descr="https://puzoo.ru/upload/iblock/6bb/Puzoo-Raznotsvetnye-kamni.jpg"/>
          <p:cNvPicPr/>
          <p:nvPr/>
        </p:nvPicPr>
        <p:blipFill>
          <a:blip r:embed="rId6" cstate="print"/>
          <a:srcRect/>
          <a:stretch>
            <a:fillRect/>
          </a:stretch>
        </p:blipFill>
        <p:spPr bwMode="auto">
          <a:xfrm>
            <a:off x="8229600" y="3648173"/>
            <a:ext cx="3167406" cy="2422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Downloads\share_-1874902640.jpg"/>
          <p:cNvPicPr/>
          <p:nvPr/>
        </p:nvPicPr>
        <p:blipFill>
          <a:blip r:embed="rId7" cstate="print"/>
          <a:srcRect/>
          <a:stretch>
            <a:fillRect/>
          </a:stretch>
        </p:blipFill>
        <p:spPr bwMode="auto">
          <a:xfrm>
            <a:off x="4324413" y="3572759"/>
            <a:ext cx="3254737" cy="2592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998482" y="197963"/>
            <a:ext cx="8191892" cy="989814"/>
          </a:xfrm>
          <a:prstGeom prst="roundRect">
            <a:avLst/>
          </a:prstGeom>
          <a:solidFill>
            <a:srgbClr val="DDDD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70C0"/>
                </a:solidFill>
                <a:latin typeface="Times New Roman" pitchFamily="18" charset="0"/>
                <a:cs typeface="Times New Roman" pitchFamily="18" charset="0"/>
              </a:rPr>
              <a:t>Нужно отметить то, что при работе с камешками </a:t>
            </a:r>
            <a:r>
              <a:rPr lang="ru-RU" b="1" dirty="0" err="1" smtClean="0">
                <a:solidFill>
                  <a:srgbClr val="0070C0"/>
                </a:solidFill>
                <a:latin typeface="Times New Roman" pitchFamily="18" charset="0"/>
                <a:cs typeface="Times New Roman" pitchFamily="18" charset="0"/>
              </a:rPr>
              <a:t>Марблс</a:t>
            </a:r>
            <a:r>
              <a:rPr lang="ru-RU" b="1" dirty="0" smtClean="0">
                <a:solidFill>
                  <a:srgbClr val="0070C0"/>
                </a:solidFill>
                <a:latin typeface="Times New Roman" pitchFamily="18" charset="0"/>
                <a:cs typeface="Times New Roman" pitchFamily="18" charset="0"/>
              </a:rPr>
              <a:t> следует соблюдать следующие рекомендации:</a:t>
            </a:r>
            <a:endParaRPr lang="ru-RU" dirty="0">
              <a:solidFill>
                <a:srgbClr val="0070C0"/>
              </a:solidFill>
              <a:latin typeface="Times New Roman" pitchFamily="18" charset="0"/>
              <a:cs typeface="Times New Roman" pitchFamily="18" charset="0"/>
            </a:endParaRPr>
          </a:p>
        </p:txBody>
      </p:sp>
      <p:sp>
        <p:nvSpPr>
          <p:cNvPr id="18" name="Прямоугольник 17"/>
          <p:cNvSpPr/>
          <p:nvPr/>
        </p:nvSpPr>
        <p:spPr>
          <a:xfrm>
            <a:off x="2620652" y="1847654"/>
            <a:ext cx="7616856" cy="369332"/>
          </a:xfrm>
          <a:prstGeom prst="rect">
            <a:avLst/>
          </a:prstGeom>
        </p:spPr>
        <p:txBody>
          <a:bodyPr wrap="square">
            <a:spAutoFit/>
          </a:bodyPr>
          <a:lstStyle/>
          <a:p>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28" name="Прямоугольник 27"/>
          <p:cNvSpPr/>
          <p:nvPr/>
        </p:nvSpPr>
        <p:spPr>
          <a:xfrm>
            <a:off x="2554664" y="4044099"/>
            <a:ext cx="8201319" cy="369332"/>
          </a:xfrm>
          <a:prstGeom prst="rect">
            <a:avLst/>
          </a:prstGeom>
        </p:spPr>
        <p:txBody>
          <a:bodyPr wrap="square">
            <a:spAutoFit/>
          </a:bodyPr>
          <a:lstStyle/>
          <a:p>
            <a:r>
              <a:rPr lang="ru-RU" dirty="0" smtClean="0"/>
              <a:t> </a:t>
            </a:r>
            <a:endParaRPr lang="ru-RU" dirty="0">
              <a:latin typeface="Times New Roman" pitchFamily="18" charset="0"/>
              <a:cs typeface="Times New Roman" pitchFamily="18" charset="0"/>
            </a:endParaRPr>
          </a:p>
        </p:txBody>
      </p:sp>
      <p:sp>
        <p:nvSpPr>
          <p:cNvPr id="31" name="Стрелка вниз 30"/>
          <p:cNvSpPr/>
          <p:nvPr/>
        </p:nvSpPr>
        <p:spPr>
          <a:xfrm>
            <a:off x="5792370" y="1275984"/>
            <a:ext cx="297346" cy="54339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5326144" y="1913641"/>
            <a:ext cx="1847653" cy="369332"/>
          </a:xfrm>
          <a:prstGeom prst="rect">
            <a:avLst/>
          </a:prstGeom>
        </p:spPr>
        <p:txBody>
          <a:bodyPr wrap="square">
            <a:spAutoFit/>
          </a:bodyPr>
          <a:lstStyle/>
          <a:p>
            <a:r>
              <a:rPr lang="ru-RU" dirty="0" smtClean="0">
                <a:latin typeface="Times New Roman" pitchFamily="18" charset="0"/>
                <a:cs typeface="Times New Roman" pitchFamily="18" charset="0"/>
              </a:rPr>
              <a:t>Гигиена рук</a:t>
            </a:r>
            <a:endParaRPr lang="ru-RU" dirty="0">
              <a:latin typeface="Times New Roman" pitchFamily="18" charset="0"/>
              <a:cs typeface="Times New Roman" pitchFamily="18" charset="0"/>
            </a:endParaRPr>
          </a:p>
        </p:txBody>
      </p:sp>
      <p:sp>
        <p:nvSpPr>
          <p:cNvPr id="37" name="Стрелка вниз 36"/>
          <p:cNvSpPr/>
          <p:nvPr/>
        </p:nvSpPr>
        <p:spPr>
          <a:xfrm>
            <a:off x="5803368" y="2323931"/>
            <a:ext cx="297346" cy="54339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3556843" y="2969443"/>
            <a:ext cx="5408048" cy="369332"/>
          </a:xfrm>
          <a:prstGeom prst="rect">
            <a:avLst/>
          </a:prstGeom>
        </p:spPr>
        <p:txBody>
          <a:bodyPr wrap="square">
            <a:spAutoFit/>
          </a:bodyPr>
          <a:lstStyle/>
          <a:p>
            <a:r>
              <a:rPr lang="ru-RU" dirty="0" smtClean="0">
                <a:latin typeface="Times New Roman" pitchFamily="18" charset="0"/>
                <a:cs typeface="Times New Roman" pitchFamily="18" charset="0"/>
              </a:rPr>
              <a:t>Осторожность при игре, так как камешки хрупкие</a:t>
            </a:r>
            <a:endParaRPr lang="ru-RU" dirty="0">
              <a:latin typeface="Times New Roman" pitchFamily="18" charset="0"/>
              <a:cs typeface="Times New Roman" pitchFamily="18" charset="0"/>
            </a:endParaRPr>
          </a:p>
        </p:txBody>
      </p:sp>
      <p:sp>
        <p:nvSpPr>
          <p:cNvPr id="39" name="Стрелка вниз 38"/>
          <p:cNvSpPr/>
          <p:nvPr/>
        </p:nvSpPr>
        <p:spPr>
          <a:xfrm>
            <a:off x="5823792" y="3447292"/>
            <a:ext cx="297346" cy="54339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2903456" y="3987537"/>
            <a:ext cx="6532775" cy="923330"/>
          </a:xfrm>
          <a:prstGeom prst="rect">
            <a:avLst/>
          </a:prstGeom>
        </p:spPr>
        <p:txBody>
          <a:bodyPr wrap="square">
            <a:spAutoFit/>
          </a:bodyPr>
          <a:lstStyle/>
          <a:p>
            <a:pPr algn="ctr"/>
            <a:r>
              <a:rPr lang="ru-RU" dirty="0" smtClean="0">
                <a:latin typeface="Times New Roman" pitchFamily="18" charset="0"/>
                <a:cs typeface="Times New Roman" pitchFamily="18" charset="0"/>
              </a:rPr>
              <a:t>Проводить игры в присутствии взрослых - </a:t>
            </a:r>
            <a:r>
              <a:rPr lang="ru-RU" dirty="0" err="1" smtClean="0">
                <a:latin typeface="Times New Roman" pitchFamily="18" charset="0"/>
                <a:cs typeface="Times New Roman" pitchFamily="18" charset="0"/>
              </a:rPr>
              <a:t>Марблс</a:t>
            </a:r>
            <a:r>
              <a:rPr lang="ru-RU" dirty="0" smtClean="0">
                <a:latin typeface="Times New Roman" pitchFamily="18" charset="0"/>
                <a:cs typeface="Times New Roman" pitchFamily="18" charset="0"/>
              </a:rPr>
              <a:t> небольшого размера, дабы избежать случаев, когда ребенок пытается </a:t>
            </a:r>
            <a:r>
              <a:rPr lang="ru-RU" dirty="0" err="1" smtClean="0">
                <a:latin typeface="Times New Roman" pitchFamily="18" charset="0"/>
                <a:cs typeface="Times New Roman" pitchFamily="18" charset="0"/>
              </a:rPr>
              <a:t>заглотить</a:t>
            </a:r>
            <a:r>
              <a:rPr lang="ru-RU" dirty="0" smtClean="0">
                <a:latin typeface="Times New Roman" pitchFamily="18" charset="0"/>
                <a:cs typeface="Times New Roman" pitchFamily="18" charset="0"/>
              </a:rPr>
              <a:t> камешек</a:t>
            </a:r>
            <a:endParaRPr lang="ru-RU" dirty="0">
              <a:latin typeface="Times New Roman" pitchFamily="18" charset="0"/>
              <a:cs typeface="Times New Roman" pitchFamily="18" charset="0"/>
            </a:endParaRPr>
          </a:p>
        </p:txBody>
      </p:sp>
      <p:sp>
        <p:nvSpPr>
          <p:cNvPr id="41" name="Стрелка вниз 40"/>
          <p:cNvSpPr/>
          <p:nvPr/>
        </p:nvSpPr>
        <p:spPr>
          <a:xfrm>
            <a:off x="5844216" y="4938298"/>
            <a:ext cx="297346" cy="543390"/>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3048000" y="5486401"/>
            <a:ext cx="6096000" cy="646331"/>
          </a:xfrm>
          <a:prstGeom prst="rect">
            <a:avLst/>
          </a:prstGeom>
        </p:spPr>
        <p:txBody>
          <a:bodyPr wrap="square">
            <a:spAutoFit/>
          </a:bodyPr>
          <a:lstStyle/>
          <a:p>
            <a:pPr algn="ctr"/>
            <a:r>
              <a:rPr lang="ru-RU" dirty="0" smtClean="0">
                <a:latin typeface="Times New Roman" pitchFamily="18" charset="0"/>
                <a:cs typeface="Times New Roman" pitchFamily="18" charset="0"/>
              </a:rPr>
              <a:t>Для достижения наилучшего эффекта использовать соответствующую музыку</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027782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998482" y="197963"/>
            <a:ext cx="8191892" cy="697583"/>
          </a:xfrm>
          <a:prstGeom prst="roundRect">
            <a:avLst/>
          </a:prstGeom>
          <a:solidFill>
            <a:srgbClr val="DDDD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0070C0"/>
                </a:solidFill>
                <a:latin typeface="Times New Roman" pitchFamily="18" charset="0"/>
                <a:cs typeface="Times New Roman" pitchFamily="18" charset="0"/>
              </a:rPr>
              <a:t>Несмотря на внешнюю простоту и доступность, </a:t>
            </a:r>
            <a:r>
              <a:rPr lang="ru-RU" b="1" dirty="0" err="1" smtClean="0">
                <a:solidFill>
                  <a:srgbClr val="0070C0"/>
                </a:solidFill>
                <a:latin typeface="Times New Roman" pitchFamily="18" charset="0"/>
                <a:cs typeface="Times New Roman" pitchFamily="18" charset="0"/>
              </a:rPr>
              <a:t>Марблс</a:t>
            </a:r>
            <a:r>
              <a:rPr lang="ru-RU" b="1" dirty="0" smtClean="0">
                <a:solidFill>
                  <a:srgbClr val="0070C0"/>
                </a:solidFill>
                <a:latin typeface="Times New Roman" pitchFamily="18" charset="0"/>
                <a:cs typeface="Times New Roman" pitchFamily="18" charset="0"/>
              </a:rPr>
              <a:t> способствует решению целого ряда </a:t>
            </a:r>
            <a:r>
              <a:rPr lang="ru-RU" b="1" u="sng" dirty="0" smtClean="0">
                <a:solidFill>
                  <a:srgbClr val="0070C0"/>
                </a:solidFill>
                <a:latin typeface="Times New Roman" pitchFamily="18" charset="0"/>
                <a:cs typeface="Times New Roman" pitchFamily="18" charset="0"/>
              </a:rPr>
              <a:t>задач</a:t>
            </a:r>
            <a:r>
              <a:rPr lang="ru-RU" b="1" dirty="0" smtClean="0">
                <a:solidFill>
                  <a:srgbClr val="0070C0"/>
                </a:solidFill>
                <a:latin typeface="Times New Roman" pitchFamily="18" charset="0"/>
                <a:cs typeface="Times New Roman" pitchFamily="18" charset="0"/>
              </a:rPr>
              <a:t>:</a:t>
            </a:r>
            <a:endParaRPr lang="ru-RU" dirty="0">
              <a:solidFill>
                <a:srgbClr val="0070C0"/>
              </a:solidFill>
              <a:latin typeface="Times New Roman" pitchFamily="18" charset="0"/>
              <a:cs typeface="Times New Roman" pitchFamily="18" charset="0"/>
            </a:endParaRPr>
          </a:p>
        </p:txBody>
      </p:sp>
      <p:sp>
        <p:nvSpPr>
          <p:cNvPr id="13" name="Стрелка вниз 12"/>
          <p:cNvSpPr/>
          <p:nvPr/>
        </p:nvSpPr>
        <p:spPr>
          <a:xfrm>
            <a:off x="5811222" y="946045"/>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535" name="Rectangle 7"/>
          <p:cNvSpPr>
            <a:spLocks noChangeArrowheads="1"/>
          </p:cNvSpPr>
          <p:nvPr/>
        </p:nvSpPr>
        <p:spPr bwMode="auto">
          <a:xfrm>
            <a:off x="8383572" y="4303497"/>
            <a:ext cx="3808428"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 name="Прямоугольник 15"/>
          <p:cNvSpPr/>
          <p:nvPr/>
        </p:nvSpPr>
        <p:spPr>
          <a:xfrm>
            <a:off x="3433700" y="1272619"/>
            <a:ext cx="5324599" cy="369332"/>
          </a:xfrm>
          <a:prstGeom prst="rect">
            <a:avLst/>
          </a:prstGeom>
        </p:spPr>
        <p:txBody>
          <a:bodyPr wrap="square">
            <a:spAutoFit/>
          </a:bodyPr>
          <a:lstStyle/>
          <a:p>
            <a:r>
              <a:rPr lang="ru-RU" dirty="0" smtClean="0">
                <a:latin typeface="Times New Roman" pitchFamily="18" charset="0"/>
                <a:cs typeface="Times New Roman" pitchFamily="18" charset="0"/>
              </a:rPr>
              <a:t>развивают </a:t>
            </a:r>
            <a:r>
              <a:rPr lang="ru-RU" dirty="0" err="1" smtClean="0">
                <a:latin typeface="Times New Roman" pitchFamily="18" charset="0"/>
                <a:cs typeface="Times New Roman" pitchFamily="18" charset="0"/>
              </a:rPr>
              <a:t>сенсорику</a:t>
            </a:r>
            <a:r>
              <a:rPr lang="ru-RU" dirty="0" smtClean="0">
                <a:latin typeface="Times New Roman" pitchFamily="18" charset="0"/>
                <a:cs typeface="Times New Roman" pitchFamily="18" charset="0"/>
              </a:rPr>
              <a:t>, обследовательские действия;</a:t>
            </a:r>
            <a:endParaRPr lang="ru-RU" dirty="0">
              <a:latin typeface="Times New Roman" pitchFamily="18" charset="0"/>
              <a:cs typeface="Times New Roman" pitchFamily="18" charset="0"/>
            </a:endParaRPr>
          </a:p>
        </p:txBody>
      </p:sp>
      <p:sp>
        <p:nvSpPr>
          <p:cNvPr id="17" name="Стрелка вниз 16"/>
          <p:cNvSpPr/>
          <p:nvPr/>
        </p:nvSpPr>
        <p:spPr>
          <a:xfrm>
            <a:off x="5812794" y="1607492"/>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620652" y="1847654"/>
            <a:ext cx="7616856" cy="369332"/>
          </a:xfrm>
          <a:prstGeom prst="rect">
            <a:avLst/>
          </a:prstGeom>
        </p:spPr>
        <p:txBody>
          <a:bodyPr wrap="square">
            <a:spAutoFit/>
          </a:bodyPr>
          <a:lstStyle/>
          <a:p>
            <a:r>
              <a:rPr lang="ru-RU" dirty="0" smtClean="0">
                <a:latin typeface="Times New Roman" pitchFamily="18" charset="0"/>
                <a:cs typeface="Times New Roman" pitchFamily="18" charset="0"/>
              </a:rPr>
              <a:t> способствуют закреплению понятий величины, формы, цвета, количества;</a:t>
            </a:r>
            <a:endParaRPr lang="ru-RU" dirty="0">
              <a:latin typeface="Times New Roman" pitchFamily="18" charset="0"/>
              <a:cs typeface="Times New Roman" pitchFamily="18" charset="0"/>
            </a:endParaRPr>
          </a:p>
        </p:txBody>
      </p:sp>
      <p:sp>
        <p:nvSpPr>
          <p:cNvPr id="19" name="Стрелка вниз 18"/>
          <p:cNvSpPr/>
          <p:nvPr/>
        </p:nvSpPr>
        <p:spPr>
          <a:xfrm>
            <a:off x="5812793" y="2173100"/>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93889" y="2403835"/>
            <a:ext cx="10859678" cy="369332"/>
          </a:xfrm>
          <a:prstGeom prst="rect">
            <a:avLst/>
          </a:prstGeom>
        </p:spPr>
        <p:txBody>
          <a:bodyPr wrap="square">
            <a:spAutoFit/>
          </a:bodyPr>
          <a:lstStyle/>
          <a:p>
            <a:r>
              <a:rPr lang="ru-RU" dirty="0" smtClean="0">
                <a:latin typeface="Times New Roman" pitchFamily="18" charset="0"/>
                <a:cs typeface="Times New Roman" pitchFamily="18" charset="0"/>
              </a:rPr>
              <a:t>развивают умения сравнивать, классифицировать, группировать, чередовать по признаку, анализировать;</a:t>
            </a:r>
            <a:endParaRPr lang="ru-RU" dirty="0">
              <a:latin typeface="Times New Roman" pitchFamily="18" charset="0"/>
              <a:cs typeface="Times New Roman" pitchFamily="18" charset="0"/>
            </a:endParaRPr>
          </a:p>
        </p:txBody>
      </p:sp>
      <p:sp>
        <p:nvSpPr>
          <p:cNvPr id="23" name="Стрелка вниз 22"/>
          <p:cNvSpPr/>
          <p:nvPr/>
        </p:nvSpPr>
        <p:spPr>
          <a:xfrm>
            <a:off x="5823791" y="2740279"/>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3165999" y="2960016"/>
            <a:ext cx="5860002" cy="369332"/>
          </a:xfrm>
          <a:prstGeom prst="rect">
            <a:avLst/>
          </a:prstGeom>
        </p:spPr>
        <p:txBody>
          <a:bodyPr wrap="square">
            <a:spAutoFit/>
          </a:bodyPr>
          <a:lstStyle/>
          <a:p>
            <a:r>
              <a:rPr lang="ru-RU" dirty="0" smtClean="0">
                <a:latin typeface="Times New Roman" pitchFamily="18" charset="0"/>
                <a:cs typeface="Times New Roman" pitchFamily="18" charset="0"/>
              </a:rPr>
              <a:t>развивают навыки порядкового и количественного счета;</a:t>
            </a:r>
            <a:endParaRPr lang="ru-RU" dirty="0">
              <a:latin typeface="Times New Roman" pitchFamily="18" charset="0"/>
              <a:cs typeface="Times New Roman" pitchFamily="18" charset="0"/>
            </a:endParaRPr>
          </a:p>
        </p:txBody>
      </p:sp>
      <p:sp>
        <p:nvSpPr>
          <p:cNvPr id="25" name="Стрелка вниз 24"/>
          <p:cNvSpPr/>
          <p:nvPr/>
        </p:nvSpPr>
        <p:spPr>
          <a:xfrm>
            <a:off x="5804939" y="3287034"/>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3729326" y="3506771"/>
            <a:ext cx="4733347" cy="369332"/>
          </a:xfrm>
          <a:prstGeom prst="rect">
            <a:avLst/>
          </a:prstGeom>
        </p:spPr>
        <p:txBody>
          <a:bodyPr wrap="square">
            <a:spAutoFit/>
          </a:bodyPr>
          <a:lstStyle/>
          <a:p>
            <a:r>
              <a:rPr lang="ru-RU" dirty="0" smtClean="0">
                <a:latin typeface="Times New Roman" pitchFamily="18" charset="0"/>
                <a:cs typeface="Times New Roman" pitchFamily="18" charset="0"/>
              </a:rPr>
              <a:t>развивают чувство ритма, цвета, композиции;</a:t>
            </a:r>
            <a:endParaRPr lang="ru-RU" dirty="0">
              <a:latin typeface="Times New Roman" pitchFamily="18" charset="0"/>
              <a:cs typeface="Times New Roman" pitchFamily="18" charset="0"/>
            </a:endParaRPr>
          </a:p>
        </p:txBody>
      </p:sp>
      <p:sp>
        <p:nvSpPr>
          <p:cNvPr id="27" name="Стрелка вниз 26"/>
          <p:cNvSpPr/>
          <p:nvPr/>
        </p:nvSpPr>
        <p:spPr>
          <a:xfrm>
            <a:off x="5786085" y="3814936"/>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2554664" y="4044099"/>
            <a:ext cx="8201319" cy="369332"/>
          </a:xfrm>
          <a:prstGeom prst="rect">
            <a:avLst/>
          </a:prstGeom>
        </p:spPr>
        <p:txBody>
          <a:bodyPr wrap="square">
            <a:spAutoFit/>
          </a:bodyPr>
          <a:lstStyle/>
          <a:p>
            <a:r>
              <a:rPr lang="ru-RU" dirty="0" smtClean="0"/>
              <a:t> </a:t>
            </a:r>
            <a:r>
              <a:rPr lang="ru-RU" dirty="0" smtClean="0">
                <a:latin typeface="Times New Roman" pitchFamily="18" charset="0"/>
                <a:cs typeface="Times New Roman" pitchFamily="18" charset="0"/>
              </a:rPr>
              <a:t>способствуют развитию ориентировки в пространстве, на листе бумаги;</a:t>
            </a:r>
            <a:endParaRPr lang="ru-RU" dirty="0">
              <a:latin typeface="Times New Roman" pitchFamily="18" charset="0"/>
              <a:cs typeface="Times New Roman" pitchFamily="18" charset="0"/>
            </a:endParaRPr>
          </a:p>
        </p:txBody>
      </p:sp>
      <p:sp>
        <p:nvSpPr>
          <p:cNvPr id="29" name="Стрелка вниз 28"/>
          <p:cNvSpPr/>
          <p:nvPr/>
        </p:nvSpPr>
        <p:spPr>
          <a:xfrm>
            <a:off x="5778228" y="4382116"/>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2498102" y="4581427"/>
            <a:ext cx="7390615" cy="369332"/>
          </a:xfrm>
          <a:prstGeom prst="rect">
            <a:avLst/>
          </a:prstGeom>
        </p:spPr>
        <p:txBody>
          <a:bodyPr wrap="square">
            <a:spAutoFit/>
          </a:bodyPr>
          <a:lstStyle/>
          <a:p>
            <a:r>
              <a:rPr lang="ru-RU" dirty="0" smtClean="0">
                <a:latin typeface="Times New Roman" pitchFamily="18" charset="0"/>
                <a:cs typeface="Times New Roman" pitchFamily="18" charset="0"/>
              </a:rPr>
              <a:t>развивают мелкую моторику рук, точность и продуктивность движений;</a:t>
            </a:r>
            <a:endParaRPr lang="ru-RU" dirty="0">
              <a:latin typeface="Times New Roman" pitchFamily="18" charset="0"/>
              <a:cs typeface="Times New Roman" pitchFamily="18" charset="0"/>
            </a:endParaRPr>
          </a:p>
        </p:txBody>
      </p:sp>
      <p:sp>
        <p:nvSpPr>
          <p:cNvPr id="33" name="Стрелка вниз 32"/>
          <p:cNvSpPr/>
          <p:nvPr/>
        </p:nvSpPr>
        <p:spPr>
          <a:xfrm>
            <a:off x="5795512" y="4908444"/>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3453129" y="5109328"/>
            <a:ext cx="5285742" cy="369332"/>
          </a:xfrm>
          <a:prstGeom prst="rect">
            <a:avLst/>
          </a:prstGeom>
        </p:spPr>
        <p:txBody>
          <a:bodyPr wrap="square">
            <a:spAutoFit/>
          </a:bodyPr>
          <a:lstStyle/>
          <a:p>
            <a:r>
              <a:rPr lang="ru-RU" dirty="0" smtClean="0">
                <a:latin typeface="Times New Roman" pitchFamily="18" charset="0"/>
                <a:cs typeface="Times New Roman" pitchFamily="18" charset="0"/>
              </a:rPr>
              <a:t>способствуют развитию воображения и творчества;</a:t>
            </a:r>
            <a:endParaRPr lang="ru-RU" dirty="0">
              <a:latin typeface="Times New Roman" pitchFamily="18" charset="0"/>
              <a:cs typeface="Times New Roman" pitchFamily="18" charset="0"/>
            </a:endParaRPr>
          </a:p>
        </p:txBody>
      </p:sp>
      <p:sp>
        <p:nvSpPr>
          <p:cNvPr id="35" name="Стрелка вниз 34"/>
          <p:cNvSpPr/>
          <p:nvPr/>
        </p:nvSpPr>
        <p:spPr>
          <a:xfrm>
            <a:off x="5797084" y="5419062"/>
            <a:ext cx="174797" cy="317145"/>
          </a:xfrm>
          <a:prstGeom prst="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2488676" y="5684362"/>
            <a:ext cx="7352908" cy="369332"/>
          </a:xfrm>
          <a:prstGeom prst="rect">
            <a:avLst/>
          </a:prstGeom>
        </p:spPr>
        <p:txBody>
          <a:bodyPr wrap="square">
            <a:spAutoFit/>
          </a:bodyPr>
          <a:lstStyle/>
          <a:p>
            <a:r>
              <a:rPr lang="ru-RU" dirty="0" smtClean="0"/>
              <a:t>способствуют развитию самостоятельности и инициативности ребенка</a:t>
            </a:r>
            <a:endParaRPr lang="ru-RU" dirty="0"/>
          </a:p>
        </p:txBody>
      </p:sp>
    </p:spTree>
    <p:extLst>
      <p:ext uri="{BB962C8B-B14F-4D97-AF65-F5344CB8AC3E}">
        <p14:creationId xmlns:p14="http://schemas.microsoft.com/office/powerpoint/2010/main" val="102778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328421" y="313481"/>
            <a:ext cx="7569723"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b="1" i="1" dirty="0" smtClean="0">
                <a:solidFill>
                  <a:srgbClr val="0070C0"/>
                </a:solidFill>
                <a:latin typeface="Times New Roman" pitchFamily="18" charset="0"/>
                <a:cs typeface="Times New Roman" pitchFamily="18" charset="0"/>
              </a:rPr>
              <a:t>Все эти задачи можно решить и иным способом, но </a:t>
            </a:r>
            <a:r>
              <a:rPr lang="ru-RU" b="1" i="1" dirty="0" err="1" smtClean="0">
                <a:solidFill>
                  <a:srgbClr val="0070C0"/>
                </a:solidFill>
                <a:latin typeface="Times New Roman" pitchFamily="18" charset="0"/>
                <a:cs typeface="Times New Roman" pitchFamily="18" charset="0"/>
              </a:rPr>
              <a:t>Марблс</a:t>
            </a:r>
            <a:r>
              <a:rPr lang="ru-RU" b="1" i="1" dirty="0" smtClean="0">
                <a:solidFill>
                  <a:srgbClr val="0070C0"/>
                </a:solidFill>
                <a:latin typeface="Times New Roman" pitchFamily="18" charset="0"/>
                <a:cs typeface="Times New Roman" pitchFamily="18" charset="0"/>
              </a:rPr>
              <a:t> помогают организовать процесс легко, продуктивно, с большим удовольствием и пользой для ребенка.</a:t>
            </a:r>
          </a:p>
          <a:p>
            <a:pPr marL="0" marR="0" lvl="0" indent="0" defTabSz="914400" rtl="0" eaLnBrk="1" fontAlgn="base" latinLnBrk="0" hangingPunct="1">
              <a:lnSpc>
                <a:spcPct val="100000"/>
              </a:lnSpc>
              <a:spcBef>
                <a:spcPct val="0"/>
              </a:spcBef>
              <a:spcAft>
                <a:spcPct val="0"/>
              </a:spcAft>
              <a:buClrTx/>
              <a:buSzTx/>
              <a:buFontTx/>
              <a:buNone/>
              <a:tabLst/>
            </a:pPr>
            <a:endParaRPr lang="ru-RU" b="1" i="1" dirty="0" smtClean="0">
              <a:solidFill>
                <a:srgbClr val="0070C0"/>
              </a:solidFill>
              <a:latin typeface="Times New Roman" pitchFamily="18"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rgbClr val="0070C0"/>
              </a:solidFill>
              <a:effectLst/>
              <a:latin typeface="Times New Roman" pitchFamily="18" charset="0"/>
              <a:cs typeface="Times New Roman" pitchFamily="18" charset="0"/>
            </a:endParaRPr>
          </a:p>
        </p:txBody>
      </p:sp>
      <p:sp>
        <p:nvSpPr>
          <p:cNvPr id="2050" name="Rectangle 2"/>
          <p:cNvSpPr>
            <a:spLocks noChangeArrowheads="1"/>
          </p:cNvSpPr>
          <p:nvPr/>
        </p:nvSpPr>
        <p:spPr bwMode="auto">
          <a:xfrm>
            <a:off x="4929809" y="1748397"/>
            <a:ext cx="6901732"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Деятельность детей должна быть вызвана мотивами, стремлениями и базироваться на эстетическом наглядном материале. В процессе целенаправленных занятий с данным материалом развиваются все виды ощущений, совершенствуется чувственное познание мира, повышаются мотивация, осознанность, интерес, формируется стремление к самостоятельности.</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Всестороннее представление об окружающем предметном мире у ребенка не может сложиться без тактильно-двигательного восприятия, поскольку именно оно лежит в основе чувственного познания.</a:t>
            </a:r>
            <a:endParaRPr kumimoji="0" lang="ru-RU" b="1" i="1" u="none" strike="noStrike" cap="none" normalizeH="0" baseline="0" dirty="0" smtClean="0">
              <a:ln>
                <a:noFill/>
              </a:ln>
              <a:solidFill>
                <a:srgbClr val="0070C0"/>
              </a:solidFill>
              <a:effectLst/>
              <a:latin typeface="Times New Roman" pitchFamily="18" charset="0"/>
              <a:cs typeface="Times New Roman" pitchFamily="18" charset="0"/>
            </a:endParaRPr>
          </a:p>
        </p:txBody>
      </p:sp>
      <p:pic>
        <p:nvPicPr>
          <p:cNvPr id="10" name="Рисунок 9" descr="https://i0.wp.com/doodlewash.com/wp-content/uploads/2019/01/Day-2-Marbles-Jar-Watercolor.jpg?fit=1024%2C670&amp;ssl=1"/>
          <p:cNvPicPr/>
          <p:nvPr/>
        </p:nvPicPr>
        <p:blipFill>
          <a:blip r:embed="rId3" cstate="print"/>
          <a:srcRect/>
          <a:stretch>
            <a:fillRect/>
          </a:stretch>
        </p:blipFill>
        <p:spPr bwMode="auto">
          <a:xfrm>
            <a:off x="160255" y="1705612"/>
            <a:ext cx="4364611" cy="3809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782369"/>
      </p:ext>
    </p:extLst>
  </p:cSld>
  <p:clrMapOvr>
    <a:masterClrMapping/>
  </p:clrMapOvr>
</p:sld>
</file>

<file path=ppt/theme/theme1.xml><?xml version="1.0" encoding="utf-8"?>
<a:theme xmlns:a="http://schemas.openxmlformats.org/drawingml/2006/main" name="Ретро">
  <a:themeElements>
    <a:clrScheme name="Ретро">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4528</TotalTime>
  <Words>1699</Words>
  <Application>Microsoft Office PowerPoint</Application>
  <PresentationFormat>Широкоэкранный</PresentationFormat>
  <Paragraphs>161</Paragraphs>
  <Slides>30</Slides>
  <Notes>28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Arial Black</vt:lpstr>
      <vt:lpstr>Calibri</vt:lpstr>
      <vt:lpstr>Calibri Light</vt:lpstr>
      <vt:lpstr>Times New Roman</vt:lpstr>
      <vt:lpstr>Ретро</vt:lpstr>
      <vt:lpstr>ДЕПАРТАМЕНТ ОБРАЗОВАНИЯ И НАУКИ ГОРОДА МОСКВЫ   Государственное бюджетное общеобразовательное учреждение города Москвы «Школа № 69 им. Б.Ш. Окуджавы»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ДЕПАРТАМЕНТ ОБРАЗОВАНИЯ И НАУКИ ГОРОДА МОСКВЫ   Государственное бюджетное общеобразовательное учреждение города Москвы «Школа № 69 им. Б.Ш. Окуджавы»</dc:title>
  <dc:creator>1</dc:creator>
  <cp:lastModifiedBy>ARS</cp:lastModifiedBy>
  <cp:revision>286</cp:revision>
  <dcterms:created xsi:type="dcterms:W3CDTF">2020-04-28T15:07:20Z</dcterms:created>
  <dcterms:modified xsi:type="dcterms:W3CDTF">2024-01-22T18:57:43Z</dcterms:modified>
</cp:coreProperties>
</file>