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328" r:id="rId3"/>
    <p:sldId id="311" r:id="rId4"/>
    <p:sldId id="332" r:id="rId5"/>
    <p:sldId id="337" r:id="rId6"/>
    <p:sldId id="338" r:id="rId7"/>
    <p:sldId id="333" r:id="rId8"/>
    <p:sldId id="331" r:id="rId9"/>
    <p:sldId id="339" r:id="rId10"/>
    <p:sldId id="344" r:id="rId11"/>
    <p:sldId id="334" r:id="rId12"/>
    <p:sldId id="353" r:id="rId13"/>
    <p:sldId id="340" r:id="rId14"/>
    <p:sldId id="354" r:id="rId15"/>
    <p:sldId id="342" r:id="rId16"/>
    <p:sldId id="351" r:id="rId17"/>
    <p:sldId id="343" r:id="rId18"/>
    <p:sldId id="315" r:id="rId19"/>
    <p:sldId id="3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CC"/>
    <a:srgbClr val="DDDDDD"/>
    <a:srgbClr val="84AC04"/>
    <a:srgbClr val="66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C5160-7186-4858-A283-CB41DE1A575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AC9A-1CF4-46F5-9ECA-FD05EEECF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0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1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41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84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58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3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8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7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4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5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1D072-5968-46BD-9E8C-B21118AEB9E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9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0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6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4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41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4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99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77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2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5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4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2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6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9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EF4BA9-AD8E-44B6-BB99-8AE2D6F210D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F80C7F-682A-4A05-AC15-8113E26A4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FF75-3FEE-4977-83D5-D1481321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34" y="68739"/>
            <a:ext cx="9024730" cy="1701579"/>
          </a:xfrm>
        </p:spPr>
        <p:txBody>
          <a:bodyPr>
            <a:normAutofit/>
          </a:bodyPr>
          <a:lstStyle/>
          <a:p>
            <a:pPr algn="ctr"/>
            <a:r>
              <a:rPr lang="ru-RU" sz="1600" b="1" spc="199" dirty="0">
                <a:solidFill>
                  <a:srgbClr val="0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ДЕПАРТАМЕНТ ОБРАЗОВАНИЯ И НАУКИ ГОРОДА МОСКВЫ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pc="199" dirty="0">
                <a:solidFill>
                  <a:srgbClr val="000000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</a:rPr>
              <a:t> Государственное бюджетное общеобразовательное учреждение города Москвы «Школа № 69 им. Б.Ш. Окуджавы»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F265B0-7F5F-4DFC-9851-24AAC6E96B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7675" y="4456113"/>
            <a:ext cx="11744325" cy="11430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889D1E-7F90-4490-8A4F-7A14B1F1C681}"/>
              </a:ext>
            </a:extLst>
          </p:cNvPr>
          <p:cNvSpPr/>
          <p:nvPr/>
        </p:nvSpPr>
        <p:spPr>
          <a:xfrm>
            <a:off x="240746" y="5599113"/>
            <a:ext cx="10403632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Педагог-психолог</a:t>
            </a: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Каменских </a:t>
            </a:r>
            <a:r>
              <a:rPr lang="ru-RU" b="1" spc="-1" dirty="0" err="1" smtClean="0">
                <a:solidFill>
                  <a:srgbClr val="000000"/>
                </a:solidFill>
                <a:latin typeface="Times New Roman"/>
              </a:rPr>
              <a:t>Мари-Анна</a:t>
            </a:r>
            <a:r>
              <a:rPr lang="ru-RU" b="1" spc="-1" dirty="0" smtClean="0">
                <a:solidFill>
                  <a:srgbClr val="000000"/>
                </a:solidFill>
                <a:latin typeface="Times New Roman"/>
              </a:rPr>
              <a:t> Михайловна</a:t>
            </a:r>
            <a:endParaRPr lang="ru-RU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00FEC-0D22-4840-8276-E81B64A45DEF}"/>
              </a:ext>
            </a:extLst>
          </p:cNvPr>
          <p:cNvSpPr/>
          <p:nvPr/>
        </p:nvSpPr>
        <p:spPr>
          <a:xfrm>
            <a:off x="726232" y="2228671"/>
            <a:ext cx="10739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Использование элементов </a:t>
            </a:r>
            <a:r>
              <a:rPr lang="ru-RU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акватерапии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коррекционно-развивающей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работе педагога-психолога ДО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Акватерапия\Женя 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335" y="3167405"/>
            <a:ext cx="3787483" cy="330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Акватерапия\Саша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8266" y="3186258"/>
            <a:ext cx="3933070" cy="327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Акватерапия\Полин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8611" y="170387"/>
            <a:ext cx="3726861" cy="3110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308049" y="5235899"/>
            <a:ext cx="3139125" cy="660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игры в объемном пространстве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54664" y="179111"/>
            <a:ext cx="30731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7493" y="480767"/>
            <a:ext cx="287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87522">
            <a:off x="3463486" y="1035853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414496">
            <a:off x="7706745" y="98731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кой таз глубокий, а какой мелкий?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3" y="1439988"/>
            <a:ext cx="2481079" cy="185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avatars.mds.yandex.net/i?id=6e20cc3dc3ca69e5fcd5d9c7020afc94_l-408037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91" y="1461154"/>
            <a:ext cx="2400693" cy="180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733384" y="283627"/>
            <a:ext cx="8419285" cy="649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игры в двух емкостях одинакового или разного размера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9043" y="3487919"/>
            <a:ext cx="8468139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игры с разными сосудами, которые наполняются водой</a:t>
            </a:r>
          </a:p>
        </p:txBody>
      </p:sp>
      <p:sp>
        <p:nvSpPr>
          <p:cNvPr id="12" name="Стрелка вниз 11"/>
          <p:cNvSpPr/>
          <p:nvPr/>
        </p:nvSpPr>
        <p:spPr>
          <a:xfrm rot="2787522">
            <a:off x="3361361" y="4308525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414496">
            <a:off x="8028827" y="4382533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s.alicdn.com/@sc02/kf/HTB1ypEAfuGSBuNjSspbq6AiipXap/200326849/HTB1ypEAfuGSBuNjSspbq6AiipXap.jpg?quality=clo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8" y="4667580"/>
            <a:ext cx="2690979" cy="192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s://images.satu.kz/184794400_w640_h640_kuvshin-mernyj-mvq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95" y="4788817"/>
            <a:ext cx="2894275" cy="190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Стрелка вниз 15"/>
          <p:cNvSpPr/>
          <p:nvPr/>
        </p:nvSpPr>
        <p:spPr>
          <a:xfrm>
            <a:off x="5657714" y="4317572"/>
            <a:ext cx="337699" cy="320416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cdn2.static1-sima-land.com/items/403541/0/700-nw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28" y="4769962"/>
            <a:ext cx="2498266" cy="185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Акватерапия\кат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779" y="254524"/>
            <a:ext cx="3249231" cy="278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Акватерапия\Миш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36" y="3308809"/>
            <a:ext cx="3480718" cy="286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Акватерапия\Яромир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238" y="213624"/>
            <a:ext cx="3093058" cy="282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esktop\Акватерапия\рынцев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9538" y="3337088"/>
            <a:ext cx="3421930" cy="296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User\Desktop\Акватерапия\Миш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080" y="3345583"/>
            <a:ext cx="3589715" cy="288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57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54664" y="179111"/>
            <a:ext cx="30731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7493" y="480767"/>
            <a:ext cx="287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87522">
            <a:off x="2850743" y="1950255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414496">
            <a:off x="8677708" y="1986553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9976" y="283627"/>
            <a:ext cx="7657106" cy="1349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игры с водой и различными пластиковыми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фигурами </a:t>
            </a:r>
          </a:p>
          <a:p>
            <a:pPr algn="ctr">
              <a:buFontTx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 мелкими игрушками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1" name="Picture 2" descr="Картинки по запросу &quot;пластиковые  рыбы  для игр с водой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43" y="2008019"/>
            <a:ext cx="2158434" cy="181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низ 12"/>
          <p:cNvSpPr/>
          <p:nvPr/>
        </p:nvSpPr>
        <p:spPr>
          <a:xfrm rot="2162984">
            <a:off x="3784988" y="1735380"/>
            <a:ext cx="337699" cy="268880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32728">
            <a:off x="7891416" y="1903011"/>
            <a:ext cx="337699" cy="268880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cdn2.static1-sima-land.com/items/445338/1/700-n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10" y="4526827"/>
            <a:ext cx="1971922" cy="163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Стрелка вниз 18"/>
          <p:cNvSpPr/>
          <p:nvPr/>
        </p:nvSpPr>
        <p:spPr>
          <a:xfrm>
            <a:off x="5808779" y="2008018"/>
            <a:ext cx="337699" cy="25843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https://ae04.alicdn.com/kf/H38991bbe8ad84b3c925d1c1f5d8ac61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4" y="4526827"/>
            <a:ext cx="1960172" cy="1681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https://ae04.alicdn.com/kf/HTB1G6tthpzqK1RjSZFvq6AB7VXa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23" y="4496257"/>
            <a:ext cx="2187183" cy="1711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https://cdn2.static1-sima-land.com/items/75712/0/700-nw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7" y="4496257"/>
            <a:ext cx="2348040" cy="171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https://img.akusherstvo.ru/images/magaz/im92550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839" y="2199354"/>
            <a:ext cx="2122998" cy="167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08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1669023833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660" y="460929"/>
            <a:ext cx="3397249" cy="260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Акватерапия\над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910" y="446418"/>
            <a:ext cx="3513547" cy="2635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Акватерапия\дим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456" y="3576450"/>
            <a:ext cx="3365500" cy="276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ownloads\1669109705351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990" y="3513006"/>
            <a:ext cx="3157828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User\Desktop\Акватерапия\марго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7651" y="3610465"/>
            <a:ext cx="3470438" cy="286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17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54664" y="179111"/>
            <a:ext cx="30731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7493" y="480767"/>
            <a:ext cx="287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1579" y="283627"/>
            <a:ext cx="8547652" cy="1180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ожно применять в играх природные материалы,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так же бытовые предметы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https://ekb.next2u.ru/upload/square/ff/bc/38/5a/90/8f/48/29/49/70/5e/ad/6f/8e/1b/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2" y="1695592"/>
            <a:ext cx="1641767" cy="125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https://cs2.livemaster.ru/storage/c3/0c/d87ceb31df6f5844a371403e8ezf--kartiny-i-panno-interernoe-panno-morskie-kamushki-30h50s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3258764"/>
            <a:ext cx="1687398" cy="1209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https://cs5.livemaster.ru/storage/52/be/6f436c3a04aa8197b2d2cdbca2il--materialy-dlya-tvorchestva-bolshoj-nabor-shishek-zheludej-i-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4" y="4967925"/>
            <a:ext cx="1743797" cy="130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https://tehnoteca.ru/img/2131/2130362/mayer_boch_mb_29081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89" y="3553906"/>
            <a:ext cx="1696825" cy="128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3" descr="http://ae01.alicdn.com/kf/HTB1HkhuRFXXXXXIapXXq6xXFXXX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41204" y="5080478"/>
            <a:ext cx="1687394" cy="127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C:\Users\User\Desktop\Акватерапия\даня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1981" y="1749164"/>
            <a:ext cx="3179321" cy="248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Кораблик из губки для мытья посуды своими руками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46936" y="1847655"/>
            <a:ext cx="1677972" cy="128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C:\Users\User\Desktop\Акватерапия\алиса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0405" y="1658182"/>
            <a:ext cx="3372897" cy="262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C:\Users\User\Downloads\166911105724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75719" y="3878825"/>
            <a:ext cx="2524125" cy="28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54664" y="179111"/>
            <a:ext cx="30731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7493" y="480767"/>
            <a:ext cx="287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787522">
            <a:off x="1532157" y="2086468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414496">
            <a:off x="10534791" y="2123858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61823" y="179111"/>
            <a:ext cx="8770288" cy="896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Игры с гидрогелем.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Они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известны как шарики </a:t>
            </a:r>
            <a:r>
              <a:rPr lang="ru-RU" sz="20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Орбиз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и, как </a:t>
            </a:r>
            <a:r>
              <a:rPr lang="ru-RU" sz="2000" b="1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Аквагрунт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5290" y="1193892"/>
            <a:ext cx="8115083" cy="813283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Играть с гидрогелем можно только в присутствии взрослых и под их контролем. Не стоит давать гидрогель детям младше 2-х лет.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25551" y="2215471"/>
            <a:ext cx="337699" cy="55301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User\Downloads\1669023981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56" y="3370132"/>
            <a:ext cx="4254500" cy="3190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https://cdn1.ozone.ru/s3/multimedia-2/c1200/6231304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9707" y="2894028"/>
            <a:ext cx="2705492" cy="241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C:\Users\User\Desktop\Акватерапия\диан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5711" y="3390162"/>
            <a:ext cx="4147794" cy="3199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77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54664" y="179111"/>
            <a:ext cx="307313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7493" y="480767"/>
            <a:ext cx="287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95167" y="160256"/>
            <a:ext cx="9568206" cy="1846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r>
              <a:rPr lang="ru-RU" sz="2000" b="1" dirty="0" err="1" smtClean="0"/>
              <a:t>Аква-гимнастика</a:t>
            </a:r>
            <a:r>
              <a:rPr lang="ru-RU" sz="2000" b="1" dirty="0" smtClean="0"/>
              <a:t> для пальчиков и рук</a:t>
            </a:r>
            <a:r>
              <a:rPr lang="ru-RU" sz="2000" dirty="0" smtClean="0"/>
              <a:t> .</a:t>
            </a:r>
          </a:p>
          <a:p>
            <a:pPr algn="ctr">
              <a:buFontTx/>
              <a:buNone/>
              <a:defRPr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Пальчиковые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игры в воде помогают снизить тонус и уменьшить напряжение пальцев рук,  повысить их работоспособность, увеличить объём активных движений, что создаёт основу для новых возможностей в формировании необходимых умений и навыков.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25006" y="1828800"/>
            <a:ext cx="4675694" cy="513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 smtClean="0"/>
          </a:p>
          <a:p>
            <a:r>
              <a:rPr lang="ru-RU" sz="1400" b="1" i="1" u="sng" dirty="0" smtClean="0">
                <a:solidFill>
                  <a:srgbClr val="002060"/>
                </a:solidFill>
              </a:rPr>
              <a:t>Морские обитатели</a:t>
            </a:r>
            <a:endParaRPr lang="ru-RU" sz="1400" b="1" u="sng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В море буря!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 море шторм!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Кто живёт на дне морском?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(Погрузить пальцы в воду и лёгкими движениями создать «волны»)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Вот ползёт огромный краб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(Опустить ладони в воду, растопырить пальцы, медленно передвигаться по дну таза)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Он коньку морскому рад,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(Опустить ладони в воду, соединить указательные и средние пальцы и немного их согнуть)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Мимо рыбка проплывала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(Опустить руки в воду, соединить ладони, показать движения плывущей рыбки)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 медузу увидала,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(Погрузить растопыренные пальцы в воду и немного ими подвигать)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Море их родимый дом!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Хорошо живётся в нём!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(Легко похлопать ладонями по воде)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3122" y="2136339"/>
            <a:ext cx="5580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Комплексы пальчиковой </a:t>
            </a:r>
            <a:r>
              <a:rPr lang="ru-RU" b="1" u="sng" dirty="0" err="1" smtClean="0"/>
              <a:t>аква-гимнастики</a:t>
            </a:r>
            <a:endParaRPr lang="ru-RU" u="sng" dirty="0" smtClean="0"/>
          </a:p>
          <a:p>
            <a:r>
              <a:rPr lang="ru-RU" dirty="0" smtClean="0"/>
              <a:t>Мы ладошки в воду опускаем</a:t>
            </a:r>
          </a:p>
          <a:p>
            <a:r>
              <a:rPr lang="ru-RU" dirty="0" smtClean="0"/>
              <a:t>И в воде немного отдыхаем</a:t>
            </a:r>
          </a:p>
          <a:p>
            <a:r>
              <a:rPr lang="ru-RU" dirty="0" smtClean="0"/>
              <a:t>(Положить ладони в воду, почувствовать полное расслабление)</a:t>
            </a:r>
          </a:p>
          <a:p>
            <a:r>
              <a:rPr lang="ru-RU" dirty="0" smtClean="0"/>
              <a:t>Кулачки сжимаем, разжимаем</a:t>
            </a:r>
          </a:p>
          <a:p>
            <a:r>
              <a:rPr lang="ru-RU" dirty="0" smtClean="0"/>
              <a:t>Воду пальчиками мы хватаем</a:t>
            </a:r>
          </a:p>
          <a:p>
            <a:r>
              <a:rPr lang="ru-RU" dirty="0" smtClean="0"/>
              <a:t>(Погрузить пальцы в воду, сжимать и разжимать кулачки)</a:t>
            </a:r>
            <a:endParaRPr lang="ru-RU" dirty="0"/>
          </a:p>
        </p:txBody>
      </p:sp>
      <p:pic>
        <p:nvPicPr>
          <p:cNvPr id="26" name="Рисунок 25" descr="C:\Users\User\Desktop\Акватерапия\1669039355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432" y="4496586"/>
            <a:ext cx="2611224" cy="204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74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725" y="169602"/>
            <a:ext cx="86510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Игры с водой вызывают у наших воспитанников радостное настроение, поднимают жизненный тонус, дают ребятам много эмоционально ярких впечатлений.</a:t>
            </a:r>
          </a:p>
          <a:p>
            <a:pPr algn="ctr"/>
            <a:r>
              <a:rPr lang="ru-RU" sz="2000" b="1" i="1" dirty="0"/>
              <a:t>Наши дети с радостью играют с водой. Эти игры очень естественны, это то, чем детям очень нравится заниматься, то что не вызывает у них страха, дискомфорта.</a:t>
            </a:r>
          </a:p>
          <a:p>
            <a:pPr algn="ctr"/>
            <a:r>
              <a:rPr lang="ru-RU" sz="2000" b="1" i="1" dirty="0"/>
              <a:t> В играх с водой более интенсивно развиваются все познавательные функции (восприятие, внимание, память, мышление, речь и мимика). Все умения, навыки и знания усваиваются ими гораздо быстрее и проще. Совершенствуется предметно-игровая деятельность, что в дальнейшем способствует развитию сюжетно-ролевой игры и коммуникативных навыков ребенка</a:t>
            </a:r>
            <a:r>
              <a:rPr lang="ru-RU" i="1" dirty="0"/>
              <a:t>. </a:t>
            </a:r>
          </a:p>
        </p:txBody>
      </p:sp>
      <p:pic>
        <p:nvPicPr>
          <p:cNvPr id="8" name="Рисунок 7" descr="https://wp-s.ru/wallpapers/12/11/515722638173296/korabl-iz-vody-na-belom-fo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17" y="4263030"/>
            <a:ext cx="3140434" cy="231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601" y="771278"/>
            <a:ext cx="9128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6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7" name="Рисунок 6" descr="https://sun9-51.userapi.com/c639330/v639330688/5b894/6s1BkRgnUu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36" y="1993101"/>
            <a:ext cx="2802835" cy="365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70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3068" y="245099"/>
            <a:ext cx="545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9374" y="207389"/>
            <a:ext cx="84775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"Вода. У тебя нет ни вкуса, ни цвета, ни запаха, тебя невозможно описать. Тобой наслаждаются, не ведая, что ты такое. Нельзя сказать, что ты необходима для жизни; ты - сама жизнь!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Ты </a:t>
            </a:r>
            <a:r>
              <a:rPr lang="ru-RU" sz="28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самое большое богатство на свете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!“</a:t>
            </a:r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Антуан де </a:t>
            </a:r>
            <a:r>
              <a:rPr lang="ru-RU" sz="2800" i="1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Сент-Экзепюри</a:t>
            </a:r>
            <a:endParaRPr lang="ru-RU" sz="28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pibig.info/uploads/posts/2021-06/1622508630_47-pibig_info-p-ekonomiya-vodi-priroda-krasivo-foto-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78" y="2924275"/>
            <a:ext cx="3959748" cy="328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3712" y="723569"/>
            <a:ext cx="8006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Aquatherapy</a:t>
            </a:r>
            <a:r>
              <a:rPr lang="ru-RU" sz="2400" dirty="0" smtClean="0">
                <a:latin typeface="Century Gothic" panose="020B0502020202020204" pitchFamily="34" charset="0"/>
                <a:cs typeface="Times New Roman" pitchFamily="18" charset="0"/>
              </a:rPr>
              <a:t> – лечение водой или водолечение.</a:t>
            </a:r>
          </a:p>
          <a:p>
            <a:endParaRPr lang="en-US" sz="24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endParaRPr lang="en-US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endParaRPr lang="ru-RU" sz="2400" dirty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Акватерапия</a:t>
            </a:r>
            <a:r>
              <a:rPr lang="ru-RU" sz="2400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  <a:cs typeface="Times New Roman" pitchFamily="18" charset="0"/>
              </a:rPr>
              <a:t>– это метод коррекции различного рода нарушений в развитии детей,  при котором применяется вода.  </a:t>
            </a:r>
            <a:endParaRPr lang="en-US" sz="2400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  <a:cs typeface="Times New Roman" pitchFamily="18" charset="0"/>
              </a:rPr>
              <a:t>Игра с водой – </a:t>
            </a: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это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  <a:cs typeface="Times New Roman" pitchFamily="18" charset="0"/>
              </a:rPr>
              <a:t>естественная и доступная для каждого ребенка форма деятельности, обладающая большими ресурсами и являющаяся одним из самых приятных способов обучения.</a:t>
            </a:r>
            <a:endParaRPr lang="ru-RU" sz="2400" b="1" i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https://fotooboimoi.ru/upload/resize_cache/iblock/600/470_10000_140cd750bba9870f18aada2478b24840a/600be8c55bcf3e5c7af7c31c78514ab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25" y="397566"/>
            <a:ext cx="3040622" cy="614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31849" y="320352"/>
            <a:ext cx="7891487" cy="571825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735" y="1871669"/>
            <a:ext cx="2238975" cy="1102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езопасно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1009" y="1871669"/>
            <a:ext cx="2353586" cy="1102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экологично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10576" y="1876803"/>
            <a:ext cx="2361538" cy="1096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</a:t>
            </a:r>
            <a:r>
              <a:rPr lang="ru-RU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терапевтично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787522">
            <a:off x="2096793" y="999029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05773" y="1128349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414496">
            <a:off x="8744803" y="962536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10353" y="454907"/>
            <a:ext cx="7891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Почему мы выбрали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Акватерапию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28094" y="1876803"/>
            <a:ext cx="2316268" cy="1096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одходит для работы с детьми и взрослыми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614400" y="1075578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28058" y="3792773"/>
            <a:ext cx="8229072" cy="1987826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bg2"/>
                </a:solidFill>
                <a:latin typeface="Century Gothic" panose="020B0502020202020204" pitchFamily="34" charset="0"/>
                <a:cs typeface="Times New Roman" pitchFamily="18" charset="0"/>
              </a:rPr>
              <a:t>Цель применения </a:t>
            </a:r>
            <a:r>
              <a:rPr lang="ru-RU" sz="2400" b="1" u="sng" dirty="0" err="1">
                <a:solidFill>
                  <a:schemeClr val="bg2"/>
                </a:solidFill>
                <a:latin typeface="Century Gothic" panose="020B0502020202020204" pitchFamily="34" charset="0"/>
                <a:cs typeface="Times New Roman" pitchFamily="18" charset="0"/>
              </a:rPr>
              <a:t>акватерапии</a:t>
            </a:r>
            <a:r>
              <a:rPr lang="ru-RU" sz="2400" b="1" u="sng" dirty="0">
                <a:solidFill>
                  <a:schemeClr val="bg2"/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dirty="0">
                <a:solidFill>
                  <a:schemeClr val="bg2"/>
                </a:solidFill>
                <a:latin typeface="Century Gothic" panose="020B0502020202020204" pitchFamily="34" charset="0"/>
                <a:cs typeface="Times New Roman" pitchFamily="18" charset="0"/>
              </a:rPr>
              <a:t>повышение эффективности коррекционно-развивающей и профилактической работы с детьми дошкольного </a:t>
            </a:r>
            <a:r>
              <a:rPr lang="ru-RU" sz="2400" dirty="0" smtClean="0">
                <a:solidFill>
                  <a:schemeClr val="bg2"/>
                </a:solidFill>
                <a:latin typeface="Century Gothic" panose="020B0502020202020204" pitchFamily="34" charset="0"/>
                <a:cs typeface="Times New Roman" pitchFamily="18" charset="0"/>
              </a:rPr>
              <a:t>возраста.</a:t>
            </a:r>
            <a:endParaRPr lang="ru-RU" sz="2400" dirty="0">
              <a:solidFill>
                <a:schemeClr val="bg2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998482" y="197963"/>
            <a:ext cx="8191892" cy="697583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Организуя игры с водой, мы ставим следующие задачи:</a:t>
            </a:r>
            <a:endParaRPr lang="ru-RU" sz="2000" dirty="0">
              <a:solidFill>
                <a:srgbClr val="0070C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811222" y="946045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33700" y="1272619"/>
            <a:ext cx="5324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с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табилизация эмоционального фона;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812794" y="1607492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20652" y="1847654"/>
            <a:ext cx="761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снятие психоэмоционального и физического напряжения;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12793" y="2173100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3889" y="2403835"/>
            <a:ext cx="10859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р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азвитие и усовершенствование навыков позитивной коммуникации;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823791" y="2740279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65999" y="2960016"/>
            <a:ext cx="5860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ополнение и обогащение активного словаря;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804939" y="3287034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06810" y="3506771"/>
            <a:ext cx="6877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с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тимулирование сенсорно-перцептивной сферы;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786085" y="3814936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54664" y="4044099"/>
            <a:ext cx="8201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снятие психологического дискомфорта.;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5778228" y="4382116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498102" y="4581427"/>
            <a:ext cx="7390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развитие  моторики, точности и продуктивности движений;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795512" y="4908444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453129" y="5109328"/>
            <a:ext cx="528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развитие воображения и творчества;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797084" y="5419062"/>
            <a:ext cx="174797" cy="31714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88676" y="5684362"/>
            <a:ext cx="735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развитие самостоятельности и инициативности ребенка.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31850" y="323850"/>
            <a:ext cx="7891487" cy="571825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735" y="1871669"/>
            <a:ext cx="2238975" cy="169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Ребёнок после болезни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01009" y="1871669"/>
            <a:ext cx="2353586" cy="169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После прививки не прошло более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5 дней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10576" y="1876802"/>
            <a:ext cx="2361538" cy="1693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повреждение на руках</a:t>
            </a:r>
          </a:p>
          <a:p>
            <a:pPr lvl="0" algn="ctr"/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(ца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апины, порезы, ссадины)</a:t>
            </a:r>
          </a:p>
          <a:p>
            <a:pPr lvl="0"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787522">
            <a:off x="2096793" y="999029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05773" y="1128349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414496">
            <a:off x="8744803" y="962536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10353" y="454907"/>
            <a:ext cx="7891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Противопоказания: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28094" y="1871669"/>
            <a:ext cx="2316268" cy="1698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Повышенная температура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614400" y="1075578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icedamremovalguys.com/wp-content/uploads/prevent-water-lea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21" y="4232943"/>
            <a:ext cx="1787279" cy="1682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55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75290" y="197963"/>
            <a:ext cx="8115083" cy="464596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Правила игр с водой:</a:t>
            </a:r>
            <a:endParaRPr lang="ru-RU" sz="2000" dirty="0">
              <a:solidFill>
                <a:srgbClr val="0070C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0652" y="1847654"/>
            <a:ext cx="761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7827" y="3851793"/>
            <a:ext cx="824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нельзя брызгать водой;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5761062" y="718481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22713" y="850791"/>
            <a:ext cx="68460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 водой проводятся под присмотром психолога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5761062" y="1180553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1739" y="1270727"/>
            <a:ext cx="6162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 воды не должна превышать </a:t>
            </a:r>
            <a:r>
              <a:rPr lang="ru-RU" spc="5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36°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pc="5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 снижение температуры на 1°</a:t>
            </a: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- 6°</a:t>
            </a:r>
            <a:endParaRPr lang="ru-RU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761062" y="1903576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2755" y="1967531"/>
            <a:ext cx="8027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перед выполнением задания озвучиваем инструкцию</a:t>
            </a:r>
            <a:endParaRPr lang="ru-RU" sz="1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776003" y="2347680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50582" y="2489672"/>
            <a:ext cx="348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руки должны быть чистыми;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5761061" y="2856122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22713" y="2951744"/>
            <a:ext cx="648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воду из контейнера пить нельзя;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776005" y="3318194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1797" y="3413815"/>
            <a:ext cx="5192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нельзя намеренно выливать воду на пол;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5776004" y="3756170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761060" y="4217190"/>
            <a:ext cx="185143" cy="19124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826935" y="4334843"/>
            <a:ext cx="9994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после игры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рекомендуется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убрать </a:t>
            </a:r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игрушки 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>на свои места и вытереть руки насухо.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14684" y="5206637"/>
            <a:ext cx="11767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осушения рук детям предлагаем поиграть волшебными салфетками, включая элементы самомассажа: поглаживание, растирание, – поколачивание указательным пальцем или кулачком по другой ладони, вытягивание каждого пальца.</a:t>
            </a:r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44574" y="74365"/>
            <a:ext cx="8890903" cy="821182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940" y="1583704"/>
            <a:ext cx="2784765" cy="631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Подгрупповая форма работы: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56363" y="1583703"/>
            <a:ext cx="3283045" cy="688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Парная форма работы:</a:t>
            </a:r>
            <a:endParaRPr lang="ru-RU" dirty="0">
              <a:solidFill>
                <a:schemeClr val="tx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46470" y="1640265"/>
            <a:ext cx="3200800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Индивидуальная форма работы: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787522">
            <a:off x="3735408" y="916382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82942" y="955472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414496">
            <a:off x="8395263" y="880680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33384" y="49986"/>
            <a:ext cx="8619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Занятия  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акватерапии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лучше проводить в малых подгруппах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(не больше 3 - 4 человек, если возраст детей от 3 до 7 лет),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Times New Roman" pitchFamily="18" charset="0"/>
              </a:rPr>
              <a:t> парах или индивидуально.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9026" y="2856322"/>
            <a:ext cx="31606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позволяет работать с небольшим количеством детей, и объединять их в подгруппы по каким-либо признакам. Например, по уровню развития, по возрасту и др. Это улучшает эффективность работы, а также делает его разнообразным и повышает интерес детей.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644575" y="2265798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782942" y="2322360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9487676" y="2294079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241842" y="3047823"/>
            <a:ext cx="326418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предполагает работу детей в паре.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Это объединяет детей, учит их взаимодействовать друг с другом, развивать общение. Пары можно формировать по желанию педагогов или по желанию детей. К тому же в помощь слабому ребенку можно дать ребенка посильнее.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40918" y="2877151"/>
            <a:ext cx="3235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Times New Roman" pitchFamily="18" charset="0"/>
              </a:rPr>
              <a:t>предполагает наличие индивидуального подхода к обучению и воспитанию</a:t>
            </a: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14116" y="262393"/>
            <a:ext cx="8897508" cy="1197245"/>
          </a:xfrm>
          <a:prstGeom prst="roundRect">
            <a:avLst>
              <a:gd name="adj" fmla="val 31813"/>
            </a:avLst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66375" y="5235899"/>
            <a:ext cx="2838937" cy="660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игры в объемном пространстве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787522">
            <a:off x="2550519" y="1556774"/>
            <a:ext cx="337699" cy="610497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01970" y="1597241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714135">
            <a:off x="9206198" y="1488481"/>
            <a:ext cx="337699" cy="5830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789043" y="-488758"/>
            <a:ext cx="85635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Gothic" panose="020B05020202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Gothic" panose="020B05020202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На разных этапах развития ребенка и в зависимости от поставленных задач,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cs typeface="Times New Roman" pitchFamily="18" charset="0"/>
              </a:rPr>
              <a:t> используем следующие варианты игр: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6" name="Рисунок 25" descr="https://ae-pro.ru/upload/iblock/7c9/7c9f40b905fe673c2b8bde21a49f83c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359300"/>
            <a:ext cx="2941982" cy="237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8" descr="Картинки по запросу &quot;таз для игр с водой&quot;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040536" y="2255349"/>
            <a:ext cx="2942176" cy="246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https://officecomfort.ru/upload/iblock/9a0/d4297736_d4a9_11e2_9fdd_6cf0499f75ba_d750b045_6664_11e9_8619_d050993b6c0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94" y="2359300"/>
            <a:ext cx="3211551" cy="246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16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4190</TotalTime>
  <Words>824</Words>
  <Application>Microsoft Office PowerPoint</Application>
  <PresentationFormat>Широкоэкранный</PresentationFormat>
  <Paragraphs>141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Times New Roman</vt:lpstr>
      <vt:lpstr>Wingdings 3</vt:lpstr>
      <vt:lpstr>Сектор</vt:lpstr>
      <vt:lpstr>ДЕПАРТАМЕНТ ОБРАЗОВАНИЯ И НАУКИ ГОРОДА МОСКВЫ   Государственное бюджетное общеобразовательное учреждение города Москвы «Школа № 69 им. Б.Ш. Окуджавы»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ГОРОДА МОСКВЫ   Государственное бюджетное общеобразовательное учреждение города Москвы «Школа № 69 им. Б.Ш. Окуджавы»</dc:title>
  <dc:creator>1</dc:creator>
  <cp:lastModifiedBy>ARS</cp:lastModifiedBy>
  <cp:revision>248</cp:revision>
  <dcterms:created xsi:type="dcterms:W3CDTF">2020-04-28T15:07:20Z</dcterms:created>
  <dcterms:modified xsi:type="dcterms:W3CDTF">2024-01-22T17:09:27Z</dcterms:modified>
</cp:coreProperties>
</file>