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A805-CA8A-4F1F-AED4-D82CF4263C5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DE0D-E8E3-47A8-8739-0D1DD52C0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A805-CA8A-4F1F-AED4-D82CF4263C5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DE0D-E8E3-47A8-8739-0D1DD52C0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A805-CA8A-4F1F-AED4-D82CF4263C5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DE0D-E8E3-47A8-8739-0D1DD52C0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A805-CA8A-4F1F-AED4-D82CF4263C5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DE0D-E8E3-47A8-8739-0D1DD52C0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A805-CA8A-4F1F-AED4-D82CF4263C5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DE0D-E8E3-47A8-8739-0D1DD52C0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A805-CA8A-4F1F-AED4-D82CF4263C5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DE0D-E8E3-47A8-8739-0D1DD52C0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A805-CA8A-4F1F-AED4-D82CF4263C5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DE0D-E8E3-47A8-8739-0D1DD52C0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A805-CA8A-4F1F-AED4-D82CF4263C5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DE0D-E8E3-47A8-8739-0D1DD52C0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A805-CA8A-4F1F-AED4-D82CF4263C5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DE0D-E8E3-47A8-8739-0D1DD52C0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A805-CA8A-4F1F-AED4-D82CF4263C5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FADE0D-E8E3-47A8-8739-0D1DD52C0F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9A805-CA8A-4F1F-AED4-D82CF4263C5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0FADE0D-E8E3-47A8-8739-0D1DD52C0F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689A805-CA8A-4F1F-AED4-D82CF4263C57}" type="datetimeFigureOut">
              <a:rPr lang="ru-RU" smtClean="0"/>
              <a:pPr/>
              <a:t>21.01.2024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FADE0D-E8E3-47A8-8739-0D1DD52C0FD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422976" cy="2201416"/>
          </a:xfrm>
        </p:spPr>
        <p:txBody>
          <a:bodyPr>
            <a:normAutofit/>
          </a:bodyPr>
          <a:lstStyle/>
          <a:p>
            <a:r>
              <a:rPr lang="ru-RU" sz="6600" dirty="0" smtClean="0">
                <a:solidFill>
                  <a:schemeClr val="tx1"/>
                </a:solidFill>
              </a:rPr>
              <a:t>Тайны </a:t>
            </a:r>
            <a:r>
              <a:rPr lang="ru-RU" sz="6600" dirty="0" smtClean="0">
                <a:solidFill>
                  <a:schemeClr val="tx1"/>
                </a:solidFill>
              </a:rPr>
              <a:t>сравнения</a:t>
            </a:r>
            <a:endParaRPr lang="ru-RU" sz="6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cut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i="1" dirty="0" smtClean="0"/>
              <a:t>Сравнение</a:t>
            </a:r>
            <a:r>
              <a:rPr lang="ru-RU" sz="4000" dirty="0" smtClean="0"/>
              <a:t> – это сопоставление двух предметов по сходству.</a:t>
            </a:r>
            <a:endParaRPr lang="ru-RU" sz="4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/>
          <a:lstStyle/>
          <a:p>
            <a:r>
              <a:rPr lang="ru-RU" dirty="0" smtClean="0"/>
              <a:t>Как использовать: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Сравнивать надо хорошо знакомые предметы и явления.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686800" cy="7072338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endParaRPr lang="ru-RU" sz="2000" dirty="0" smtClean="0"/>
          </a:p>
          <a:p>
            <a:pPr algn="ctr">
              <a:buNone/>
            </a:pPr>
            <a:r>
              <a:rPr lang="ru-RU" sz="2000" dirty="0" smtClean="0"/>
              <a:t>На свете все</a:t>
            </a:r>
          </a:p>
          <a:p>
            <a:pPr algn="ctr">
              <a:buNone/>
            </a:pPr>
            <a:r>
              <a:rPr lang="ru-RU" sz="2000" dirty="0" smtClean="0"/>
              <a:t>На все                                         </a:t>
            </a:r>
          </a:p>
          <a:p>
            <a:pPr algn="ctr">
              <a:buNone/>
            </a:pPr>
            <a:r>
              <a:rPr lang="ru-RU" sz="2000" dirty="0" smtClean="0"/>
              <a:t>Похоже:</a:t>
            </a:r>
          </a:p>
          <a:p>
            <a:pPr algn="ctr">
              <a:buNone/>
            </a:pPr>
            <a:r>
              <a:rPr lang="ru-RU" sz="2000" dirty="0" smtClean="0"/>
              <a:t>Змея                                             </a:t>
            </a:r>
          </a:p>
          <a:p>
            <a:pPr algn="ctr">
              <a:buNone/>
            </a:pPr>
            <a:r>
              <a:rPr lang="ru-RU" sz="2000" dirty="0" smtClean="0"/>
              <a:t>На ремешок из кожи;               </a:t>
            </a:r>
          </a:p>
          <a:p>
            <a:pPr algn="ctr">
              <a:buNone/>
            </a:pPr>
            <a:r>
              <a:rPr lang="ru-RU" sz="2000" dirty="0" smtClean="0"/>
              <a:t>Луна –                                           </a:t>
            </a:r>
          </a:p>
          <a:p>
            <a:pPr algn="ctr">
              <a:buNone/>
            </a:pPr>
            <a:r>
              <a:rPr lang="ru-RU" sz="2000" dirty="0" smtClean="0"/>
              <a:t>На круглый белый глаз</a:t>
            </a:r>
          </a:p>
          <a:p>
            <a:pPr algn="ctr">
              <a:buNone/>
            </a:pPr>
            <a:r>
              <a:rPr lang="ru-RU" sz="2000" dirty="0" smtClean="0"/>
              <a:t>Огромный;</a:t>
            </a:r>
          </a:p>
          <a:p>
            <a:pPr algn="ctr">
              <a:buNone/>
            </a:pPr>
            <a:r>
              <a:rPr lang="ru-RU" sz="2000" dirty="0" smtClean="0"/>
              <a:t>Журавль – </a:t>
            </a:r>
          </a:p>
          <a:p>
            <a:pPr algn="ctr">
              <a:buNone/>
            </a:pPr>
            <a:r>
              <a:rPr lang="ru-RU" sz="2000" dirty="0" smtClean="0"/>
              <a:t>На тощий </a:t>
            </a:r>
          </a:p>
          <a:p>
            <a:pPr algn="ctr">
              <a:buNone/>
            </a:pPr>
            <a:r>
              <a:rPr lang="ru-RU" sz="2000" dirty="0" smtClean="0"/>
              <a:t>Кран подъемный;</a:t>
            </a:r>
          </a:p>
          <a:p>
            <a:pPr algn="ctr">
              <a:buNone/>
            </a:pPr>
            <a:r>
              <a:rPr lang="ru-RU" sz="2000" dirty="0" smtClean="0"/>
              <a:t>Кот полосатый – </a:t>
            </a:r>
          </a:p>
          <a:p>
            <a:pPr algn="ctr">
              <a:buNone/>
            </a:pPr>
            <a:r>
              <a:rPr lang="ru-RU" sz="2000" dirty="0" smtClean="0"/>
              <a:t>На пижаму.</a:t>
            </a:r>
          </a:p>
          <a:p>
            <a:pPr algn="ctr">
              <a:buNone/>
            </a:pPr>
            <a:r>
              <a:rPr lang="ru-RU" sz="2000" dirty="0" smtClean="0"/>
              <a:t>Я – на тебя, </a:t>
            </a:r>
          </a:p>
          <a:p>
            <a:pPr algn="ctr">
              <a:buNone/>
            </a:pPr>
            <a:r>
              <a:rPr lang="ru-RU" sz="2000" dirty="0" smtClean="0"/>
              <a:t>А ты – на маму.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438912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500" b="1" dirty="0" smtClean="0"/>
              <a:t>Слова для сравнения  нужно выбирать точные, емкие, образные.</a:t>
            </a:r>
          </a:p>
          <a:p>
            <a:pPr>
              <a:buNone/>
            </a:pPr>
            <a:r>
              <a:rPr lang="ru-RU" dirty="0" smtClean="0"/>
              <a:t> Смотри!</a:t>
            </a:r>
          </a:p>
          <a:p>
            <a:pPr>
              <a:buNone/>
            </a:pPr>
            <a:r>
              <a:rPr lang="ru-RU" dirty="0" smtClean="0"/>
              <a:t>Полосатая кошка</a:t>
            </a:r>
          </a:p>
          <a:p>
            <a:pPr>
              <a:buNone/>
            </a:pPr>
            <a:r>
              <a:rPr lang="ru-RU" dirty="0" smtClean="0"/>
              <a:t>На тумбе сидит, </a:t>
            </a:r>
            <a:r>
              <a:rPr lang="ru-RU" dirty="0" smtClean="0">
                <a:solidFill>
                  <a:srgbClr val="C00000"/>
                </a:solidFill>
              </a:rPr>
              <a:t>как матрешка</a:t>
            </a:r>
            <a:r>
              <a:rPr lang="ru-RU" dirty="0" smtClean="0"/>
              <a:t>!</a:t>
            </a:r>
          </a:p>
          <a:p>
            <a:pPr>
              <a:buNone/>
            </a:pPr>
            <a:r>
              <a:rPr lang="ru-RU" dirty="0" smtClean="0"/>
              <a:t>Но спрыгнет – и ходит, </a:t>
            </a:r>
            <a:r>
              <a:rPr lang="ru-RU" dirty="0" smtClean="0">
                <a:solidFill>
                  <a:srgbClr val="C00000"/>
                </a:solidFill>
              </a:rPr>
              <a:t>как щука</a:t>
            </a:r>
          </a:p>
          <a:p>
            <a:pPr>
              <a:buNone/>
            </a:pPr>
            <a:r>
              <a:rPr lang="ru-RU" dirty="0" smtClean="0"/>
              <a:t>Рассердится – </a:t>
            </a:r>
            <a:r>
              <a:rPr lang="ru-RU" dirty="0" smtClean="0">
                <a:solidFill>
                  <a:srgbClr val="C00000"/>
                </a:solidFill>
              </a:rPr>
              <a:t>прямо гадюка</a:t>
            </a:r>
            <a:r>
              <a:rPr lang="ru-RU" dirty="0" smtClean="0"/>
              <a:t>!</a:t>
            </a:r>
          </a:p>
          <a:p>
            <a:pPr>
              <a:buNone/>
            </a:pPr>
            <a:r>
              <a:rPr lang="ru-RU" dirty="0" smtClean="0"/>
              <a:t>Свернется – покажется </a:t>
            </a:r>
            <a:r>
              <a:rPr lang="ru-RU" dirty="0" smtClean="0">
                <a:solidFill>
                  <a:srgbClr val="C00000"/>
                </a:solidFill>
              </a:rPr>
              <a:t>шапкой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Растянется – выглядит </a:t>
            </a:r>
            <a:r>
              <a:rPr lang="ru-RU" dirty="0" smtClean="0">
                <a:solidFill>
                  <a:srgbClr val="C00000"/>
                </a:solidFill>
              </a:rPr>
              <a:t>тряпкой</a:t>
            </a:r>
            <a:r>
              <a:rPr lang="ru-RU" dirty="0" smtClean="0"/>
              <a:t>...</a:t>
            </a:r>
          </a:p>
          <a:p>
            <a:pPr>
              <a:buNone/>
            </a:pPr>
            <a:r>
              <a:rPr lang="ru-RU" dirty="0" smtClean="0"/>
              <a:t>Похожа на все понемножку</a:t>
            </a:r>
          </a:p>
          <a:p>
            <a:pPr>
              <a:buNone/>
            </a:pPr>
            <a:r>
              <a:rPr lang="ru-RU" dirty="0" smtClean="0"/>
              <a:t>А изредка даже ... на кошку!</a:t>
            </a:r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45719"/>
            <a:ext cx="8229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0"/>
            <a:ext cx="8229600" cy="6324600"/>
          </a:xfrm>
        </p:spPr>
        <p:txBody>
          <a:bodyPr>
            <a:normAutofit lnSpcReduction="10000"/>
          </a:bodyPr>
          <a:lstStyle/>
          <a:p>
            <a:r>
              <a:rPr lang="ru-RU" sz="3200" b="1" i="1" dirty="0" smtClean="0"/>
              <a:t>Сравнения выражаются с помощью союзов : как, будто, как будто, словно, точно, что, существительными в творительном падеже</a:t>
            </a:r>
            <a:r>
              <a:rPr lang="ru-RU" sz="3200" dirty="0" smtClean="0"/>
              <a:t>.</a:t>
            </a:r>
          </a:p>
          <a:p>
            <a:pPr>
              <a:buNone/>
            </a:pPr>
            <a:r>
              <a:rPr lang="ru-RU" sz="2000" dirty="0" smtClean="0"/>
              <a:t>Белый снег сверкает                                А сама-то величава,</a:t>
            </a:r>
          </a:p>
          <a:p>
            <a:pPr>
              <a:buNone/>
            </a:pPr>
            <a:r>
              <a:rPr lang="ru-RU" sz="2000" dirty="0" smtClean="0"/>
              <a:t>Синим</a:t>
            </a:r>
            <a:r>
              <a:rPr lang="ru-RU" sz="2000" dirty="0" smtClean="0">
                <a:solidFill>
                  <a:srgbClr val="FF0000"/>
                </a:solidFill>
              </a:rPr>
              <a:t> огоньком </a:t>
            </a:r>
            <a:r>
              <a:rPr lang="ru-RU" sz="2000" dirty="0" smtClean="0"/>
              <a:t>(сущ. Т.п.).                  </a:t>
            </a:r>
            <a:r>
              <a:rPr lang="ru-RU" sz="2000" dirty="0" smtClean="0"/>
              <a:t>Выплывает</a:t>
            </a:r>
            <a:r>
              <a:rPr lang="ru-RU" sz="2000" dirty="0" smtClean="0"/>
              <a:t>,</a:t>
            </a:r>
            <a:r>
              <a:rPr lang="ru-RU" sz="2000" dirty="0" smtClean="0">
                <a:solidFill>
                  <a:srgbClr val="FF0000"/>
                </a:solidFill>
              </a:rPr>
              <a:t> будто пава</a:t>
            </a:r>
            <a:r>
              <a:rPr lang="ru-RU" sz="2000" dirty="0" smtClean="0"/>
              <a:t>;</a:t>
            </a:r>
          </a:p>
          <a:p>
            <a:pPr>
              <a:buNone/>
            </a:pPr>
            <a:r>
              <a:rPr lang="ru-RU" sz="2000" dirty="0" smtClean="0"/>
              <a:t>                                                                     А как речь- то говорит,</a:t>
            </a:r>
          </a:p>
          <a:p>
            <a:pPr>
              <a:buNone/>
            </a:pPr>
            <a:r>
              <a:rPr lang="ru-RU" sz="2000" dirty="0" smtClean="0"/>
              <a:t>И сердце сильно так в груди                 </a:t>
            </a:r>
            <a:r>
              <a:rPr lang="ru-RU" sz="2000" dirty="0" smtClean="0">
                <a:solidFill>
                  <a:srgbClr val="FF0000"/>
                </a:solidFill>
              </a:rPr>
              <a:t> Словно реченька </a:t>
            </a:r>
            <a:r>
              <a:rPr lang="ru-RU" sz="2000" dirty="0" smtClean="0"/>
              <a:t>журчит.</a:t>
            </a:r>
          </a:p>
          <a:p>
            <a:pPr>
              <a:buNone/>
            </a:pPr>
            <a:r>
              <a:rPr lang="ru-RU" sz="2000" dirty="0" smtClean="0"/>
              <a:t>Стучит, </a:t>
            </a:r>
            <a:r>
              <a:rPr lang="ru-RU" sz="2000" dirty="0" smtClean="0">
                <a:solidFill>
                  <a:srgbClr val="FF0000"/>
                </a:solidFill>
              </a:rPr>
              <a:t>как будто </a:t>
            </a:r>
            <a:r>
              <a:rPr lang="ru-RU" sz="2000" dirty="0" smtClean="0"/>
              <a:t>ждет чего-то</a:t>
            </a:r>
            <a:r>
              <a:rPr lang="ru-RU" dirty="0" smtClean="0"/>
              <a:t>...              </a:t>
            </a:r>
          </a:p>
          <a:p>
            <a:pPr>
              <a:buNone/>
            </a:pPr>
            <a:r>
              <a:rPr lang="ru-RU" dirty="0" smtClean="0"/>
              <a:t>                                                      </a:t>
            </a:r>
            <a:r>
              <a:rPr lang="ru-RU" sz="2000" dirty="0" smtClean="0"/>
              <a:t>Лес, </a:t>
            </a:r>
            <a:r>
              <a:rPr lang="ru-RU" sz="2000" dirty="0" smtClean="0">
                <a:solidFill>
                  <a:srgbClr val="FF0000"/>
                </a:solidFill>
              </a:rPr>
              <a:t>точно терем расписной</a:t>
            </a:r>
            <a:r>
              <a:rPr lang="ru-RU" sz="2000" dirty="0" smtClean="0"/>
              <a:t>,</a:t>
            </a:r>
          </a:p>
          <a:p>
            <a:pPr>
              <a:buNone/>
            </a:pPr>
            <a:r>
              <a:rPr lang="ru-RU" sz="2000" dirty="0" smtClean="0"/>
              <a:t>И целый-то день говоруньи,                   Лиловый, золотой, багряный.</a:t>
            </a:r>
          </a:p>
          <a:p>
            <a:pPr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Как дети</a:t>
            </a:r>
            <a:r>
              <a:rPr lang="ru-RU" sz="2000" dirty="0" smtClean="0"/>
              <a:t>, вели разговор...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Красивые, ровные зубы,</a:t>
            </a:r>
          </a:p>
          <a:p>
            <a:pPr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Что</a:t>
            </a:r>
            <a:r>
              <a:rPr lang="ru-RU" sz="2000" dirty="0" smtClean="0"/>
              <a:t> крупные </a:t>
            </a:r>
            <a:r>
              <a:rPr lang="ru-RU" sz="2000" dirty="0" smtClean="0">
                <a:solidFill>
                  <a:srgbClr val="FF0000"/>
                </a:solidFill>
              </a:rPr>
              <a:t>перлы</a:t>
            </a:r>
            <a:r>
              <a:rPr lang="ru-RU" sz="2000" dirty="0" smtClean="0"/>
              <a:t> у ней…</a:t>
            </a:r>
            <a:endParaRPr lang="ru-RU" sz="2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Роль сравнений.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4000" b="1" i="1" dirty="0" smtClean="0"/>
              <a:t> Дают авторскую оценку предметам и явлениям.</a:t>
            </a:r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Лес, </a:t>
            </a:r>
            <a:r>
              <a:rPr lang="ru-RU" dirty="0" smtClean="0">
                <a:solidFill>
                  <a:srgbClr val="C00000"/>
                </a:solidFill>
              </a:rPr>
              <a:t>точно терем расписной</a:t>
            </a:r>
            <a:r>
              <a:rPr lang="ru-RU" dirty="0" smtClean="0"/>
              <a:t>,</a:t>
            </a:r>
          </a:p>
          <a:p>
            <a:pPr>
              <a:buNone/>
            </a:pPr>
            <a:r>
              <a:rPr lang="ru-RU" dirty="0" smtClean="0"/>
              <a:t>Лиловый, золотой, багряный</a:t>
            </a:r>
          </a:p>
          <a:p>
            <a:pPr>
              <a:buNone/>
            </a:pPr>
            <a:r>
              <a:rPr lang="ru-RU" dirty="0" smtClean="0"/>
              <a:t>Веселой, пестрою стеной</a:t>
            </a:r>
          </a:p>
          <a:p>
            <a:pPr>
              <a:buNone/>
            </a:pPr>
            <a:r>
              <a:rPr lang="ru-RU" dirty="0" smtClean="0"/>
              <a:t>Стоит над светлою поляной.</a:t>
            </a:r>
          </a:p>
          <a:p>
            <a:pPr>
              <a:buNone/>
            </a:pPr>
            <a:r>
              <a:rPr lang="ru-RU" sz="1200" dirty="0" smtClean="0"/>
              <a:t>( </a:t>
            </a:r>
            <a:r>
              <a:rPr lang="ru-RU" sz="2000" dirty="0" smtClean="0"/>
              <a:t>Сравнение создает картину нарядного</a:t>
            </a:r>
            <a:r>
              <a:rPr lang="ru-RU" sz="2000" dirty="0" smtClean="0"/>
              <a:t>, шумного</a:t>
            </a:r>
            <a:r>
              <a:rPr lang="ru-RU" sz="2000" dirty="0" smtClean="0"/>
              <a:t>, гостеприимного дома- леса</a:t>
            </a:r>
            <a:r>
              <a:rPr lang="ru-RU" sz="2000" dirty="0" smtClean="0"/>
              <a:t>, в </a:t>
            </a:r>
            <a:r>
              <a:rPr lang="ru-RU" sz="2000" dirty="0" smtClean="0"/>
              <a:t>который очень хочется войти, чтобы полюбоваться его красотой).</a:t>
            </a:r>
            <a:endParaRPr lang="ru-RU" sz="1200" dirty="0"/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b="1" i="1" dirty="0" smtClean="0"/>
              <a:t>Рисуют внешний облик, передают характер героев.</a:t>
            </a:r>
            <a:endParaRPr lang="ru-RU" sz="4000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Он был благороден и прекрасен лицом,</a:t>
            </a:r>
            <a:r>
              <a:rPr lang="ru-RU" dirty="0" smtClean="0">
                <a:solidFill>
                  <a:srgbClr val="FF0000"/>
                </a:solidFill>
              </a:rPr>
              <a:t> как повелитель эльфов</a:t>
            </a:r>
            <a:r>
              <a:rPr lang="ru-RU" dirty="0" smtClean="0"/>
              <a:t>, могуч, </a:t>
            </a:r>
            <a:r>
              <a:rPr lang="ru-RU" dirty="0" smtClean="0">
                <a:solidFill>
                  <a:srgbClr val="FF0000"/>
                </a:solidFill>
              </a:rPr>
              <a:t>как воин</a:t>
            </a:r>
            <a:r>
              <a:rPr lang="ru-RU" dirty="0" smtClean="0"/>
              <a:t>, мудр,</a:t>
            </a:r>
            <a:r>
              <a:rPr lang="ru-RU" dirty="0" smtClean="0">
                <a:solidFill>
                  <a:srgbClr val="FF0000"/>
                </a:solidFill>
              </a:rPr>
              <a:t> как колдун</a:t>
            </a:r>
            <a:r>
              <a:rPr lang="ru-RU" dirty="0" smtClean="0"/>
              <a:t>, величествен, </a:t>
            </a:r>
            <a:r>
              <a:rPr lang="ru-RU" dirty="0" smtClean="0">
                <a:solidFill>
                  <a:srgbClr val="FF0000"/>
                </a:solidFill>
              </a:rPr>
              <a:t>как король гномов</a:t>
            </a:r>
            <a:r>
              <a:rPr lang="ru-RU" dirty="0" smtClean="0"/>
              <a:t>, и добр, </a:t>
            </a:r>
            <a:r>
              <a:rPr lang="ru-RU" dirty="0" smtClean="0">
                <a:solidFill>
                  <a:srgbClr val="FF0000"/>
                </a:solidFill>
              </a:rPr>
              <a:t>как нежаркое лето</a:t>
            </a:r>
            <a:r>
              <a:rPr lang="ru-RU" dirty="0" smtClean="0"/>
              <a:t>. (Дж. Р. Р. </a:t>
            </a:r>
            <a:r>
              <a:rPr lang="ru-RU" dirty="0" err="1" smtClean="0"/>
              <a:t>Толкин</a:t>
            </a:r>
            <a:r>
              <a:rPr lang="ru-RU" dirty="0" smtClean="0"/>
              <a:t>).</a:t>
            </a:r>
          </a:p>
          <a:p>
            <a:pPr>
              <a:buNone/>
            </a:pPr>
            <a:endParaRPr lang="ru-RU" sz="2000" dirty="0" smtClean="0"/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4300" dirty="0" smtClean="0"/>
              <a:t>Передают настроение, переживание героя.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Вам не видать таких сражений!</a:t>
            </a:r>
          </a:p>
          <a:p>
            <a:pPr>
              <a:buNone/>
            </a:pPr>
            <a:r>
              <a:rPr lang="ru-RU" dirty="0" smtClean="0"/>
              <a:t> Носились знамена</a:t>
            </a:r>
            <a:r>
              <a:rPr lang="ru-RU" smtClean="0"/>
              <a:t>, </a:t>
            </a:r>
            <a:r>
              <a:rPr lang="ru-RU" smtClean="0">
                <a:solidFill>
                  <a:srgbClr val="C00000"/>
                </a:solidFill>
              </a:rPr>
              <a:t>как  </a:t>
            </a:r>
            <a:r>
              <a:rPr lang="ru-RU" dirty="0" smtClean="0">
                <a:solidFill>
                  <a:srgbClr val="C00000"/>
                </a:solidFill>
              </a:rPr>
              <a:t>тени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 В дыму огонь блестел.....    </a:t>
            </a:r>
          </a:p>
          <a:p>
            <a:pPr>
              <a:buNone/>
            </a:pPr>
            <a:r>
              <a:rPr lang="ru-RU" dirty="0" smtClean="0"/>
              <a:t>                                                        </a:t>
            </a:r>
            <a:r>
              <a:rPr lang="ru-RU" sz="2000" dirty="0" smtClean="0"/>
              <a:t>М.Ю. Лермонтов.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</a:t>
            </a:r>
            <a:r>
              <a:rPr lang="ru-RU" sz="2000" dirty="0" smtClean="0"/>
              <a:t>(С помощью сравнения передано переживание, восхищение героя, подчеркнута быстрота смены событий).</a:t>
            </a:r>
            <a:r>
              <a:rPr lang="ru-RU" dirty="0" smtClean="0"/>
              <a:t>                                                        </a:t>
            </a:r>
          </a:p>
        </p:txBody>
      </p:sp>
    </p:spTree>
  </p:cSld>
  <p:clrMapOvr>
    <a:masterClrMapping/>
  </p:clrMapOvr>
  <p:transition>
    <p:split dir="in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166</TotalTime>
  <Words>379</Words>
  <Application>Microsoft Office PowerPoint</Application>
  <PresentationFormat>Экран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Поток</vt:lpstr>
      <vt:lpstr>Тайны сравнения</vt:lpstr>
      <vt:lpstr>Слайд 2</vt:lpstr>
      <vt:lpstr>Как использовать:</vt:lpstr>
      <vt:lpstr>Слайд 4</vt:lpstr>
      <vt:lpstr>Слайд 5</vt:lpstr>
      <vt:lpstr>Слайд 6</vt:lpstr>
      <vt:lpstr>Роль сравнений.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uzer</dc:creator>
  <cp:lastModifiedBy>user</cp:lastModifiedBy>
  <cp:revision>22</cp:revision>
  <dcterms:created xsi:type="dcterms:W3CDTF">2013-02-06T16:35:21Z</dcterms:created>
  <dcterms:modified xsi:type="dcterms:W3CDTF">2024-01-21T19:04:35Z</dcterms:modified>
</cp:coreProperties>
</file>