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9" r:id="rId3"/>
    <p:sldId id="258" r:id="rId4"/>
    <p:sldId id="263" r:id="rId5"/>
    <p:sldId id="264" r:id="rId6"/>
    <p:sldId id="262" r:id="rId7"/>
    <p:sldId id="265" r:id="rId8"/>
    <p:sldId id="260" r:id="rId9"/>
    <p:sldId id="257" r:id="rId1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92" autoAdjust="0"/>
    <p:restoredTop sz="94660"/>
  </p:normalViewPr>
  <p:slideViewPr>
    <p:cSldViewPr snapToGrid="0">
      <p:cViewPr varScale="1">
        <p:scale>
          <a:sx n="90" d="100"/>
          <a:sy n="90" d="100"/>
        </p:scale>
        <p:origin x="1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06F9CD8B-5D58-4AB8-801B-9D02091B92CA}" type="datetimeFigureOut">
              <a:rPr lang="ru-RU" smtClean="0"/>
              <a:t>08.02.2024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114612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5568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1473310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56100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2866059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6F9CD8B-5D58-4AB8-801B-9D02091B92CA}" type="datetimeFigureOut">
              <a:rPr lang="ru-RU" smtClean="0"/>
              <a:t>08.02.2024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395087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06F9CD8B-5D58-4AB8-801B-9D02091B92CA}" type="datetimeFigureOut">
              <a:rPr lang="ru-RU" smtClean="0"/>
              <a:t>08.02.2024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1871291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F9CD8B-5D58-4AB8-801B-9D02091B92CA}" type="datetimeFigureOut">
              <a:rPr lang="ru-RU" smtClean="0"/>
              <a:t>08.02.2024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66959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smtClean="0"/>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F9CD8B-5D58-4AB8-801B-9D02091B92CA}" type="datetimeFigureOut">
              <a:rPr lang="ru-RU" smtClean="0"/>
              <a:t>08.02.2024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40720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6F9CD8B-5D58-4AB8-801B-9D02091B92CA}" type="datetimeFigureOut">
              <a:rPr lang="ru-RU" smtClean="0"/>
              <a:t>08.02.2024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2489488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6F9CD8B-5D58-4AB8-801B-9D02091B92CA}" type="datetimeFigureOut">
              <a:rPr lang="ru-RU" smtClean="0"/>
              <a:t>08.02.2024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233632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249210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6F9CD8B-5D58-4AB8-801B-9D02091B92CA}" type="datetimeFigureOut">
              <a:rPr lang="ru-RU" smtClean="0"/>
              <a:t>08.02.2024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150506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6F9CD8B-5D58-4AB8-801B-9D02091B92CA}" type="datetimeFigureOut">
              <a:rPr lang="ru-RU" smtClean="0"/>
              <a:t>08.02.2024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2955363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6F9CD8B-5D58-4AB8-801B-9D02091B92CA}" type="datetimeFigureOut">
              <a:rPr lang="ru-RU" smtClean="0"/>
              <a:t>08.02.2024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424418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smtClean="0"/>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3388765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06F9CD8B-5D58-4AB8-801B-9D02091B92CA}" type="datetimeFigureOut">
              <a:rPr lang="ru-RU" smtClean="0"/>
              <a:t>08.02.2024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4BE0B6-8726-4DF0-8AA8-906FB61892A5}" type="slidenum">
              <a:rPr lang="ru-RU" smtClean="0"/>
              <a:t>‹#›</a:t>
            </a:fld>
            <a:endParaRPr lang="ru-RU"/>
          </a:p>
        </p:txBody>
      </p:sp>
    </p:spTree>
    <p:extLst>
      <p:ext uri="{BB962C8B-B14F-4D97-AF65-F5344CB8AC3E}">
        <p14:creationId xmlns:p14="http://schemas.microsoft.com/office/powerpoint/2010/main" val="313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6F9CD8B-5D58-4AB8-801B-9D02091B92CA}" type="datetimeFigureOut">
              <a:rPr lang="ru-RU" smtClean="0"/>
              <a:t>08.02.2024</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264BE0B6-8726-4DF0-8AA8-906FB61892A5}" type="slidenum">
              <a:rPr lang="ru-RU" smtClean="0"/>
              <a:t>‹#›</a:t>
            </a:fld>
            <a:endParaRPr lang="ru-RU"/>
          </a:p>
        </p:txBody>
      </p:sp>
    </p:spTree>
    <p:extLst>
      <p:ext uri="{BB962C8B-B14F-4D97-AF65-F5344CB8AC3E}">
        <p14:creationId xmlns:p14="http://schemas.microsoft.com/office/powerpoint/2010/main" val="25566631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19156" y="2454442"/>
            <a:ext cx="6140335" cy="517381"/>
          </a:xfrm>
        </p:spPr>
        <p:txBody>
          <a:bodyPr>
            <a:normAutofit fontScale="90000"/>
          </a:bodyPr>
          <a:lstStyle/>
          <a:p>
            <a:r>
              <a:rPr lang="en-US" dirty="0" smtClean="0"/>
              <a:t>Oscar Wild</a:t>
            </a:r>
            <a:endParaRPr lang="ru-RU" dirty="0"/>
          </a:p>
        </p:txBody>
      </p:sp>
      <p:pic>
        <p:nvPicPr>
          <p:cNvPr id="5" name="Рисунок 4"/>
          <p:cNvPicPr>
            <a:picLocks noChangeAspect="1"/>
          </p:cNvPicPr>
          <p:nvPr/>
        </p:nvPicPr>
        <p:blipFill>
          <a:blip r:embed="rId2"/>
          <a:stretch>
            <a:fillRect/>
          </a:stretch>
        </p:blipFill>
        <p:spPr>
          <a:xfrm>
            <a:off x="3963054" y="234418"/>
            <a:ext cx="7956229" cy="6455139"/>
          </a:xfrm>
          <a:prstGeom prst="rect">
            <a:avLst/>
          </a:prstGeom>
        </p:spPr>
      </p:pic>
    </p:spTree>
    <p:extLst>
      <p:ext uri="{BB962C8B-B14F-4D97-AF65-F5344CB8AC3E}">
        <p14:creationId xmlns:p14="http://schemas.microsoft.com/office/powerpoint/2010/main" val="36765310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280151" y="19748"/>
            <a:ext cx="1911849" cy="1258486"/>
          </a:xfrm>
          <a:prstGeom prst="rect">
            <a:avLst/>
          </a:prstGeom>
        </p:spPr>
        <p:txBody>
          <a:bodyPr wrap="square">
            <a:spAutoFit/>
          </a:bodyPr>
          <a:lstStyle/>
          <a:p>
            <a:pPr>
              <a:lnSpc>
                <a:spcPct val="106000"/>
              </a:lnSpc>
              <a:spcAft>
                <a:spcPts val="800"/>
              </a:spcAft>
            </a:pPr>
            <a:r>
              <a:rPr lang="en-US" sz="3600" dirty="0" err="1" smtClean="0">
                <a:latin typeface="Tempus Sans ITC" panose="04020404030D07020202" pitchFamily="82" charset="0"/>
                <a:ea typeface="Calibri" panose="020F0502020204030204" pitchFamily="34" charset="0"/>
                <a:cs typeface="Times New Roman" panose="02020603050405020304" pitchFamily="18" charset="0"/>
              </a:rPr>
              <a:t>Hercule</a:t>
            </a:r>
            <a:r>
              <a:rPr lang="en-US" sz="3600" dirty="0" smtClean="0">
                <a:latin typeface="Tempus Sans ITC" panose="04020404030D07020202" pitchFamily="82" charset="0"/>
                <a:ea typeface="Calibri" panose="020F0502020204030204" pitchFamily="34" charset="0"/>
                <a:cs typeface="Times New Roman" panose="02020603050405020304" pitchFamily="18" charset="0"/>
              </a:rPr>
              <a:t> </a:t>
            </a:r>
            <a:r>
              <a:rPr lang="en-US" sz="3600" dirty="0" err="1" smtClean="0">
                <a:latin typeface="Tempus Sans ITC" panose="04020404030D07020202" pitchFamily="82" charset="0"/>
                <a:ea typeface="Calibri" panose="020F0502020204030204" pitchFamily="34" charset="0"/>
                <a:cs typeface="Times New Roman" panose="02020603050405020304" pitchFamily="18" charset="0"/>
              </a:rPr>
              <a:t>Poirot</a:t>
            </a:r>
            <a:endParaRPr lang="ru-RU"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450" y="5262401"/>
            <a:ext cx="2262930" cy="149919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6039" y="1747304"/>
            <a:ext cx="2847350" cy="281887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60" y="244252"/>
            <a:ext cx="2060944" cy="206094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2471" y="109890"/>
            <a:ext cx="2910958" cy="1637414"/>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0886" y="2925048"/>
            <a:ext cx="3929298" cy="2685020"/>
          </a:xfrm>
          <a:prstGeom prst="rect">
            <a:avLst/>
          </a:prstGeom>
        </p:spPr>
      </p:pic>
      <p:sp>
        <p:nvSpPr>
          <p:cNvPr id="2" name="TextBox 1"/>
          <p:cNvSpPr txBox="1"/>
          <p:nvPr/>
        </p:nvSpPr>
        <p:spPr>
          <a:xfrm>
            <a:off x="694052" y="5000220"/>
            <a:ext cx="2059871" cy="1569660"/>
          </a:xfrm>
          <a:prstGeom prst="rect">
            <a:avLst/>
          </a:prstGeom>
          <a:noFill/>
        </p:spPr>
        <p:txBody>
          <a:bodyPr wrap="square" rtlCol="0">
            <a:spAutoFit/>
          </a:bodyPr>
          <a:lstStyle/>
          <a:p>
            <a:r>
              <a:rPr lang="en-US" sz="4800" dirty="0">
                <a:solidFill>
                  <a:prstClr val="black"/>
                </a:solidFill>
                <a:latin typeface="Tempus Sans ITC" panose="04020404030D07020202" pitchFamily="82" charset="0"/>
                <a:ea typeface="Calibri" panose="020F0502020204030204" pitchFamily="34" charset="0"/>
                <a:cs typeface="Times New Roman" panose="02020603050405020304" pitchFamily="18" charset="0"/>
              </a:rPr>
              <a:t>Miss </a:t>
            </a:r>
            <a:r>
              <a:rPr lang="en-US" sz="4800" dirty="0" err="1">
                <a:solidFill>
                  <a:prstClr val="black"/>
                </a:solidFill>
                <a:latin typeface="Tempus Sans ITC" panose="04020404030D07020202" pitchFamily="82" charset="0"/>
                <a:ea typeface="Calibri" panose="020F0502020204030204" pitchFamily="34" charset="0"/>
                <a:cs typeface="Times New Roman" panose="02020603050405020304" pitchFamily="18" charset="0"/>
              </a:rPr>
              <a:t>Marple</a:t>
            </a:r>
            <a:endParaRPr lang="ru-RU" sz="4800" dirty="0"/>
          </a:p>
        </p:txBody>
      </p:sp>
      <p:sp>
        <p:nvSpPr>
          <p:cNvPr id="5" name="TextBox 4"/>
          <p:cNvSpPr txBox="1"/>
          <p:nvPr/>
        </p:nvSpPr>
        <p:spPr>
          <a:xfrm>
            <a:off x="9129851" y="5610068"/>
            <a:ext cx="2862576" cy="584775"/>
          </a:xfrm>
          <a:prstGeom prst="rect">
            <a:avLst/>
          </a:prstGeom>
          <a:noFill/>
        </p:spPr>
        <p:txBody>
          <a:bodyPr wrap="square" rtlCol="0">
            <a:spAutoFit/>
          </a:bodyPr>
          <a:lstStyle/>
          <a:p>
            <a:r>
              <a:rPr lang="en-US" sz="3200" dirty="0">
                <a:latin typeface="Tempus Sans ITC" panose="04020404030D07020202" pitchFamily="82" charset="0"/>
              </a:rPr>
              <a:t>Conan Doyle</a:t>
            </a:r>
          </a:p>
        </p:txBody>
      </p:sp>
      <p:sp>
        <p:nvSpPr>
          <p:cNvPr id="6" name="TextBox 5"/>
          <p:cNvSpPr txBox="1"/>
          <p:nvPr/>
        </p:nvSpPr>
        <p:spPr>
          <a:xfrm>
            <a:off x="1715775" y="3183634"/>
            <a:ext cx="1937982" cy="1200329"/>
          </a:xfrm>
          <a:prstGeom prst="rect">
            <a:avLst/>
          </a:prstGeom>
          <a:noFill/>
        </p:spPr>
        <p:txBody>
          <a:bodyPr wrap="square" rtlCol="0">
            <a:spAutoFit/>
          </a:bodyPr>
          <a:lstStyle/>
          <a:p>
            <a:r>
              <a:rPr lang="en-US" sz="3600" dirty="0">
                <a:latin typeface="Tempus Sans ITC" panose="04020404030D07020202" pitchFamily="82" charset="0"/>
              </a:rPr>
              <a:t>Sherlock Holmes </a:t>
            </a:r>
            <a:endParaRPr lang="ru-RU" sz="3600" dirty="0"/>
          </a:p>
        </p:txBody>
      </p:sp>
      <p:sp>
        <p:nvSpPr>
          <p:cNvPr id="7" name="TextBox 6"/>
          <p:cNvSpPr txBox="1"/>
          <p:nvPr/>
        </p:nvSpPr>
        <p:spPr>
          <a:xfrm>
            <a:off x="2126353" y="244252"/>
            <a:ext cx="1787857" cy="1200329"/>
          </a:xfrm>
          <a:prstGeom prst="rect">
            <a:avLst/>
          </a:prstGeom>
          <a:noFill/>
        </p:spPr>
        <p:txBody>
          <a:bodyPr wrap="square" rtlCol="0">
            <a:spAutoFit/>
          </a:bodyPr>
          <a:lstStyle/>
          <a:p>
            <a:r>
              <a:rPr lang="en-US" sz="3600" dirty="0">
                <a:latin typeface="Tempus Sans ITC" panose="04020404030D07020202" pitchFamily="82" charset="0"/>
              </a:rPr>
              <a:t>Jules Verne </a:t>
            </a:r>
            <a:endParaRPr lang="ru-RU" sz="3600" dirty="0"/>
          </a:p>
        </p:txBody>
      </p:sp>
      <p:sp>
        <p:nvSpPr>
          <p:cNvPr id="8" name="TextBox 7"/>
          <p:cNvSpPr txBox="1"/>
          <p:nvPr/>
        </p:nvSpPr>
        <p:spPr>
          <a:xfrm>
            <a:off x="-38819" y="2101960"/>
            <a:ext cx="1695776" cy="1200329"/>
          </a:xfrm>
          <a:prstGeom prst="rect">
            <a:avLst/>
          </a:prstGeom>
          <a:noFill/>
        </p:spPr>
        <p:txBody>
          <a:bodyPr wrap="square" rtlCol="0">
            <a:spAutoFit/>
          </a:bodyPr>
          <a:lstStyle/>
          <a:p>
            <a:r>
              <a:rPr lang="en-US" sz="3600" dirty="0">
                <a:latin typeface="Tempus Sans ITC" panose="04020404030D07020202" pitchFamily="82" charset="0"/>
              </a:rPr>
              <a:t>Captain Nemo </a:t>
            </a:r>
            <a:endParaRPr lang="ru-RU" sz="3600" dirty="0"/>
          </a:p>
        </p:txBody>
      </p:sp>
      <p:sp>
        <p:nvSpPr>
          <p:cNvPr id="12" name="TextBox 11"/>
          <p:cNvSpPr txBox="1"/>
          <p:nvPr/>
        </p:nvSpPr>
        <p:spPr>
          <a:xfrm>
            <a:off x="4739446" y="4852318"/>
            <a:ext cx="1569493" cy="1200329"/>
          </a:xfrm>
          <a:prstGeom prst="rect">
            <a:avLst/>
          </a:prstGeom>
          <a:noFill/>
        </p:spPr>
        <p:txBody>
          <a:bodyPr wrap="square" rtlCol="0">
            <a:spAutoFit/>
          </a:bodyPr>
          <a:lstStyle/>
          <a:p>
            <a:r>
              <a:rPr lang="en-US" sz="3600" dirty="0">
                <a:latin typeface="Tempus Sans ITC" panose="04020404030D07020202" pitchFamily="82" charset="0"/>
              </a:rPr>
              <a:t>Agatha </a:t>
            </a:r>
            <a:r>
              <a:rPr lang="en-US" sz="3600" dirty="0" err="1">
                <a:latin typeface="Tempus Sans ITC" panose="04020404030D07020202" pitchFamily="82" charset="0"/>
              </a:rPr>
              <a:t>Cristie</a:t>
            </a:r>
            <a:endParaRPr lang="en-US" sz="3600" dirty="0">
              <a:latin typeface="Tempus Sans ITC" panose="04020404030D07020202" pitchFamily="82" charset="0"/>
            </a:endParaRPr>
          </a:p>
        </p:txBody>
      </p:sp>
      <p:sp>
        <p:nvSpPr>
          <p:cNvPr id="15" name="TextBox 14"/>
          <p:cNvSpPr txBox="1"/>
          <p:nvPr/>
        </p:nvSpPr>
        <p:spPr>
          <a:xfrm>
            <a:off x="6742831" y="2925048"/>
            <a:ext cx="2305654" cy="1200329"/>
          </a:xfrm>
          <a:prstGeom prst="rect">
            <a:avLst/>
          </a:prstGeom>
          <a:noFill/>
        </p:spPr>
        <p:txBody>
          <a:bodyPr wrap="square" rtlCol="0">
            <a:spAutoFit/>
          </a:bodyPr>
          <a:lstStyle/>
          <a:p>
            <a:r>
              <a:rPr lang="en-US" sz="3600" dirty="0">
                <a:latin typeface="Tempus Sans ITC" panose="04020404030D07020202" pitchFamily="82" charset="0"/>
              </a:rPr>
              <a:t>Robinson Crusoe</a:t>
            </a:r>
          </a:p>
        </p:txBody>
      </p:sp>
      <p:sp>
        <p:nvSpPr>
          <p:cNvPr id="17" name="TextBox 16"/>
          <p:cNvSpPr txBox="1"/>
          <p:nvPr/>
        </p:nvSpPr>
        <p:spPr>
          <a:xfrm>
            <a:off x="5157623" y="1940741"/>
            <a:ext cx="1785437" cy="1200329"/>
          </a:xfrm>
          <a:prstGeom prst="rect">
            <a:avLst/>
          </a:prstGeom>
          <a:noFill/>
        </p:spPr>
        <p:txBody>
          <a:bodyPr wrap="square" rtlCol="0">
            <a:spAutoFit/>
          </a:bodyPr>
          <a:lstStyle/>
          <a:p>
            <a:r>
              <a:rPr lang="en-US" sz="3600" dirty="0">
                <a:latin typeface="Tempus Sans ITC" panose="04020404030D07020202" pitchFamily="82" charset="0"/>
              </a:rPr>
              <a:t>Daniel Defoe</a:t>
            </a:r>
          </a:p>
        </p:txBody>
      </p:sp>
      <p:pic>
        <p:nvPicPr>
          <p:cNvPr id="14" name="Рисунок 13"/>
          <p:cNvPicPr>
            <a:picLocks noChangeAspect="1"/>
          </p:cNvPicPr>
          <p:nvPr/>
        </p:nvPicPr>
        <p:blipFill>
          <a:blip r:embed="rId7"/>
          <a:stretch>
            <a:fillRect/>
          </a:stretch>
        </p:blipFill>
        <p:spPr>
          <a:xfrm>
            <a:off x="5294629" y="197416"/>
            <a:ext cx="2054530" cy="1518036"/>
          </a:xfrm>
          <a:prstGeom prst="rect">
            <a:avLst/>
          </a:prstGeom>
        </p:spPr>
      </p:pic>
    </p:spTree>
    <p:extLst>
      <p:ext uri="{BB962C8B-B14F-4D97-AF65-F5344CB8AC3E}">
        <p14:creationId xmlns:p14="http://schemas.microsoft.com/office/powerpoint/2010/main" val="4272492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805681" y="2591546"/>
            <a:ext cx="4138863" cy="4138863"/>
          </a:xfrm>
          <a:prstGeom prst="rect">
            <a:avLst/>
          </a:prstGeom>
        </p:spPr>
      </p:pic>
      <p:pic>
        <p:nvPicPr>
          <p:cNvPr id="2" name="Рисунок 1"/>
          <p:cNvPicPr>
            <a:picLocks noChangeAspect="1"/>
          </p:cNvPicPr>
          <p:nvPr/>
        </p:nvPicPr>
        <p:blipFill>
          <a:blip r:embed="rId3"/>
          <a:stretch>
            <a:fillRect/>
          </a:stretch>
        </p:blipFill>
        <p:spPr>
          <a:xfrm>
            <a:off x="5892120" y="307201"/>
            <a:ext cx="2652191" cy="3095218"/>
          </a:xfrm>
          <a:prstGeom prst="rect">
            <a:avLst/>
          </a:prstGeom>
        </p:spPr>
      </p:pic>
      <p:sp>
        <p:nvSpPr>
          <p:cNvPr id="5" name="Прямоугольник 4"/>
          <p:cNvSpPr/>
          <p:nvPr/>
        </p:nvSpPr>
        <p:spPr>
          <a:xfrm>
            <a:off x="527112" y="129430"/>
            <a:ext cx="6096000" cy="6186309"/>
          </a:xfrm>
          <a:prstGeom prst="rect">
            <a:avLst/>
          </a:prstGeom>
        </p:spPr>
        <p:txBody>
          <a:bodyPr>
            <a:spAutoFit/>
          </a:bodyPr>
          <a:lstStyle/>
          <a:p>
            <a:r>
              <a:rPr lang="en-US" sz="4400" dirty="0"/>
              <a:t>Oscar Wilde was born in Dublin in 1854, the son of a brilliant surgeon and a poetess. He was educated at Trinity college  and then at </a:t>
            </a:r>
            <a:r>
              <a:rPr lang="en-US" sz="4400" dirty="0" err="1"/>
              <a:t>Magdolen</a:t>
            </a:r>
            <a:r>
              <a:rPr lang="en-US" sz="4400" dirty="0"/>
              <a:t> college (Oxford), where he won </a:t>
            </a:r>
            <a:r>
              <a:rPr lang="en-US" sz="4400" dirty="0" err="1"/>
              <a:t>Newdigate</a:t>
            </a:r>
            <a:r>
              <a:rPr lang="en-US" sz="4400" dirty="0"/>
              <a:t> prize for poetry.</a:t>
            </a:r>
          </a:p>
        </p:txBody>
      </p:sp>
    </p:spTree>
    <p:extLst>
      <p:ext uri="{BB962C8B-B14F-4D97-AF65-F5344CB8AC3E}">
        <p14:creationId xmlns:p14="http://schemas.microsoft.com/office/powerpoint/2010/main" val="11233486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37693" y="1700337"/>
            <a:ext cx="3432345" cy="5157663"/>
          </a:xfrm>
          <a:prstGeom prst="rect">
            <a:avLst/>
          </a:prstGeom>
        </p:spPr>
      </p:pic>
      <p:pic>
        <p:nvPicPr>
          <p:cNvPr id="5" name="Рисунок 4"/>
          <p:cNvPicPr>
            <a:picLocks noChangeAspect="1"/>
          </p:cNvPicPr>
          <p:nvPr/>
        </p:nvPicPr>
        <p:blipFill>
          <a:blip r:embed="rId3"/>
          <a:stretch>
            <a:fillRect/>
          </a:stretch>
        </p:blipFill>
        <p:spPr>
          <a:xfrm>
            <a:off x="3285460" y="157870"/>
            <a:ext cx="3626178" cy="2495488"/>
          </a:xfrm>
          <a:prstGeom prst="rect">
            <a:avLst/>
          </a:prstGeom>
        </p:spPr>
      </p:pic>
      <p:sp>
        <p:nvSpPr>
          <p:cNvPr id="2" name="Прямоугольник 1"/>
          <p:cNvSpPr/>
          <p:nvPr/>
        </p:nvSpPr>
        <p:spPr>
          <a:xfrm>
            <a:off x="3958389" y="48126"/>
            <a:ext cx="8233611" cy="6186309"/>
          </a:xfrm>
          <a:prstGeom prst="rect">
            <a:avLst/>
          </a:prstGeom>
        </p:spPr>
        <p:txBody>
          <a:bodyPr wrap="square">
            <a:spAutoFit/>
          </a:bodyPr>
          <a:lstStyle/>
          <a:p>
            <a:r>
              <a:rPr lang="ru-RU" sz="4400" dirty="0" smtClean="0"/>
              <a:t>                    </a:t>
            </a:r>
            <a:r>
              <a:rPr lang="en-US" sz="4400" dirty="0" smtClean="0"/>
              <a:t>He </a:t>
            </a:r>
            <a:r>
              <a:rPr lang="en-US" sz="4400" dirty="0"/>
              <a:t>became the </a:t>
            </a:r>
            <a:r>
              <a:rPr lang="ru-RU" sz="4400" dirty="0" smtClean="0"/>
              <a:t>                                                                                                                                                                      			  </a:t>
            </a:r>
            <a:r>
              <a:rPr lang="en-US" sz="4400" dirty="0" smtClean="0"/>
              <a:t>leader </a:t>
            </a:r>
            <a:r>
              <a:rPr lang="en-US" sz="4400" dirty="0"/>
              <a:t>of the </a:t>
            </a:r>
            <a:r>
              <a:rPr lang="ru-RU" sz="4400" dirty="0" smtClean="0"/>
              <a:t>					  </a:t>
            </a:r>
            <a:r>
              <a:rPr lang="en-US" sz="4400" dirty="0" smtClean="0"/>
              <a:t>aesthetic </a:t>
            </a:r>
            <a:r>
              <a:rPr lang="ru-RU" sz="4400" dirty="0" smtClean="0"/>
              <a:t>     					  </a:t>
            </a:r>
            <a:r>
              <a:rPr lang="en-US" sz="4400" dirty="0" smtClean="0"/>
              <a:t>movement </a:t>
            </a:r>
            <a:r>
              <a:rPr lang="en-US" sz="4400" dirty="0"/>
              <a:t>and was famous </a:t>
            </a:r>
            <a:r>
              <a:rPr lang="en-US" sz="4400" dirty="0" smtClean="0"/>
              <a:t>for </a:t>
            </a:r>
            <a:r>
              <a:rPr lang="en-US" sz="4400" dirty="0"/>
              <a:t>the brilliance of his wit and conversation qualities made permanent in such plays as “Lady Windermere’s fan” and “Importance of being Earnest”.</a:t>
            </a:r>
          </a:p>
        </p:txBody>
      </p:sp>
    </p:spTree>
    <p:extLst>
      <p:ext uri="{BB962C8B-B14F-4D97-AF65-F5344CB8AC3E}">
        <p14:creationId xmlns:p14="http://schemas.microsoft.com/office/powerpoint/2010/main" val="3928260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9055110" y="188486"/>
            <a:ext cx="2995863" cy="4438315"/>
          </a:xfrm>
          <a:prstGeom prst="rect">
            <a:avLst/>
          </a:prstGeom>
        </p:spPr>
      </p:pic>
      <p:pic>
        <p:nvPicPr>
          <p:cNvPr id="4" name="Рисунок 3"/>
          <p:cNvPicPr>
            <a:picLocks noChangeAspect="1"/>
          </p:cNvPicPr>
          <p:nvPr/>
        </p:nvPicPr>
        <p:blipFill>
          <a:blip r:embed="rId3"/>
          <a:stretch>
            <a:fillRect/>
          </a:stretch>
        </p:blipFill>
        <p:spPr>
          <a:xfrm>
            <a:off x="145815" y="1347572"/>
            <a:ext cx="3977780" cy="5444200"/>
          </a:xfrm>
          <a:prstGeom prst="rect">
            <a:avLst/>
          </a:prstGeom>
        </p:spPr>
      </p:pic>
      <p:sp>
        <p:nvSpPr>
          <p:cNvPr id="2" name="Прямоугольник 1"/>
          <p:cNvSpPr/>
          <p:nvPr/>
        </p:nvSpPr>
        <p:spPr>
          <a:xfrm>
            <a:off x="546150" y="188486"/>
            <a:ext cx="11027152" cy="6247864"/>
          </a:xfrm>
          <a:prstGeom prst="rect">
            <a:avLst/>
          </a:prstGeom>
        </p:spPr>
        <p:txBody>
          <a:bodyPr wrap="square">
            <a:spAutoFit/>
          </a:bodyPr>
          <a:lstStyle/>
          <a:p>
            <a:r>
              <a:rPr lang="ru-RU" sz="4000" dirty="0" smtClean="0"/>
              <a:t>       </a:t>
            </a:r>
            <a:r>
              <a:rPr lang="en-US" sz="4000" dirty="0" smtClean="0"/>
              <a:t>It </a:t>
            </a:r>
            <a:r>
              <a:rPr lang="en-US" sz="4000" dirty="0"/>
              <a:t>was Oscar Wilde, who put forward </a:t>
            </a:r>
            <a:endParaRPr lang="ru-RU" sz="4000" dirty="0" smtClean="0"/>
          </a:p>
          <a:p>
            <a:r>
              <a:rPr lang="ru-RU" sz="4000" dirty="0"/>
              <a:t>	</a:t>
            </a:r>
            <a:r>
              <a:rPr lang="ru-RU" sz="4000" dirty="0" smtClean="0"/>
              <a:t>		  </a:t>
            </a:r>
            <a:r>
              <a:rPr lang="en-US" sz="4000" dirty="0" smtClean="0"/>
              <a:t>“</a:t>
            </a:r>
            <a:r>
              <a:rPr lang="en-US" sz="4000" dirty="0"/>
              <a:t>art for art’s sake” theory.</a:t>
            </a:r>
          </a:p>
          <a:p>
            <a:r>
              <a:rPr lang="ru-RU" sz="4000" dirty="0" smtClean="0"/>
              <a:t>			     </a:t>
            </a:r>
            <a:r>
              <a:rPr lang="en-US" sz="4000" dirty="0" smtClean="0"/>
              <a:t>He </a:t>
            </a:r>
            <a:r>
              <a:rPr lang="en-US" sz="4000" dirty="0"/>
              <a:t>was the author of </a:t>
            </a:r>
            <a:endParaRPr lang="ru-RU" sz="4000" dirty="0" smtClean="0"/>
          </a:p>
          <a:p>
            <a:r>
              <a:rPr lang="ru-RU" sz="4000" dirty="0"/>
              <a:t> </a:t>
            </a:r>
            <a:r>
              <a:rPr lang="ru-RU" sz="4000" dirty="0" smtClean="0"/>
              <a:t>                        </a:t>
            </a:r>
            <a:r>
              <a:rPr lang="en-US" sz="4000" dirty="0" smtClean="0"/>
              <a:t>some </a:t>
            </a:r>
            <a:r>
              <a:rPr lang="en-US" sz="4000" dirty="0"/>
              <a:t>exceedingly </a:t>
            </a:r>
            <a:endParaRPr lang="ru-RU" sz="4000" dirty="0" smtClean="0"/>
          </a:p>
          <a:p>
            <a:r>
              <a:rPr lang="ru-RU" sz="4000" dirty="0"/>
              <a:t> </a:t>
            </a:r>
            <a:r>
              <a:rPr lang="ru-RU" sz="4000" dirty="0" smtClean="0"/>
              <a:t>                        </a:t>
            </a:r>
            <a:r>
              <a:rPr lang="en-US" sz="4000" dirty="0" smtClean="0"/>
              <a:t>poetical </a:t>
            </a:r>
            <a:r>
              <a:rPr lang="en-US" sz="4000" dirty="0"/>
              <a:t>tales, such as </a:t>
            </a:r>
            <a:endParaRPr lang="ru-RU" sz="4000" dirty="0" smtClean="0"/>
          </a:p>
          <a:p>
            <a:r>
              <a:rPr lang="ru-RU" sz="4000" dirty="0"/>
              <a:t> </a:t>
            </a:r>
            <a:r>
              <a:rPr lang="ru-RU" sz="4000" dirty="0" smtClean="0"/>
              <a:t>                       </a:t>
            </a:r>
            <a:r>
              <a:rPr lang="en-US" sz="4000" dirty="0" smtClean="0"/>
              <a:t>“</a:t>
            </a:r>
            <a:r>
              <a:rPr lang="en-US" sz="4000" dirty="0"/>
              <a:t>The Rose and the </a:t>
            </a:r>
            <a:endParaRPr lang="ru-RU" sz="4000" dirty="0" smtClean="0"/>
          </a:p>
          <a:p>
            <a:r>
              <a:rPr lang="ru-RU" sz="4000" dirty="0"/>
              <a:t> </a:t>
            </a:r>
            <a:r>
              <a:rPr lang="ru-RU" sz="4000" dirty="0" smtClean="0"/>
              <a:t>                                    </a:t>
            </a:r>
            <a:r>
              <a:rPr lang="en-US" sz="4000" dirty="0" smtClean="0"/>
              <a:t>Nightingale</a:t>
            </a:r>
            <a:r>
              <a:rPr lang="en-US" sz="4000" dirty="0"/>
              <a:t>», </a:t>
            </a:r>
            <a:endParaRPr lang="ru-RU" sz="4000" dirty="0" smtClean="0"/>
          </a:p>
          <a:p>
            <a:r>
              <a:rPr lang="ru-RU" sz="4000" dirty="0"/>
              <a:t> </a:t>
            </a:r>
            <a:r>
              <a:rPr lang="ru-RU" sz="4000" dirty="0" smtClean="0"/>
              <a:t>                         </a:t>
            </a:r>
            <a:r>
              <a:rPr lang="en-US" sz="4000" dirty="0" smtClean="0"/>
              <a:t>«</a:t>
            </a:r>
            <a:r>
              <a:rPr lang="en-US" sz="4000" dirty="0"/>
              <a:t>The Happy Prince», </a:t>
            </a:r>
            <a:endParaRPr lang="ru-RU" sz="4000" dirty="0" smtClean="0"/>
          </a:p>
          <a:p>
            <a:r>
              <a:rPr lang="ru-RU" sz="4000" dirty="0"/>
              <a:t> </a:t>
            </a:r>
            <a:r>
              <a:rPr lang="ru-RU" sz="4000" dirty="0" smtClean="0"/>
              <a:t>                         </a:t>
            </a:r>
            <a:r>
              <a:rPr lang="en-US" sz="4000" dirty="0" smtClean="0"/>
              <a:t>«</a:t>
            </a:r>
            <a:r>
              <a:rPr lang="en-US" sz="4000" dirty="0"/>
              <a:t>The Devoted Friend”, </a:t>
            </a:r>
            <a:endParaRPr lang="ru-RU" sz="4000" dirty="0" smtClean="0"/>
          </a:p>
          <a:p>
            <a:r>
              <a:rPr lang="ru-RU" sz="4000" dirty="0"/>
              <a:t> </a:t>
            </a:r>
            <a:r>
              <a:rPr lang="ru-RU" sz="4000" dirty="0" smtClean="0"/>
              <a:t>                                                </a:t>
            </a:r>
            <a:r>
              <a:rPr lang="en-US" sz="4000" dirty="0" smtClean="0"/>
              <a:t>“</a:t>
            </a:r>
            <a:r>
              <a:rPr lang="en-US" sz="4000" dirty="0"/>
              <a:t>The Selfish Giant”.</a:t>
            </a:r>
          </a:p>
        </p:txBody>
      </p:sp>
    </p:spTree>
    <p:extLst>
      <p:ext uri="{BB962C8B-B14F-4D97-AF65-F5344CB8AC3E}">
        <p14:creationId xmlns:p14="http://schemas.microsoft.com/office/powerpoint/2010/main" val="837193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504" y="-5417"/>
            <a:ext cx="6096000" cy="6863417"/>
          </a:xfrm>
          <a:prstGeom prst="rect">
            <a:avLst/>
          </a:prstGeom>
        </p:spPr>
        <p:txBody>
          <a:bodyPr>
            <a:spAutoFit/>
          </a:bodyPr>
          <a:lstStyle/>
          <a:p>
            <a:r>
              <a:rPr lang="en-US" sz="4000" dirty="0" smtClean="0"/>
              <a:t>He is also the author of the novel “The Picture of Dorian Grey”. Oscar Wilde did not raise any social problems in his works. His characters are all people of upper circles. The upper class characters are engaged in clever and refined conversation, even if it is about a scheme how to rob their government.</a:t>
            </a:r>
            <a:endParaRPr lang="en-US" sz="4000" dirty="0"/>
          </a:p>
        </p:txBody>
      </p:sp>
      <p:pic>
        <p:nvPicPr>
          <p:cNvPr id="4" name="Рисунок 3"/>
          <p:cNvPicPr>
            <a:picLocks noChangeAspect="1"/>
          </p:cNvPicPr>
          <p:nvPr/>
        </p:nvPicPr>
        <p:blipFill>
          <a:blip r:embed="rId2"/>
          <a:stretch>
            <a:fillRect/>
          </a:stretch>
        </p:blipFill>
        <p:spPr>
          <a:xfrm>
            <a:off x="6709574" y="329888"/>
            <a:ext cx="3822523" cy="5816088"/>
          </a:xfrm>
          <a:prstGeom prst="rect">
            <a:avLst/>
          </a:prstGeom>
        </p:spPr>
      </p:pic>
    </p:spTree>
    <p:extLst>
      <p:ext uri="{BB962C8B-B14F-4D97-AF65-F5344CB8AC3E}">
        <p14:creationId xmlns:p14="http://schemas.microsoft.com/office/powerpoint/2010/main" val="3253099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8390676" y="161062"/>
            <a:ext cx="3462828" cy="4816257"/>
          </a:xfrm>
          <a:prstGeom prst="rect">
            <a:avLst/>
          </a:prstGeom>
        </p:spPr>
      </p:pic>
      <p:pic>
        <p:nvPicPr>
          <p:cNvPr id="4" name="Рисунок 3"/>
          <p:cNvPicPr>
            <a:picLocks noChangeAspect="1"/>
          </p:cNvPicPr>
          <p:nvPr/>
        </p:nvPicPr>
        <p:blipFill>
          <a:blip r:embed="rId3"/>
          <a:stretch>
            <a:fillRect/>
          </a:stretch>
        </p:blipFill>
        <p:spPr>
          <a:xfrm>
            <a:off x="5311267" y="1671162"/>
            <a:ext cx="3450596" cy="4716175"/>
          </a:xfrm>
          <a:prstGeom prst="rect">
            <a:avLst/>
          </a:prstGeom>
        </p:spPr>
      </p:pic>
      <p:pic>
        <p:nvPicPr>
          <p:cNvPr id="5" name="Рисунок 4"/>
          <p:cNvPicPr>
            <a:picLocks noChangeAspect="1"/>
          </p:cNvPicPr>
          <p:nvPr/>
        </p:nvPicPr>
        <p:blipFill>
          <a:blip r:embed="rId4"/>
          <a:stretch>
            <a:fillRect/>
          </a:stretch>
        </p:blipFill>
        <p:spPr>
          <a:xfrm>
            <a:off x="2590048" y="2971422"/>
            <a:ext cx="2840616" cy="3739678"/>
          </a:xfrm>
          <a:prstGeom prst="rect">
            <a:avLst/>
          </a:prstGeom>
        </p:spPr>
      </p:pic>
      <p:sp>
        <p:nvSpPr>
          <p:cNvPr id="2" name="Прямоугольник 1"/>
          <p:cNvSpPr/>
          <p:nvPr/>
        </p:nvSpPr>
        <p:spPr>
          <a:xfrm>
            <a:off x="250209" y="65446"/>
            <a:ext cx="7717386" cy="3785652"/>
          </a:xfrm>
          <a:prstGeom prst="rect">
            <a:avLst/>
          </a:prstGeom>
        </p:spPr>
        <p:txBody>
          <a:bodyPr wrap="square">
            <a:spAutoFit/>
          </a:bodyPr>
          <a:lstStyle/>
          <a:p>
            <a:r>
              <a:rPr lang="en-US" sz="4000" dirty="0"/>
              <a:t>The interesting plot of Oscar Wilde’s plays and his humor help the plays to stay on the stages </a:t>
            </a:r>
            <a:endParaRPr lang="ru-RU" sz="4000" dirty="0" smtClean="0"/>
          </a:p>
          <a:p>
            <a:r>
              <a:rPr lang="en-US" sz="4000" dirty="0" smtClean="0"/>
              <a:t>of </a:t>
            </a:r>
            <a:r>
              <a:rPr lang="en-US" sz="4000" dirty="0"/>
              <a:t>the theatres for more </a:t>
            </a:r>
            <a:endParaRPr lang="ru-RU" sz="4000" dirty="0" smtClean="0"/>
          </a:p>
          <a:p>
            <a:r>
              <a:rPr lang="en-US" sz="4000" dirty="0" smtClean="0"/>
              <a:t>than </a:t>
            </a:r>
            <a:endParaRPr lang="ru-RU" sz="4000" dirty="0" smtClean="0"/>
          </a:p>
          <a:p>
            <a:r>
              <a:rPr lang="en-US" sz="4000" dirty="0" smtClean="0"/>
              <a:t>90 </a:t>
            </a:r>
            <a:r>
              <a:rPr lang="en-US" sz="4000" dirty="0"/>
              <a:t>years.</a:t>
            </a:r>
          </a:p>
        </p:txBody>
      </p:sp>
    </p:spTree>
    <p:extLst>
      <p:ext uri="{BB962C8B-B14F-4D97-AF65-F5344CB8AC3E}">
        <p14:creationId xmlns:p14="http://schemas.microsoft.com/office/powerpoint/2010/main" val="1356077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753503" y="520659"/>
            <a:ext cx="2875453" cy="1617442"/>
          </a:xfrm>
          <a:prstGeom prst="rect">
            <a:avLst/>
          </a:prstGeom>
        </p:spPr>
      </p:pic>
      <p:pic>
        <p:nvPicPr>
          <p:cNvPr id="6" name="Рисунок 5"/>
          <p:cNvPicPr>
            <a:picLocks noChangeAspect="1"/>
          </p:cNvPicPr>
          <p:nvPr/>
        </p:nvPicPr>
        <p:blipFill>
          <a:blip r:embed="rId3"/>
          <a:stretch>
            <a:fillRect/>
          </a:stretch>
        </p:blipFill>
        <p:spPr>
          <a:xfrm>
            <a:off x="3396391" y="781991"/>
            <a:ext cx="2034691" cy="1262489"/>
          </a:xfrm>
          <a:prstGeom prst="rect">
            <a:avLst/>
          </a:prstGeom>
        </p:spPr>
      </p:pic>
      <p:pic>
        <p:nvPicPr>
          <p:cNvPr id="7" name="Рисунок 6"/>
          <p:cNvPicPr>
            <a:picLocks noChangeAspect="1"/>
          </p:cNvPicPr>
          <p:nvPr/>
        </p:nvPicPr>
        <p:blipFill>
          <a:blip r:embed="rId4"/>
          <a:stretch>
            <a:fillRect/>
          </a:stretch>
        </p:blipFill>
        <p:spPr>
          <a:xfrm>
            <a:off x="276225" y="152503"/>
            <a:ext cx="2403530" cy="3204707"/>
          </a:xfrm>
          <a:prstGeom prst="rect">
            <a:avLst/>
          </a:prstGeom>
        </p:spPr>
      </p:pic>
      <p:pic>
        <p:nvPicPr>
          <p:cNvPr id="8" name="Рисунок 7"/>
          <p:cNvPicPr>
            <a:picLocks noChangeAspect="1"/>
          </p:cNvPicPr>
          <p:nvPr/>
        </p:nvPicPr>
        <p:blipFill>
          <a:blip r:embed="rId5"/>
          <a:stretch>
            <a:fillRect/>
          </a:stretch>
        </p:blipFill>
        <p:spPr>
          <a:xfrm>
            <a:off x="8818282" y="4485417"/>
            <a:ext cx="3037789" cy="2278342"/>
          </a:xfrm>
          <a:prstGeom prst="rect">
            <a:avLst/>
          </a:prstGeom>
        </p:spPr>
      </p:pic>
      <p:pic>
        <p:nvPicPr>
          <p:cNvPr id="9" name="Рисунок 8"/>
          <p:cNvPicPr>
            <a:picLocks noChangeAspect="1"/>
          </p:cNvPicPr>
          <p:nvPr/>
        </p:nvPicPr>
        <p:blipFill>
          <a:blip r:embed="rId6"/>
          <a:stretch>
            <a:fillRect/>
          </a:stretch>
        </p:blipFill>
        <p:spPr>
          <a:xfrm flipH="1">
            <a:off x="775647" y="4152098"/>
            <a:ext cx="2695433" cy="2021575"/>
          </a:xfrm>
          <a:prstGeom prst="rect">
            <a:avLst/>
          </a:prstGeom>
        </p:spPr>
      </p:pic>
      <p:pic>
        <p:nvPicPr>
          <p:cNvPr id="10" name="Рисунок 9"/>
          <p:cNvPicPr>
            <a:picLocks noChangeAspect="1"/>
          </p:cNvPicPr>
          <p:nvPr/>
        </p:nvPicPr>
        <p:blipFill>
          <a:blip r:embed="rId7"/>
          <a:stretch>
            <a:fillRect/>
          </a:stretch>
        </p:blipFill>
        <p:spPr>
          <a:xfrm flipH="1">
            <a:off x="8182410" y="2680354"/>
            <a:ext cx="2659668" cy="1773112"/>
          </a:xfrm>
          <a:prstGeom prst="rect">
            <a:avLst/>
          </a:prstGeom>
        </p:spPr>
      </p:pic>
      <p:pic>
        <p:nvPicPr>
          <p:cNvPr id="11" name="Рисунок 10"/>
          <p:cNvPicPr>
            <a:picLocks noChangeAspect="1"/>
          </p:cNvPicPr>
          <p:nvPr/>
        </p:nvPicPr>
        <p:blipFill>
          <a:blip r:embed="rId8"/>
          <a:stretch>
            <a:fillRect/>
          </a:stretch>
        </p:blipFill>
        <p:spPr>
          <a:xfrm>
            <a:off x="4302799" y="3175199"/>
            <a:ext cx="3044456" cy="1712507"/>
          </a:xfrm>
          <a:prstGeom prst="rect">
            <a:avLst/>
          </a:prstGeom>
        </p:spPr>
      </p:pic>
      <p:pic>
        <p:nvPicPr>
          <p:cNvPr id="12" name="Рисунок 11"/>
          <p:cNvPicPr>
            <a:picLocks noChangeAspect="1"/>
          </p:cNvPicPr>
          <p:nvPr/>
        </p:nvPicPr>
        <p:blipFill>
          <a:blip r:embed="rId9"/>
          <a:stretch>
            <a:fillRect/>
          </a:stretch>
        </p:blipFill>
        <p:spPr>
          <a:xfrm>
            <a:off x="5861574" y="146177"/>
            <a:ext cx="2504574" cy="2504574"/>
          </a:xfrm>
          <a:prstGeom prst="rect">
            <a:avLst/>
          </a:prstGeom>
        </p:spPr>
      </p:pic>
      <p:sp>
        <p:nvSpPr>
          <p:cNvPr id="13" name="TextBox 12"/>
          <p:cNvSpPr txBox="1"/>
          <p:nvPr/>
        </p:nvSpPr>
        <p:spPr>
          <a:xfrm>
            <a:off x="392991" y="2681528"/>
            <a:ext cx="1913860" cy="646331"/>
          </a:xfrm>
          <a:prstGeom prst="rect">
            <a:avLst/>
          </a:prstGeom>
          <a:noFill/>
        </p:spPr>
        <p:txBody>
          <a:bodyPr wrap="square" rtlCol="0">
            <a:spAutoFit/>
          </a:bodyPr>
          <a:lstStyle/>
          <a:p>
            <a:r>
              <a:rPr lang="en-US" sz="3600" dirty="0" smtClean="0">
                <a:solidFill>
                  <a:schemeClr val="bg1"/>
                </a:solidFill>
              </a:rPr>
              <a:t>haunted</a:t>
            </a:r>
            <a:endParaRPr lang="ru-RU" sz="3600" dirty="0">
              <a:solidFill>
                <a:schemeClr val="bg1"/>
              </a:solidFill>
            </a:endParaRPr>
          </a:p>
        </p:txBody>
      </p:sp>
      <p:sp>
        <p:nvSpPr>
          <p:cNvPr id="14" name="TextBox 13"/>
          <p:cNvSpPr txBox="1"/>
          <p:nvPr/>
        </p:nvSpPr>
        <p:spPr>
          <a:xfrm>
            <a:off x="2000145" y="5342676"/>
            <a:ext cx="1770097" cy="830997"/>
          </a:xfrm>
          <a:prstGeom prst="rect">
            <a:avLst/>
          </a:prstGeom>
          <a:noFill/>
        </p:spPr>
        <p:txBody>
          <a:bodyPr wrap="square" rtlCol="0">
            <a:spAutoFit/>
          </a:bodyPr>
          <a:lstStyle/>
          <a:p>
            <a:r>
              <a:rPr lang="en-US" sz="4800" dirty="0" smtClean="0"/>
              <a:t>chain</a:t>
            </a:r>
            <a:endParaRPr lang="ru-RU" sz="4800" dirty="0"/>
          </a:p>
        </p:txBody>
      </p:sp>
      <p:sp>
        <p:nvSpPr>
          <p:cNvPr id="15" name="TextBox 14"/>
          <p:cNvSpPr txBox="1"/>
          <p:nvPr/>
        </p:nvSpPr>
        <p:spPr>
          <a:xfrm>
            <a:off x="3023349" y="150401"/>
            <a:ext cx="2304922" cy="707886"/>
          </a:xfrm>
          <a:prstGeom prst="rect">
            <a:avLst/>
          </a:prstGeom>
          <a:noFill/>
        </p:spPr>
        <p:txBody>
          <a:bodyPr wrap="square" rtlCol="0">
            <a:spAutoFit/>
          </a:bodyPr>
          <a:lstStyle/>
          <a:p>
            <a:r>
              <a:rPr lang="en-US" sz="4000" dirty="0" smtClean="0"/>
              <a:t>handcuffs</a:t>
            </a:r>
            <a:endParaRPr lang="ru-RU" sz="4000" dirty="0"/>
          </a:p>
        </p:txBody>
      </p:sp>
      <p:sp>
        <p:nvSpPr>
          <p:cNvPr id="16" name="TextBox 15"/>
          <p:cNvSpPr txBox="1"/>
          <p:nvPr/>
        </p:nvSpPr>
        <p:spPr>
          <a:xfrm>
            <a:off x="8591347" y="-113926"/>
            <a:ext cx="2956620" cy="707886"/>
          </a:xfrm>
          <a:prstGeom prst="rect">
            <a:avLst/>
          </a:prstGeom>
          <a:noFill/>
        </p:spPr>
        <p:txBody>
          <a:bodyPr wrap="square" rtlCol="0">
            <a:spAutoFit/>
          </a:bodyPr>
          <a:lstStyle/>
          <a:p>
            <a:r>
              <a:rPr lang="en-US" sz="4000" dirty="0" smtClean="0"/>
              <a:t>ambassador</a:t>
            </a:r>
            <a:endParaRPr lang="ru-RU" sz="4000" dirty="0"/>
          </a:p>
        </p:txBody>
      </p:sp>
      <p:sp>
        <p:nvSpPr>
          <p:cNvPr id="17" name="TextBox 16"/>
          <p:cNvSpPr txBox="1"/>
          <p:nvPr/>
        </p:nvSpPr>
        <p:spPr>
          <a:xfrm>
            <a:off x="5151674" y="1972468"/>
            <a:ext cx="1625422" cy="707886"/>
          </a:xfrm>
          <a:prstGeom prst="rect">
            <a:avLst/>
          </a:prstGeom>
          <a:noFill/>
        </p:spPr>
        <p:txBody>
          <a:bodyPr wrap="square" rtlCol="0">
            <a:spAutoFit/>
          </a:bodyPr>
          <a:lstStyle/>
          <a:p>
            <a:r>
              <a:rPr lang="en-US" sz="4000" dirty="0" smtClean="0"/>
              <a:t>oiling</a:t>
            </a:r>
            <a:endParaRPr lang="ru-RU" sz="4000" dirty="0"/>
          </a:p>
        </p:txBody>
      </p:sp>
      <p:sp>
        <p:nvSpPr>
          <p:cNvPr id="18" name="TextBox 17"/>
          <p:cNvSpPr txBox="1"/>
          <p:nvPr/>
        </p:nvSpPr>
        <p:spPr>
          <a:xfrm>
            <a:off x="9667807" y="2567394"/>
            <a:ext cx="2512251" cy="707886"/>
          </a:xfrm>
          <a:prstGeom prst="rect">
            <a:avLst/>
          </a:prstGeom>
          <a:noFill/>
        </p:spPr>
        <p:txBody>
          <a:bodyPr wrap="square" rtlCol="0">
            <a:spAutoFit/>
          </a:bodyPr>
          <a:lstStyle/>
          <a:p>
            <a:r>
              <a:rPr lang="en-US" sz="4000" dirty="0" smtClean="0">
                <a:solidFill>
                  <a:schemeClr val="bg1"/>
                </a:solidFill>
              </a:rPr>
              <a:t>rusty</a:t>
            </a:r>
            <a:endParaRPr lang="ru-RU" sz="4000" dirty="0">
              <a:solidFill>
                <a:schemeClr val="bg1"/>
              </a:solidFill>
            </a:endParaRPr>
          </a:p>
        </p:txBody>
      </p:sp>
      <p:sp>
        <p:nvSpPr>
          <p:cNvPr id="19" name="TextBox 18"/>
          <p:cNvSpPr txBox="1"/>
          <p:nvPr/>
        </p:nvSpPr>
        <p:spPr>
          <a:xfrm>
            <a:off x="8226271" y="5330323"/>
            <a:ext cx="1884757" cy="707886"/>
          </a:xfrm>
          <a:prstGeom prst="rect">
            <a:avLst/>
          </a:prstGeom>
          <a:noFill/>
        </p:spPr>
        <p:txBody>
          <a:bodyPr wrap="square" rtlCol="0">
            <a:spAutoFit/>
          </a:bodyPr>
          <a:lstStyle/>
          <a:p>
            <a:r>
              <a:rPr lang="en-US" sz="4000" dirty="0" smtClean="0"/>
              <a:t>foolish</a:t>
            </a:r>
            <a:endParaRPr lang="ru-RU" sz="4000" dirty="0"/>
          </a:p>
        </p:txBody>
      </p:sp>
      <p:sp>
        <p:nvSpPr>
          <p:cNvPr id="20" name="TextBox 19"/>
          <p:cNvSpPr txBox="1"/>
          <p:nvPr/>
        </p:nvSpPr>
        <p:spPr>
          <a:xfrm>
            <a:off x="4258313" y="4888560"/>
            <a:ext cx="3616505" cy="707886"/>
          </a:xfrm>
          <a:prstGeom prst="rect">
            <a:avLst/>
          </a:prstGeom>
          <a:noFill/>
        </p:spPr>
        <p:txBody>
          <a:bodyPr wrap="square" rtlCol="0">
            <a:spAutoFit/>
          </a:bodyPr>
          <a:lstStyle/>
          <a:p>
            <a:r>
              <a:rPr lang="en-US" sz="4000" dirty="0"/>
              <a:t>s</a:t>
            </a:r>
            <a:r>
              <a:rPr lang="en-US" sz="4000" dirty="0" smtClean="0"/>
              <a:t>trike a match</a:t>
            </a:r>
            <a:endParaRPr lang="ru-RU" sz="4000" dirty="0"/>
          </a:p>
        </p:txBody>
      </p:sp>
    </p:spTree>
    <p:extLst>
      <p:ext uri="{BB962C8B-B14F-4D97-AF65-F5344CB8AC3E}">
        <p14:creationId xmlns:p14="http://schemas.microsoft.com/office/powerpoint/2010/main" val="704144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he Canterville Ghost [English] 1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31087" y="776177"/>
            <a:ext cx="8548577" cy="4589573"/>
          </a:xfrm>
          <a:prstGeom prst="rect">
            <a:avLst/>
          </a:prstGeom>
        </p:spPr>
      </p:pic>
    </p:spTree>
    <p:extLst>
      <p:ext uri="{BB962C8B-B14F-4D97-AF65-F5344CB8AC3E}">
        <p14:creationId xmlns:p14="http://schemas.microsoft.com/office/powerpoint/2010/main" val="358656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TM04033925[[fn=Капля]]</Template>
  <TotalTime>320</TotalTime>
  <Words>172</Words>
  <Application>Microsoft Office PowerPoint</Application>
  <PresentationFormat>Широкоэкранный</PresentationFormat>
  <Paragraphs>35</Paragraphs>
  <Slides>9</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Arial</vt:lpstr>
      <vt:lpstr>Calibri</vt:lpstr>
      <vt:lpstr>Tempus Sans ITC</vt:lpstr>
      <vt:lpstr>Times New Roman</vt:lpstr>
      <vt:lpstr>Tw Cen MT</vt:lpstr>
      <vt:lpstr>Капля</vt:lpstr>
      <vt:lpstr>Oscar Wild</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Николай Ермаков</dc:creator>
  <cp:lastModifiedBy>Николай Ермаков</cp:lastModifiedBy>
  <cp:revision>21</cp:revision>
  <dcterms:created xsi:type="dcterms:W3CDTF">2024-02-07T02:19:59Z</dcterms:created>
  <dcterms:modified xsi:type="dcterms:W3CDTF">2024-02-08T13:19:21Z</dcterms:modified>
</cp:coreProperties>
</file>