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66" r:id="rId4"/>
    <p:sldId id="286" r:id="rId5"/>
    <p:sldId id="287" r:id="rId6"/>
    <p:sldId id="288" r:id="rId7"/>
    <p:sldId id="289" r:id="rId8"/>
    <p:sldId id="285" r:id="rId9"/>
    <p:sldId id="267" r:id="rId10"/>
    <p:sldId id="273" r:id="rId11"/>
    <p:sldId id="274" r:id="rId12"/>
    <p:sldId id="275" r:id="rId13"/>
    <p:sldId id="276" r:id="rId14"/>
    <p:sldId id="279" r:id="rId15"/>
    <p:sldId id="278" r:id="rId16"/>
    <p:sldId id="277" r:id="rId17"/>
    <p:sldId id="283" r:id="rId18"/>
    <p:sldId id="290" r:id="rId19"/>
    <p:sldId id="28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5" r:id="rId30"/>
    <p:sldId id="300" r:id="rId31"/>
    <p:sldId id="301" r:id="rId32"/>
    <p:sldId id="302" r:id="rId33"/>
    <p:sldId id="304" r:id="rId34"/>
    <p:sldId id="303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27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>
        <p:scale>
          <a:sx n="69" d="100"/>
          <a:sy n="69" d="100"/>
        </p:scale>
        <p:origin x="-328" y="-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0430" y="6211669"/>
            <a:ext cx="232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85852" y="714356"/>
            <a:ext cx="63579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УРОКА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4348" y="2071678"/>
            <a:ext cx="7429552" cy="42862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3160273-abf84c90c3047fc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2357430"/>
            <a:ext cx="1357322" cy="1561137"/>
          </a:xfrm>
          <a:prstGeom prst="rect">
            <a:avLst/>
          </a:prstGeom>
        </p:spPr>
      </p:pic>
      <p:pic>
        <p:nvPicPr>
          <p:cNvPr id="11" name="Рисунок 10" descr="ррр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22" y="2357430"/>
            <a:ext cx="738186" cy="738186"/>
          </a:xfrm>
          <a:prstGeom prst="rect">
            <a:avLst/>
          </a:prstGeom>
        </p:spPr>
      </p:pic>
      <p:pic>
        <p:nvPicPr>
          <p:cNvPr id="12" name="Рисунок 11" descr="1925863_дерево-рисунок-вектора-древесины-природы-дизайна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01" y="2357430"/>
            <a:ext cx="1228495" cy="1571636"/>
          </a:xfrm>
          <a:prstGeom prst="rect">
            <a:avLst/>
          </a:prstGeom>
        </p:spPr>
      </p:pic>
      <p:pic>
        <p:nvPicPr>
          <p:cNvPr id="13" name="Рисунок 12" descr="рррi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8" y="2357430"/>
            <a:ext cx="785818" cy="785818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8707717">
            <a:off x="3810146" y="3229951"/>
            <a:ext cx="64294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iфффф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384" y="4286256"/>
            <a:ext cx="2913826" cy="1643074"/>
          </a:xfrm>
          <a:prstGeom prst="rect">
            <a:avLst/>
          </a:prstGeom>
        </p:spPr>
      </p:pic>
      <p:pic>
        <p:nvPicPr>
          <p:cNvPr id="15" name="Рисунок 14" descr="iыыыы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7290" y="4286256"/>
            <a:ext cx="4071966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8797" y="450943"/>
            <a:ext cx="5357850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СТРОЕНИЕ ГРИБА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iology-pictures-november-20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38" y="1142984"/>
            <a:ext cx="6770419" cy="5357849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928662" y="2214554"/>
            <a:ext cx="1571636" cy="35719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ГИФЫ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714612" y="6072206"/>
            <a:ext cx="2071702" cy="35719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МИЦЕЛИЙ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214546" y="1357298"/>
            <a:ext cx="2357454" cy="50006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ПЛОДОВОЕ ТЕЛО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71802" y="3857628"/>
            <a:ext cx="1500198" cy="4286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 СПОР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85852" y="4929198"/>
            <a:ext cx="2357454" cy="42862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ГРИБНИЦА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500042"/>
            <a:ext cx="6000792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ПИТАНИЕ ГРИБОВ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85786" y="1571612"/>
            <a:ext cx="2714644" cy="7143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САПРОТРОФЫ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43108" y="2714620"/>
            <a:ext cx="2500330" cy="7858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ПАРАЗИТЫ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72132" y="5000636"/>
            <a:ext cx="2571768" cy="7143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СИМБИОНТЫ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857356" y="1142984"/>
            <a:ext cx="428628" cy="42862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571868" y="1142984"/>
            <a:ext cx="428628" cy="157163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000628" y="1142984"/>
            <a:ext cx="428628" cy="264320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715140" y="1142984"/>
            <a:ext cx="357190" cy="385765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iа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429132"/>
            <a:ext cx="4076700" cy="2047875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4000496" y="3786190"/>
            <a:ext cx="2357454" cy="7858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ХИЩНИКИ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plesen-opasna-i-vyzyvaet-otravlenie-chelovek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500042"/>
            <a:ext cx="3540007" cy="2643206"/>
          </a:xfrm>
          <a:prstGeom prst="rect">
            <a:avLst/>
          </a:prstGeom>
        </p:spPr>
      </p:pic>
      <p:pic>
        <p:nvPicPr>
          <p:cNvPr id="12" name="Рисунок 11" descr="род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306" y="4500570"/>
            <a:ext cx="2428892" cy="1948551"/>
          </a:xfrm>
          <a:prstGeom prst="rect">
            <a:avLst/>
          </a:prstGeom>
        </p:spPr>
      </p:pic>
      <p:pic>
        <p:nvPicPr>
          <p:cNvPr id="13" name="Рисунок 12" descr="iывпшгьотамк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500042"/>
            <a:ext cx="2714644" cy="2714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00298" y="500042"/>
            <a:ext cx="4071966" cy="71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САПРОТРОФЫ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657541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22" y="2786058"/>
            <a:ext cx="2619370" cy="174001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57224" y="1500174"/>
            <a:ext cx="3929090" cy="44291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используют для питания органические вещества погибших организмов или выделения (экскременты) животных. Утилизируя мертвую органику, они вместе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сапротрофными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бактериями участвуют в круговороте веществ. Примерами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грибов-сапротрофов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являются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пеницилл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мукор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образующие плесневый налет на продуктах питания.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1774580_cherstvyi-hleb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60" y="4857760"/>
            <a:ext cx="2446020" cy="1223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iвриг8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928802"/>
            <a:ext cx="5490426" cy="3643338"/>
          </a:xfrm>
          <a:prstGeom prst="rect">
            <a:avLst/>
          </a:prstGeom>
        </p:spPr>
      </p:pic>
      <p:pic>
        <p:nvPicPr>
          <p:cNvPr id="9" name="Рисунок 8" descr="265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3357562"/>
            <a:ext cx="3071834" cy="3071834"/>
          </a:xfrm>
          <a:prstGeom prst="rect">
            <a:avLst/>
          </a:prstGeom>
        </p:spPr>
      </p:pic>
      <p:pic>
        <p:nvPicPr>
          <p:cNvPr id="10" name="Рисунок 9" descr="slide-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9322" y="571480"/>
            <a:ext cx="2643206" cy="2714644"/>
          </a:xfrm>
          <a:prstGeom prst="rect">
            <a:avLst/>
          </a:prstGeom>
        </p:spPr>
      </p:pic>
      <p:pic>
        <p:nvPicPr>
          <p:cNvPr id="13" name="Рисунок 12" descr="stolbchataya-rzavchina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500042"/>
            <a:ext cx="2143140" cy="19986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71736" y="500042"/>
            <a:ext cx="4071966" cy="71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ПАРАЗИТЫ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0000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4429132"/>
            <a:ext cx="1598569" cy="206215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00100" y="1500174"/>
            <a:ext cx="3429024" cy="4572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используют в качестве источника питания другие живые организмы (животные, растения, другие грибы). Как правило, паразитические грибы проникают в тело хозяина через поврежденные покровы или используют естественные отверстия, например устьица (у растений).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500042"/>
            <a:ext cx="4143404" cy="71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ХИЩНИКИ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7686" y="1500174"/>
            <a:ext cx="3786214" cy="42148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ловят обитающих в почве червей-нематод и одноклеточные организмы– амёб, пользуясь клейкими гифами или специальными петлями-ловушками, которые от прикосновения к ним мгновенно набухают и стягивают жертву, высасывая из неё содержимое.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7890ло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1285860"/>
            <a:ext cx="3417727" cy="2643206"/>
          </a:xfrm>
          <a:prstGeom prst="rect">
            <a:avLst/>
          </a:prstGeom>
        </p:spPr>
      </p:pic>
      <p:pic>
        <p:nvPicPr>
          <p:cNvPr id="10" name="Рисунок 9" descr="origin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3929066"/>
            <a:ext cx="3429024" cy="246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500042"/>
            <a:ext cx="4500594" cy="71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СИМБИОНТЫ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5385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500042"/>
            <a:ext cx="2071702" cy="1929403"/>
          </a:xfrm>
          <a:prstGeom prst="rect">
            <a:avLst/>
          </a:prstGeom>
        </p:spPr>
      </p:pic>
      <p:pic>
        <p:nvPicPr>
          <p:cNvPr id="10" name="Рисунок 9" descr="im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0" y="2214554"/>
            <a:ext cx="4786346" cy="427866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643306" y="1571612"/>
            <a:ext cx="4786346" cy="47149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вступают во взаимовыгодные отношения с высшими растениями, образуя микоризу. Более 90% всех семенных растений имеют микоризу. Гифы гриба оплетают корень растения и могут даже проникать внутрь его. При этом гриб получает от растения необходимые ему органические вещества (углеводы и аминокислоты) и одновременно снабжает растение неорганическими соединениями. Симбионтами растений являются многие грибы (подберезовик, подосиновик, белый гриб и др.).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simbio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37" y="571480"/>
            <a:ext cx="7953922" cy="57864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2976" y="500042"/>
            <a:ext cx="70009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СИМБИОТИЧЕСКАЯ СВЯЗЬ ГРИБОВ И ДЕРЕВЬЕВ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73425" y="5353046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МИКОРИЗА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42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500042"/>
            <a:ext cx="70009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СИМБИОТИЧЕСКАЯ СВЯЗЬ ГРИБОВ И ДЕРЕВЬЕВ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472" y="1357298"/>
            <a:ext cx="5229262" cy="5143536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643438" y="157161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МИКОРИЗА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00760" y="2428868"/>
            <a:ext cx="2357454" cy="38576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ГРИБОКОРЕНЬ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симбиоз гриба и растения.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500042"/>
            <a:ext cx="8568952" cy="61693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45220" y="1436410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5776" y="2130425"/>
            <a:ext cx="2672650" cy="38576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-БЕЛЫЕ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-РЫЖИКИ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-ПОДБЕРЁЗОВИКИ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-ПОДОСИНОВИКИ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-МАСЛЯТА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-ЛИСИЧКИ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-МОХОВИКИ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-СЫРОЕЖКИ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-ОПЯТА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54766" y="1448806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УСЛОВНО-СЪЕДОБНЫЕ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039510" y="1474524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54765" y="2171666"/>
            <a:ext cx="2630741" cy="38576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-СМОРЧКИ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-СТРОЧКИ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-ВОЛНУШКИ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-ГРУЗДИ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-РЯДОВКИ</a:t>
            </a:r>
          </a:p>
          <a:p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00746" y="2196446"/>
            <a:ext cx="2581970" cy="396885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-БЛЕДНАЯ ПОГАНКА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-МУХОМОР КРАСНЫЙ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-ГАЛЕРИНА ОКАЙМЛЕННАЯ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-СЫРОЕЖКА МЭЙРА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-САТАНИНСКИЙ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-ЛОЖ.ОПЯТА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-ЛОЖ.ЛИСИЧКИ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80162" y="5020123"/>
            <a:ext cx="2594461" cy="1656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 ПИЩУ СЛЕДУЕТ УПОТРЕБЛЯТЬ ТОЛЬКО СВЕЖИЕ МОЛОДЫЕ ГРИБЫ!!!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2858237">
            <a:off x="2472542" y="870108"/>
            <a:ext cx="305475" cy="74196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3564">
            <a:off x="4500488" y="714199"/>
            <a:ext cx="305475" cy="74196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470762">
            <a:off x="6461572" y="882118"/>
            <a:ext cx="305475" cy="74196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500042"/>
            <a:ext cx="70009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ПИЩЕВОМ ОТНОШЕНИИ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ГЛАВНОЕ ПРАВИЛО ПРИ СБОРЕ ГРИБОВ:</a:t>
            </a:r>
          </a:p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НЕ УВЕРЕН, ЧТО ЭТОТ ГРИБ СЪЕДОБЕН, БРАТЬ ЕГО НЕЛЬЗЯ!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166" y="1928802"/>
            <a:ext cx="5715040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ЦАРСТВО ГРИБЫ</a:t>
            </a:r>
            <a:endParaRPr lang="ru-RU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62089"/>
            <a:ext cx="7162753" cy="447672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елый гриб (боровик)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57165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7" y="1043308"/>
            <a:ext cx="6768752" cy="487510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рыжик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64788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58" y="1155395"/>
            <a:ext cx="7048378" cy="469008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подберёзовик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4737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054733"/>
            <a:ext cx="6984776" cy="523858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подосиновик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40786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32" y="1113368"/>
            <a:ext cx="6945560" cy="520917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маслята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49918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707" y="1127009"/>
            <a:ext cx="6873280" cy="494688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лисички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2700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47" y="1198721"/>
            <a:ext cx="6883400" cy="516255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моховики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-1053" y="4737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48763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836" y="1052813"/>
            <a:ext cx="6981564" cy="523617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Сыроежки 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(шляпка красная, желтая, зеленая…)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5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03" y="1178555"/>
            <a:ext cx="6910288" cy="518271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опята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3827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018" y="1066964"/>
            <a:ext cx="6925964" cy="529430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вёшенки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25439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79512" y="428604"/>
            <a:ext cx="8838728" cy="63127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00166" y="428604"/>
            <a:ext cx="635116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ГРИБОВ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14375" y="1500174"/>
            <a:ext cx="3343245" cy="135732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грибы имеют клеточное строение;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видов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85550" y="3493808"/>
            <a:ext cx="2143140" cy="12858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Одноклеточные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9355909">
            <a:off x="3773373" y="2427553"/>
            <a:ext cx="428628" cy="127904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143058">
            <a:off x="1477622" y="2801002"/>
            <a:ext cx="415891" cy="74196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714744" y="1000108"/>
            <a:ext cx="2500330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Есть оформленное ядро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643702" y="2071678"/>
            <a:ext cx="1928826" cy="92869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эукариоты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7861524">
            <a:off x="6292160" y="1691986"/>
            <a:ext cx="456180" cy="744261"/>
          </a:xfrm>
          <a:prstGeom prst="downArrow">
            <a:avLst>
              <a:gd name="adj1" fmla="val 50000"/>
              <a:gd name="adj2" fmla="val 3873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gr-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75" y="4895865"/>
            <a:ext cx="3057525" cy="14954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2910" y="4786322"/>
            <a:ext cx="197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ДРОЖЖИ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podberyozovi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14" y="4750578"/>
            <a:ext cx="1428760" cy="1428760"/>
          </a:xfrm>
          <a:prstGeom prst="rect">
            <a:avLst/>
          </a:prstGeom>
        </p:spPr>
      </p:pic>
      <p:pic>
        <p:nvPicPr>
          <p:cNvPr id="27" name="Рисунок 26" descr="12887757242098528245fliegenpilz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773" y="4689265"/>
            <a:ext cx="1409130" cy="1840496"/>
          </a:xfrm>
          <a:prstGeom prst="rect">
            <a:avLst/>
          </a:prstGeom>
        </p:spPr>
      </p:pic>
      <p:pic>
        <p:nvPicPr>
          <p:cNvPr id="28" name="Рисунок 27" descr="хi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877" y="3138262"/>
            <a:ext cx="1143003" cy="1489368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7041990" y="3737648"/>
            <a:ext cx="1976250" cy="126061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Наука о грибах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29058" y="3500438"/>
            <a:ext cx="2000264" cy="12858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Многоклеточные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777741" y="5016452"/>
            <a:ext cx="456180" cy="642931"/>
          </a:xfrm>
          <a:prstGeom prst="downArrow">
            <a:avLst>
              <a:gd name="adj1" fmla="val 50000"/>
              <a:gd name="adj2" fmla="val 3873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012068" y="5659383"/>
            <a:ext cx="1928826" cy="92869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микология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i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535" y="5226126"/>
            <a:ext cx="1143008" cy="1192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07" y="1359356"/>
            <a:ext cx="7272985" cy="448218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сморчки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9224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УСЛОВНО-СЪЕДОБНЫЕ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63" y="1051608"/>
            <a:ext cx="6773167" cy="509897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строчки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827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УСЛОВНО-СЪЕДОБНЫЕ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6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732" y="1267649"/>
            <a:ext cx="6779229" cy="423701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волнушки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827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УСЛОВНО-СЪЕДОБНЫЕ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371830"/>
            <a:ext cx="6990605" cy="445723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груздь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997" y="3827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УСЛОВНО-СЪЕДОБНЫЕ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144" y="1144014"/>
            <a:ext cx="6896248" cy="517218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рядовки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827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УСЛОВНО-СЪЕДОБНЫЕ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8" y="1235871"/>
            <a:ext cx="7089037" cy="472915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ледная поганка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(лесная смерть)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7081540" cy="472679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ухомор красный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72" y="1043165"/>
            <a:ext cx="6880720" cy="516054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алерина окаймленная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(!)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5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5924" y="5397746"/>
            <a:ext cx="7820846" cy="1453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сыроежка </a:t>
            </a:r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Мэйра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слабоядовитый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гриб)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091445"/>
            <a:ext cx="6840760" cy="4564867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249961"/>
            <a:ext cx="6888523" cy="502862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0244" y="5352856"/>
            <a:ext cx="7820846" cy="15051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сатанинский гриб</a:t>
            </a:r>
          </a:p>
        </p:txBody>
      </p:sp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65997"/>
            <a:ext cx="8424936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ОБИТАНИЯ ГРИБОВ</a:t>
            </a:r>
            <a:endParaRPr lang="ru-RU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340768"/>
            <a:ext cx="8827571" cy="5517232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79511" y="1416046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Наземно-воздушная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044725"/>
            <a:ext cx="6752530" cy="506439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0244" y="5352856"/>
            <a:ext cx="7820846" cy="15051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ожные опята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642918"/>
            <a:ext cx="7858180" cy="5715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805" y="1378779"/>
            <a:ext cx="7199723" cy="497917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80244" y="5352856"/>
            <a:ext cx="7820846" cy="15051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ожные лисички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997" y="35707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ЯДОВИТЫЕ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500166" y="2428868"/>
            <a:ext cx="6072230" cy="10715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УДАЧНОГО ДНЯ!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65997"/>
            <a:ext cx="8424936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ОБИТАНИЯ ГРИБОВ</a:t>
            </a:r>
            <a:endParaRPr lang="ru-RU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1223856"/>
            <a:ext cx="8454518" cy="563414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9532" y="1274911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65997"/>
            <a:ext cx="8424936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ОБИТАНИЯ ГРИБОВ</a:t>
            </a:r>
            <a:endParaRPr lang="ru-RU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157444"/>
            <a:ext cx="8064896" cy="5696429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67544" y="1259633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почвенная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65997"/>
            <a:ext cx="8424936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ОБИТАНИЯ ГРИБОВ</a:t>
            </a:r>
            <a:endParaRPr lang="ru-RU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4" y="1028547"/>
            <a:ext cx="7807064" cy="584767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0" y="1007982"/>
            <a:ext cx="2643206" cy="5715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организменная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126395"/>
            <a:ext cx="8424936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СТРОЕНИЕ КЛЕТКИ ГРИБОВ</a:t>
            </a:r>
            <a:endParaRPr lang="ru-RU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09279"/>
            <a:ext cx="7539136" cy="58487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561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2.jpg"/>
          <p:cNvPicPr>
            <a:picLocks noChangeAspect="1"/>
          </p:cNvPicPr>
          <p:nvPr/>
        </p:nvPicPr>
        <p:blipFill>
          <a:blip r:embed="rId2" cstate="email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4" y="571480"/>
            <a:ext cx="8072494" cy="6000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хом 1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139" y="2149714"/>
            <a:ext cx="1500198" cy="119515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977549" y="1050621"/>
            <a:ext cx="2857520" cy="8572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7938_html_7919d17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16" y="4143380"/>
            <a:ext cx="1590047" cy="2428892"/>
          </a:xfrm>
          <a:prstGeom prst="rect">
            <a:avLst/>
          </a:prstGeom>
        </p:spPr>
      </p:pic>
      <p:pic>
        <p:nvPicPr>
          <p:cNvPr id="19" name="Рисунок 18" descr="listja-vinograda-e1446193036524-1024x61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" y="1118193"/>
            <a:ext cx="3121152" cy="1871472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131854" y="1048738"/>
            <a:ext cx="2786082" cy="9286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РАСТЕНИЯ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1538" y="2046888"/>
            <a:ext cx="2786082" cy="44979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Tx/>
              <a:buChar char="-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НЕПОДВИЖНЫ;</a:t>
            </a:r>
          </a:p>
          <a:p>
            <a:pPr>
              <a:buFontTx/>
              <a:buChar char="-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ПОСТОЯННО РАСТУТ В ВЕРХУШЕЧНОЙ ЧАСТИ;</a:t>
            </a:r>
          </a:p>
          <a:p>
            <a:pPr>
              <a:buFontTx/>
              <a:buChar char="-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КЛЕТКИ ИМЕЮТ КЛЕТОЧНЫЕ СТЕНКИ;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-ПИТАЮТСЯ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ПУТЁМ ВСАСЫВАНИЯ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500042"/>
            <a:ext cx="763061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Черты сходства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грибов с другими царств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195largedad4f16bec520756ff0bc31b5629466e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146" y="1278641"/>
            <a:ext cx="927813" cy="128588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203169" y="1977433"/>
            <a:ext cx="2786082" cy="45674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ПИТАЮТСЯ ТОЛЬКО ГОТОВЫМИ ОРГАНИЧЕСКИМИ ВЕЩЕСТВАМИ –ГЕТЕРОТРОФЫ;</a:t>
            </a:r>
          </a:p>
          <a:p>
            <a:r>
              <a:rPr lang="ru-RU" sz="1600" dirty="0" smtClean="0"/>
              <a:t>-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КОНЕЧНЫЙ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 ОБМЕНА – МОЧЕВИНА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ЗАПАСНОЕ ПИТАТЕЛЬНОЕ ВЕЩЕСТВО – ГЛИКОГЕН;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-КЛЕТОЧНАЯ СТЕНКА ИЗ ХИТИНА (ПОЛИСАХАРИД, ИЗ КОТОРОГО СОСТОИТ НАРУЖНЫЙ СКЕЛЕТ ЧЛЕНИСТОНОГИХ)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641" y="5357826"/>
            <a:ext cx="1378359" cy="1187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491</Words>
  <Application>Microsoft Office PowerPoint</Application>
  <PresentationFormat>Экран (4:3)</PresentationFormat>
  <Paragraphs>131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78</cp:revision>
  <dcterms:modified xsi:type="dcterms:W3CDTF">2024-01-14T20:07:08Z</dcterms:modified>
</cp:coreProperties>
</file>