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77" r:id="rId16"/>
    <p:sldId id="269" r:id="rId17"/>
    <p:sldId id="270" r:id="rId18"/>
    <p:sldId id="271" r:id="rId19"/>
    <p:sldId id="272" r:id="rId20"/>
    <p:sldId id="273" r:id="rId21"/>
    <p:sldId id="274" r:id="rId22"/>
    <p:sldId id="275"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1767E60-FC9D-4574-B039-1D6BE82DD11F}" type="datetimeFigureOut">
              <a:rPr lang="ru-RU" smtClean="0"/>
              <a:t>25.12.2023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87E2B4C1-2C48-4523-AA5A-B53DEBF331FC}"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2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767E60-FC9D-4574-B039-1D6BE82DD11F}" type="datetimeFigureOut">
              <a:rPr lang="ru-RU" smtClean="0"/>
              <a:t>25.12.2023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E2B4C1-2C48-4523-AA5A-B53DEBF331FC}" type="slidenum">
              <a:rPr lang="ru-RU" smtClean="0"/>
              <a:t>‹#›</a:t>
            </a:fld>
            <a:endParaRPr lang="ru-RU"/>
          </a:p>
        </p:txBody>
      </p:sp>
    </p:spTree>
    <p:extLst>
      <p:ext uri="{BB962C8B-B14F-4D97-AF65-F5344CB8AC3E}">
        <p14:creationId xmlns:p14="http://schemas.microsoft.com/office/powerpoint/2010/main" val="237264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767E60-FC9D-4574-B039-1D6BE82DD11F}"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E2B4C1-2C48-4523-AA5A-B53DEBF331FC}"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595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767E60-FC9D-4574-B039-1D6BE82DD11F}"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E2B4C1-2C48-4523-AA5A-B53DEBF331FC}"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525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767E60-FC9D-4574-B039-1D6BE82DD11F}"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E2B4C1-2C48-4523-AA5A-B53DEBF331FC}" type="slidenum">
              <a:rPr lang="ru-RU" smtClean="0"/>
              <a:t>‹#›</a:t>
            </a:fld>
            <a:endParaRPr lang="ru-RU"/>
          </a:p>
        </p:txBody>
      </p:sp>
    </p:spTree>
    <p:extLst>
      <p:ext uri="{BB962C8B-B14F-4D97-AF65-F5344CB8AC3E}">
        <p14:creationId xmlns:p14="http://schemas.microsoft.com/office/powerpoint/2010/main" val="134582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767E60-FC9D-4574-B039-1D6BE82DD11F}"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E2B4C1-2C48-4523-AA5A-B53DEBF331FC}"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26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767E60-FC9D-4574-B039-1D6BE82DD11F}"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E2B4C1-2C48-4523-AA5A-B53DEBF331FC}"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994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767E60-FC9D-4574-B039-1D6BE82DD11F}"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E2B4C1-2C48-4523-AA5A-B53DEBF331FC}"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90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767E60-FC9D-4574-B039-1D6BE82DD11F}"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E2B4C1-2C48-4523-AA5A-B53DEBF331FC}"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73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767E60-FC9D-4574-B039-1D6BE82DD11F}"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E2B4C1-2C48-4523-AA5A-B53DEBF331FC}" type="slidenum">
              <a:rPr lang="ru-RU" smtClean="0"/>
              <a:t>‹#›</a:t>
            </a:fld>
            <a:endParaRPr lang="ru-RU"/>
          </a:p>
        </p:txBody>
      </p:sp>
    </p:spTree>
    <p:extLst>
      <p:ext uri="{BB962C8B-B14F-4D97-AF65-F5344CB8AC3E}">
        <p14:creationId xmlns:p14="http://schemas.microsoft.com/office/powerpoint/2010/main" val="367472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767E60-FC9D-4574-B039-1D6BE82DD11F}" type="datetimeFigureOut">
              <a:rPr lang="ru-RU" smtClean="0"/>
              <a:t>25.12.2023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E2B4C1-2C48-4523-AA5A-B53DEBF331FC}"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79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1767E60-FC9D-4574-B039-1D6BE82DD11F}" type="datetimeFigureOut">
              <a:rPr lang="ru-RU" smtClean="0"/>
              <a:t>25.12.2023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E2B4C1-2C48-4523-AA5A-B53DEBF331FC}" type="slidenum">
              <a:rPr lang="ru-RU" smtClean="0"/>
              <a:t>‹#›</a:t>
            </a:fld>
            <a:endParaRPr lang="ru-RU"/>
          </a:p>
        </p:txBody>
      </p:sp>
    </p:spTree>
    <p:extLst>
      <p:ext uri="{BB962C8B-B14F-4D97-AF65-F5344CB8AC3E}">
        <p14:creationId xmlns:p14="http://schemas.microsoft.com/office/powerpoint/2010/main" val="220948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1767E60-FC9D-4574-B039-1D6BE82DD11F}" type="datetimeFigureOut">
              <a:rPr lang="ru-RU" smtClean="0"/>
              <a:t>25.12.2023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7E2B4C1-2C48-4523-AA5A-B53DEBF331FC}"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65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1767E60-FC9D-4574-B039-1D6BE82DD11F}" type="datetimeFigureOut">
              <a:rPr lang="ru-RU" smtClean="0"/>
              <a:t>25.12.2023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7E2B4C1-2C48-4523-AA5A-B53DEBF331FC}"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149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67E60-FC9D-4574-B039-1D6BE82DD11F}" type="datetimeFigureOut">
              <a:rPr lang="ru-RU" smtClean="0"/>
              <a:t>25.12.2023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7E2B4C1-2C48-4523-AA5A-B53DEBF331FC}" type="slidenum">
              <a:rPr lang="ru-RU" smtClean="0"/>
              <a:t>‹#›</a:t>
            </a:fld>
            <a:endParaRPr lang="ru-RU"/>
          </a:p>
        </p:txBody>
      </p:sp>
    </p:spTree>
    <p:extLst>
      <p:ext uri="{BB962C8B-B14F-4D97-AF65-F5344CB8AC3E}">
        <p14:creationId xmlns:p14="http://schemas.microsoft.com/office/powerpoint/2010/main" val="241126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767E60-FC9D-4574-B039-1D6BE82DD11F}" type="datetimeFigureOut">
              <a:rPr lang="ru-RU" smtClean="0"/>
              <a:t>25.12.2023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E2B4C1-2C48-4523-AA5A-B53DEBF331FC}"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47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767E60-FC9D-4574-B039-1D6BE82DD11F}" type="datetimeFigureOut">
              <a:rPr lang="ru-RU" smtClean="0"/>
              <a:t>25.12.2023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E2B4C1-2C48-4523-AA5A-B53DEBF331FC}" type="slidenum">
              <a:rPr lang="ru-RU" smtClean="0"/>
              <a:t>‹#›</a:t>
            </a:fld>
            <a:endParaRPr lang="ru-RU"/>
          </a:p>
        </p:txBody>
      </p:sp>
    </p:spTree>
    <p:extLst>
      <p:ext uri="{BB962C8B-B14F-4D97-AF65-F5344CB8AC3E}">
        <p14:creationId xmlns:p14="http://schemas.microsoft.com/office/powerpoint/2010/main" val="285459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767E60-FC9D-4574-B039-1D6BE82DD11F}" type="datetimeFigureOut">
              <a:rPr lang="ru-RU" smtClean="0"/>
              <a:t>25.12.2023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E2B4C1-2C48-4523-AA5A-B53DEBF331FC}" type="slidenum">
              <a:rPr lang="ru-RU" smtClean="0"/>
              <a:t>‹#›</a:t>
            </a:fld>
            <a:endParaRPr lang="ru-RU"/>
          </a:p>
        </p:txBody>
      </p:sp>
    </p:spTree>
    <p:extLst>
      <p:ext uri="{BB962C8B-B14F-4D97-AF65-F5344CB8AC3E}">
        <p14:creationId xmlns:p14="http://schemas.microsoft.com/office/powerpoint/2010/main" val="409987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okrlib.ru/news/" TargetMode="External"/><Relationship Id="rId2" Type="http://schemas.openxmlformats.org/officeDocument/2006/relationships/hyperlink" Target="https://www.kp.ru/afisha/msk/obzory/knigi/biografiya-fedora-dostoevskogo/" TargetMode="External"/><Relationship Id="rId1" Type="http://schemas.openxmlformats.org/officeDocument/2006/relationships/slideLayout" Target="../slideLayouts/slideLayout11.xml"/><Relationship Id="rId6" Type="http://schemas.openxmlformats.org/officeDocument/2006/relationships/hyperlink" Target="https://mc.eduirk.ru/index.php?option=com_k2&amp;view=item&amp;id=1866:3-yanvarya-1850-goda-v-peterburge-sostoyalas-instsenirovka-kazni-uchastnikov-kruzhka-butashevicha-petrashevskogo&amp;Itemid=144" TargetMode="External"/><Relationship Id="rId5" Type="http://schemas.openxmlformats.org/officeDocument/2006/relationships/hyperlink" Target="https://runivers.ru/Runivers/calendar2" TargetMode="External"/><Relationship Id="rId4" Type="http://schemas.openxmlformats.org/officeDocument/2006/relationships/hyperlink" Target="https://fedordostoevsky.ru/around/Dostoevskay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000" dirty="0" smtClean="0">
                <a:effectLst>
                  <a:outerShdw blurRad="38100" dist="38100" dir="2700000" algn="tl">
                    <a:srgbClr val="000000">
                      <a:alpha val="43137"/>
                    </a:srgbClr>
                  </a:outerShdw>
                </a:effectLst>
              </a:rPr>
              <a:t>Основные этапы жизни и творчества Ф. М. Достоевского</a:t>
            </a:r>
            <a:endParaRPr lang="ru-RU" sz="4000"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r>
              <a:rPr lang="ru-RU" dirty="0" smtClean="0"/>
              <a:t>(урок литературы в 10 классе)</a:t>
            </a:r>
            <a:endParaRPr lang="ru-RU" dirty="0"/>
          </a:p>
        </p:txBody>
      </p:sp>
    </p:spTree>
    <p:extLst>
      <p:ext uri="{BB962C8B-B14F-4D97-AF65-F5344CB8AC3E}">
        <p14:creationId xmlns:p14="http://schemas.microsoft.com/office/powerpoint/2010/main" val="3490986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effectLst>
                  <a:outerShdw blurRad="38100" dist="38100" dir="2700000" algn="tl">
                    <a:srgbClr val="000000">
                      <a:alpha val="43137"/>
                    </a:srgbClr>
                  </a:outerShdw>
                </a:effectLst>
              </a:rPr>
              <a:t>Первое произведение</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7529482" y="844449"/>
            <a:ext cx="3307515" cy="5098324"/>
          </a:xfrm>
          <a:prstGeom prst="rect">
            <a:avLst/>
          </a:prstGeom>
          <a:ln>
            <a:noFill/>
          </a:ln>
          <a:effectLst>
            <a:softEdge rad="112500"/>
          </a:effectLst>
        </p:spPr>
      </p:pic>
      <p:sp>
        <p:nvSpPr>
          <p:cNvPr id="4" name="Текст 3"/>
          <p:cNvSpPr>
            <a:spLocks noGrp="1"/>
          </p:cNvSpPr>
          <p:nvPr>
            <p:ph type="body" sz="half" idx="2"/>
          </p:nvPr>
        </p:nvSpPr>
        <p:spPr>
          <a:xfrm>
            <a:off x="1293811" y="2904317"/>
            <a:ext cx="3718455" cy="2911708"/>
          </a:xfrm>
        </p:spPr>
        <p:txBody>
          <a:bodyPr>
            <a:noAutofit/>
          </a:bodyPr>
          <a:lstStyle/>
          <a:p>
            <a:r>
              <a:rPr lang="ru-RU" sz="2000" dirty="0"/>
              <a:t>В</a:t>
            </a:r>
            <a:r>
              <a:rPr lang="ru-RU" sz="2000" dirty="0" smtClean="0"/>
              <a:t> мае 1845 года Достоевские пишет свое первое произведение – роман в письмах «Бедные люди». Это произведение восхитило Григоровича, Некрасова и Белинского.</a:t>
            </a:r>
          </a:p>
          <a:p>
            <a:r>
              <a:rPr lang="ru-RU" sz="2000" dirty="0"/>
              <a:t>Впоследствии Фёдор Михайлович вспоминал: </a:t>
            </a:r>
            <a:r>
              <a:rPr lang="ru-RU" sz="2000" dirty="0" smtClean="0"/>
              <a:t>«Это </a:t>
            </a:r>
            <a:r>
              <a:rPr lang="ru-RU" sz="2000" dirty="0"/>
              <a:t>была самая восхитительная минута во всей моей </a:t>
            </a:r>
            <a:r>
              <a:rPr lang="ru-RU" sz="2000" dirty="0" smtClean="0"/>
              <a:t>жизни».</a:t>
            </a:r>
            <a:endParaRPr lang="ru-RU" sz="2000" dirty="0"/>
          </a:p>
        </p:txBody>
      </p:sp>
    </p:spTree>
    <p:extLst>
      <p:ext uri="{BB962C8B-B14F-4D97-AF65-F5344CB8AC3E}">
        <p14:creationId xmlns:p14="http://schemas.microsoft.com/office/powerpoint/2010/main" val="3151894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effectLst>
                  <a:outerShdw blurRad="38100" dist="38100" dir="2700000" algn="tl">
                    <a:srgbClr val="000000">
                      <a:alpha val="43137"/>
                    </a:srgbClr>
                  </a:outerShdw>
                </a:effectLst>
              </a:rPr>
              <a:t>Произведения 40-х</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6984042" y="1388534"/>
            <a:ext cx="1942675" cy="3049674"/>
          </a:xfrm>
          <a:prstGeom prst="rect">
            <a:avLst/>
          </a:prstGeom>
          <a:ln>
            <a:noFill/>
          </a:ln>
          <a:effectLst>
            <a:softEdge rad="112500"/>
          </a:effectLst>
        </p:spPr>
      </p:pic>
      <p:sp>
        <p:nvSpPr>
          <p:cNvPr id="6" name="Прямоугольник 5"/>
          <p:cNvSpPr/>
          <p:nvPr/>
        </p:nvSpPr>
        <p:spPr>
          <a:xfrm>
            <a:off x="787651" y="3089651"/>
            <a:ext cx="5531668" cy="3170099"/>
          </a:xfrm>
          <a:prstGeom prst="rect">
            <a:avLst/>
          </a:prstGeom>
        </p:spPr>
        <p:txBody>
          <a:bodyPr wrap="square">
            <a:spAutoFit/>
          </a:bodyPr>
          <a:lstStyle/>
          <a:p>
            <a:r>
              <a:rPr lang="ru-RU" sz="2000" dirty="0">
                <a:latin typeface="Garamond" panose="02020404030301010803" pitchFamily="18" charset="0"/>
                <a:ea typeface="Times New Roman" panose="02020603050405020304" pitchFamily="18" charset="0"/>
              </a:rPr>
              <a:t>После </a:t>
            </a:r>
            <a:r>
              <a:rPr lang="ru-RU" sz="2000" dirty="0" smtClean="0">
                <a:latin typeface="Garamond" panose="02020404030301010803" pitchFamily="18" charset="0"/>
                <a:ea typeface="Times New Roman" panose="02020603050405020304" pitchFamily="18" charset="0"/>
              </a:rPr>
              <a:t>«Бедных людей» </a:t>
            </a:r>
            <a:r>
              <a:rPr lang="ru-RU" sz="2000" dirty="0">
                <a:latin typeface="Garamond" panose="02020404030301010803" pitchFamily="18" charset="0"/>
                <a:ea typeface="Times New Roman" panose="02020603050405020304" pitchFamily="18" charset="0"/>
              </a:rPr>
              <a:t>у Достоевского открывается целый цикл произведений, показывающих жизнь различных слоёв общества. Он пишет </a:t>
            </a:r>
            <a:r>
              <a:rPr lang="ru-RU" sz="2000" dirty="0" smtClean="0">
                <a:latin typeface="Garamond" panose="02020404030301010803" pitchFamily="18" charset="0"/>
                <a:ea typeface="Times New Roman" panose="02020603050405020304" pitchFamily="18" charset="0"/>
              </a:rPr>
              <a:t>повести «Двойник», «Хозяйка», «Роман </a:t>
            </a:r>
            <a:r>
              <a:rPr lang="ru-RU" sz="2000" dirty="0">
                <a:latin typeface="Garamond" panose="02020404030301010803" pitchFamily="18" charset="0"/>
                <a:ea typeface="Times New Roman" panose="02020603050405020304" pitchFamily="18" charset="0"/>
              </a:rPr>
              <a:t>в девяти </a:t>
            </a:r>
            <a:r>
              <a:rPr lang="ru-RU" sz="2000" dirty="0" smtClean="0">
                <a:latin typeface="Garamond" panose="02020404030301010803" pitchFamily="18" charset="0"/>
                <a:ea typeface="Times New Roman" panose="02020603050405020304" pitchFamily="18" charset="0"/>
              </a:rPr>
              <a:t>письмах», «Господин </a:t>
            </a:r>
            <a:r>
              <a:rPr lang="ru-RU" sz="2000" dirty="0" err="1" smtClean="0">
                <a:latin typeface="Garamond" panose="02020404030301010803" pitchFamily="18" charset="0"/>
                <a:ea typeface="Times New Roman" panose="02020603050405020304" pitchFamily="18" charset="0"/>
              </a:rPr>
              <a:t>Прохарчин</a:t>
            </a:r>
            <a:r>
              <a:rPr lang="ru-RU" sz="2000" dirty="0" smtClean="0">
                <a:latin typeface="Garamond" panose="02020404030301010803" pitchFamily="18" charset="0"/>
                <a:ea typeface="Times New Roman" panose="02020603050405020304" pitchFamily="18" charset="0"/>
              </a:rPr>
              <a:t>», «Ползунков». </a:t>
            </a:r>
            <a:r>
              <a:rPr lang="ru-RU" sz="2000" dirty="0">
                <a:latin typeface="Garamond" panose="02020404030301010803" pitchFamily="18" charset="0"/>
                <a:ea typeface="Times New Roman" panose="02020603050405020304" pitchFamily="18" charset="0"/>
              </a:rPr>
              <a:t>Герои </a:t>
            </a:r>
            <a:r>
              <a:rPr lang="ru-RU" sz="2000" dirty="0" smtClean="0">
                <a:latin typeface="Garamond" panose="02020404030301010803" pitchFamily="18" charset="0"/>
                <a:ea typeface="Times New Roman" panose="02020603050405020304" pitchFamily="18" charset="0"/>
              </a:rPr>
              <a:t>произведений – </a:t>
            </a:r>
            <a:r>
              <a:rPr lang="ru-RU" sz="2000" dirty="0">
                <a:latin typeface="Garamond" panose="02020404030301010803" pitchFamily="18" charset="0"/>
                <a:ea typeface="Times New Roman" panose="02020603050405020304" pitchFamily="18" charset="0"/>
              </a:rPr>
              <a:t>это чаще всего мелкие чиновники, жители петербургских углов. Писателя привлекает в них возвышенное благородство, духовная красота и поэтичность натуры. </a:t>
            </a:r>
            <a:endParaRPr lang="ru-RU" sz="2000" dirty="0">
              <a:latin typeface="Garamond" panose="02020404030301010803" pitchFamily="18" charset="0"/>
            </a:endParaRPr>
          </a:p>
        </p:txBody>
      </p:sp>
      <p:pic>
        <p:nvPicPr>
          <p:cNvPr id="7" name="Рисунок 6"/>
          <p:cNvPicPr>
            <a:picLocks noChangeAspect="1"/>
          </p:cNvPicPr>
          <p:nvPr/>
        </p:nvPicPr>
        <p:blipFill>
          <a:blip r:embed="rId3"/>
          <a:stretch>
            <a:fillRect/>
          </a:stretch>
        </p:blipFill>
        <p:spPr>
          <a:xfrm>
            <a:off x="8679276" y="3379530"/>
            <a:ext cx="2076242" cy="2650077"/>
          </a:xfrm>
          <a:prstGeom prst="rect">
            <a:avLst/>
          </a:prstGeom>
          <a:ln>
            <a:noFill/>
          </a:ln>
          <a:effectLst>
            <a:softEdge rad="112500"/>
          </a:effectLst>
        </p:spPr>
      </p:pic>
    </p:spTree>
    <p:extLst>
      <p:ext uri="{BB962C8B-B14F-4D97-AF65-F5344CB8AC3E}">
        <p14:creationId xmlns:p14="http://schemas.microsoft.com/office/powerpoint/2010/main" val="2338405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effectLst>
                  <a:outerShdw blurRad="38100" dist="38100" dir="2700000" algn="tl">
                    <a:srgbClr val="000000">
                      <a:alpha val="43137"/>
                    </a:srgbClr>
                  </a:outerShdw>
                </a:effectLst>
              </a:rPr>
              <a:t>«Великое Пятикнижие»</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5626623" y="1584356"/>
            <a:ext cx="5608727" cy="4094584"/>
          </a:xfrm>
          <a:prstGeom prst="rect">
            <a:avLst/>
          </a:prstGeom>
          <a:ln>
            <a:noFill/>
          </a:ln>
          <a:effectLst>
            <a:softEdge rad="112500"/>
          </a:effectLst>
        </p:spPr>
      </p:pic>
      <p:sp>
        <p:nvSpPr>
          <p:cNvPr id="4" name="Текст 3"/>
          <p:cNvSpPr>
            <a:spLocks noGrp="1"/>
          </p:cNvSpPr>
          <p:nvPr>
            <p:ph type="body" sz="half" idx="2"/>
          </p:nvPr>
        </p:nvSpPr>
        <p:spPr>
          <a:xfrm>
            <a:off x="1293811" y="3031065"/>
            <a:ext cx="3718455" cy="3179612"/>
          </a:xfrm>
        </p:spPr>
        <p:txBody>
          <a:bodyPr>
            <a:normAutofit lnSpcReduction="10000"/>
          </a:bodyPr>
          <a:lstStyle/>
          <a:p>
            <a:r>
              <a:rPr lang="ru-RU" dirty="0" smtClean="0"/>
              <a:t>Главными в творчестве писателя можно назвать романы «Великого Пятикнижия»:</a:t>
            </a:r>
          </a:p>
          <a:p>
            <a:pPr fontAlgn="t"/>
            <a:r>
              <a:rPr lang="ru-RU" dirty="0" smtClean="0">
                <a:effectLst>
                  <a:outerShdw blurRad="38100" dist="38100" dir="2700000" algn="tl">
                    <a:srgbClr val="000000">
                      <a:alpha val="43137"/>
                    </a:srgbClr>
                  </a:outerShdw>
                </a:effectLst>
              </a:rPr>
              <a:t>- Преступление </a:t>
            </a:r>
            <a:r>
              <a:rPr lang="ru-RU" dirty="0">
                <a:effectLst>
                  <a:outerShdw blurRad="38100" dist="38100" dir="2700000" algn="tl">
                    <a:srgbClr val="000000">
                      <a:alpha val="43137"/>
                    </a:srgbClr>
                  </a:outerShdw>
                </a:effectLst>
              </a:rPr>
              <a:t>и наказание (1866);</a:t>
            </a:r>
          </a:p>
          <a:p>
            <a:pPr fontAlgn="t"/>
            <a:r>
              <a:rPr lang="ru-RU" dirty="0">
                <a:effectLst>
                  <a:outerShdw blurRad="38100" dist="38100" dir="2700000" algn="tl">
                    <a:srgbClr val="000000">
                      <a:alpha val="43137"/>
                    </a:srgbClr>
                  </a:outerShdw>
                </a:effectLst>
              </a:rPr>
              <a:t>- Идиот (1867 — 1869);</a:t>
            </a:r>
          </a:p>
          <a:p>
            <a:pPr fontAlgn="t"/>
            <a:r>
              <a:rPr lang="ru-RU" dirty="0">
                <a:effectLst>
                  <a:outerShdw blurRad="38100" dist="38100" dir="2700000" algn="tl">
                    <a:srgbClr val="000000">
                      <a:alpha val="43137"/>
                    </a:srgbClr>
                  </a:outerShdw>
                </a:effectLst>
              </a:rPr>
              <a:t>- Бесы (1871-1872);</a:t>
            </a:r>
          </a:p>
          <a:p>
            <a:pPr fontAlgn="t"/>
            <a:r>
              <a:rPr lang="ru-RU" dirty="0">
                <a:effectLst>
                  <a:outerShdw blurRad="38100" dist="38100" dir="2700000" algn="tl">
                    <a:srgbClr val="000000">
                      <a:alpha val="43137"/>
                    </a:srgbClr>
                  </a:outerShdw>
                </a:effectLst>
              </a:rPr>
              <a:t>- Подросток (1875);</a:t>
            </a:r>
          </a:p>
          <a:p>
            <a:pPr fontAlgn="t"/>
            <a:r>
              <a:rPr lang="ru-RU" dirty="0">
                <a:effectLst>
                  <a:outerShdw blurRad="38100" dist="38100" dir="2700000" algn="tl">
                    <a:srgbClr val="000000">
                      <a:alpha val="43137"/>
                    </a:srgbClr>
                  </a:outerShdw>
                </a:effectLst>
              </a:rPr>
              <a:t>- Братья Карамазовы (1879-1880).</a:t>
            </a:r>
          </a:p>
          <a:p>
            <a:r>
              <a:rPr lang="ru-RU" dirty="0"/>
              <a:t>Каждая из этих книг была создана Достоевским во время депрессий и переживаний.</a:t>
            </a:r>
            <a:endParaRPr lang="ru-RU" dirty="0"/>
          </a:p>
        </p:txBody>
      </p:sp>
    </p:spTree>
    <p:extLst>
      <p:ext uri="{BB962C8B-B14F-4D97-AF65-F5344CB8AC3E}">
        <p14:creationId xmlns:p14="http://schemas.microsoft.com/office/powerpoint/2010/main" val="2397824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7532" y="3145910"/>
            <a:ext cx="9592732" cy="2954868"/>
          </a:xfrm>
        </p:spPr>
        <p:txBody>
          <a:bodyPr>
            <a:normAutofit/>
          </a:bodyPr>
          <a:lstStyle/>
          <a:p>
            <a:r>
              <a:rPr lang="ru-RU" sz="2800" dirty="0">
                <a:solidFill>
                  <a:schemeClr val="accent4">
                    <a:lumMod val="75000"/>
                  </a:schemeClr>
                </a:solidFill>
              </a:rPr>
              <a:t>Исследователи проводят аналогии: </a:t>
            </a:r>
            <a:r>
              <a:rPr lang="ru-RU" sz="2800" dirty="0" err="1">
                <a:solidFill>
                  <a:schemeClr val="accent4">
                    <a:lumMod val="75000"/>
                  </a:schemeClr>
                </a:solidFill>
              </a:rPr>
              <a:t>пятикнижие</a:t>
            </a:r>
            <a:r>
              <a:rPr lang="ru-RU" sz="2800" dirty="0">
                <a:solidFill>
                  <a:schemeClr val="accent4">
                    <a:lumMod val="75000"/>
                  </a:schemeClr>
                </a:solidFill>
              </a:rPr>
              <a:t> Достоевского сравнивают с Пятикнижием Моисея. Согласно библейским данным — текст Моисею продиктовал сам Бог, а творения Федора Михайловича слишком талантливы, и иногда не укладывается в голове, что эти романы были написаны человеком, а не продиктованы свыше.</a:t>
            </a:r>
            <a:endParaRPr lang="ru-RU" sz="2800" dirty="0">
              <a:solidFill>
                <a:schemeClr val="accent4">
                  <a:lumMod val="75000"/>
                </a:schemeClr>
              </a:solidFill>
            </a:endParaRPr>
          </a:p>
        </p:txBody>
      </p:sp>
      <p:sp>
        <p:nvSpPr>
          <p:cNvPr id="3" name="Текст 2"/>
          <p:cNvSpPr>
            <a:spLocks noGrp="1"/>
          </p:cNvSpPr>
          <p:nvPr>
            <p:ph type="body" idx="1"/>
          </p:nvPr>
        </p:nvSpPr>
        <p:spPr>
          <a:xfrm>
            <a:off x="1186173" y="1310488"/>
            <a:ext cx="9592732" cy="1532467"/>
          </a:xfrm>
        </p:spPr>
        <p:txBody>
          <a:bodyPr>
            <a:normAutofit/>
          </a:bodyPr>
          <a:lstStyle/>
          <a:p>
            <a:r>
              <a:rPr lang="ru-RU" sz="3600" dirty="0">
                <a:solidFill>
                  <a:schemeClr val="accent4">
                    <a:lumMod val="75000"/>
                  </a:schemeClr>
                </a:solidFill>
                <a:effectLst>
                  <a:outerShdw blurRad="38100" dist="38100" dir="2700000" algn="tl">
                    <a:srgbClr val="000000">
                      <a:alpha val="43137"/>
                    </a:srgbClr>
                  </a:outerShdw>
                </a:effectLst>
              </a:rPr>
              <a:t>Почему же </a:t>
            </a:r>
            <a:r>
              <a:rPr lang="ru-RU" sz="3600" dirty="0">
                <a:solidFill>
                  <a:schemeClr val="accent4">
                    <a:lumMod val="75000"/>
                  </a:schemeClr>
                </a:solidFill>
                <a:effectLst>
                  <a:outerShdw blurRad="38100" dist="38100" dir="2700000" algn="tl">
                    <a:srgbClr val="000000">
                      <a:alpha val="43137"/>
                    </a:srgbClr>
                  </a:outerShdw>
                </a:effectLst>
              </a:rPr>
              <a:t>П</a:t>
            </a:r>
            <a:r>
              <a:rPr lang="ru-RU" sz="3600" dirty="0" smtClean="0">
                <a:solidFill>
                  <a:schemeClr val="accent4">
                    <a:lumMod val="75000"/>
                  </a:schemeClr>
                </a:solidFill>
                <a:effectLst>
                  <a:outerShdw blurRad="38100" dist="38100" dir="2700000" algn="tl">
                    <a:srgbClr val="000000">
                      <a:alpha val="43137"/>
                    </a:srgbClr>
                  </a:outerShdw>
                </a:effectLst>
              </a:rPr>
              <a:t>ятикнижие </a:t>
            </a:r>
            <a:r>
              <a:rPr lang="ru-RU" sz="3600" dirty="0">
                <a:solidFill>
                  <a:schemeClr val="accent4">
                    <a:lumMod val="75000"/>
                  </a:schemeClr>
                </a:solidFill>
                <a:effectLst>
                  <a:outerShdw blurRad="38100" dist="38100" dir="2700000" algn="tl">
                    <a:srgbClr val="000000">
                      <a:alpha val="43137"/>
                    </a:srgbClr>
                  </a:outerShdw>
                </a:effectLst>
              </a:rPr>
              <a:t>называют Великим?</a:t>
            </a:r>
            <a:endParaRPr lang="ru-RU" sz="3600" dirty="0">
              <a:solidFill>
                <a:schemeClr val="accent4">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109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1" y="1388534"/>
            <a:ext cx="5967068" cy="1371600"/>
          </a:xfrm>
        </p:spPr>
        <p:txBody>
          <a:bodyPr>
            <a:normAutofit/>
          </a:bodyPr>
          <a:lstStyle/>
          <a:p>
            <a:r>
              <a:rPr lang="ru-RU" sz="2800" dirty="0" smtClean="0">
                <a:effectLst>
                  <a:outerShdw blurRad="38100" dist="38100" dir="2700000" algn="tl">
                    <a:srgbClr val="000000">
                      <a:alpha val="43137"/>
                    </a:srgbClr>
                  </a:outerShdw>
                </a:effectLst>
              </a:rPr>
              <a:t>Творческое наследие</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7985157" y="938806"/>
            <a:ext cx="2869947" cy="5060617"/>
          </a:xfrm>
          <a:prstGeom prst="rect">
            <a:avLst/>
          </a:prstGeom>
          <a:ln>
            <a:noFill/>
          </a:ln>
          <a:effectLst>
            <a:softEdge rad="112500"/>
          </a:effectLst>
        </p:spPr>
      </p:pic>
      <p:sp>
        <p:nvSpPr>
          <p:cNvPr id="4" name="Текст 3"/>
          <p:cNvSpPr>
            <a:spLocks noGrp="1"/>
          </p:cNvSpPr>
          <p:nvPr>
            <p:ph type="body" sz="half" idx="2"/>
          </p:nvPr>
        </p:nvSpPr>
        <p:spPr>
          <a:xfrm>
            <a:off x="1293811" y="3031064"/>
            <a:ext cx="6193405" cy="2790313"/>
          </a:xfrm>
        </p:spPr>
        <p:txBody>
          <a:bodyPr>
            <a:normAutofit/>
          </a:bodyPr>
          <a:lstStyle/>
          <a:p>
            <a:r>
              <a:rPr lang="ru-RU" sz="2000" dirty="0" smtClean="0"/>
              <a:t>Перу Ф.М. Достоевского принадлежат 8 романов, 11 повестей, а также рассказы, критические статьи, дневники и даже стихотворения. Его творчество оказало влияние как на русских, так и на зарубежных мыслителей.</a:t>
            </a:r>
            <a:endParaRPr lang="ru-RU" sz="2000" dirty="0"/>
          </a:p>
        </p:txBody>
      </p:sp>
    </p:spTree>
    <p:extLst>
      <p:ext uri="{BB962C8B-B14F-4D97-AF65-F5344CB8AC3E}">
        <p14:creationId xmlns:p14="http://schemas.microsoft.com/office/powerpoint/2010/main" val="3166813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2919" y="1282802"/>
            <a:ext cx="10483913" cy="4401205"/>
          </a:xfrm>
          <a:prstGeom prst="rect">
            <a:avLst/>
          </a:prstGeom>
        </p:spPr>
        <p:txBody>
          <a:bodyPr wrap="square">
            <a:spAutoFit/>
          </a:bodyPr>
          <a:lstStyle/>
          <a:p>
            <a:pPr algn="just">
              <a:buFont typeface="Arial" panose="020B0604020202020204" pitchFamily="34" charset="0"/>
              <a:buChar char="•"/>
            </a:pPr>
            <a:r>
              <a:rPr lang="ru-RU" sz="2000" b="0" i="0" dirty="0" smtClean="0">
                <a:solidFill>
                  <a:schemeClr val="accent4">
                    <a:lumMod val="75000"/>
                  </a:schemeClr>
                </a:solidFill>
                <a:effectLst/>
              </a:rPr>
              <a:t>В пятнадцать лет я напал на Достоевского, и это было для меня истинным откровением: я сразу почувствовал, что прикоснулся к чему-то огромному, и бросился читать все, что он написал, книгу за книгой, как до того читал Бальзака.</a:t>
            </a:r>
          </a:p>
          <a:p>
            <a:pPr algn="r"/>
            <a:r>
              <a:rPr lang="ru-RU" sz="2000" b="0" i="1" dirty="0" smtClean="0">
                <a:solidFill>
                  <a:schemeClr val="accent4">
                    <a:lumMod val="75000"/>
                  </a:schemeClr>
                </a:solidFill>
                <a:effectLst/>
              </a:rPr>
              <a:t>Антуан де Сент-Экзюпери</a:t>
            </a:r>
            <a:endParaRPr lang="ru-RU" sz="2000" b="0" i="0" dirty="0" smtClean="0">
              <a:solidFill>
                <a:schemeClr val="accent4">
                  <a:lumMod val="75000"/>
                </a:schemeClr>
              </a:solidFill>
              <a:effectLst/>
            </a:endParaRPr>
          </a:p>
          <a:p>
            <a:pPr algn="just">
              <a:buFont typeface="Arial" panose="020B0604020202020204" pitchFamily="34" charset="0"/>
              <a:buChar char="•"/>
            </a:pPr>
            <a:r>
              <a:rPr lang="ru-RU" sz="2000" b="0" i="0" dirty="0" smtClean="0">
                <a:solidFill>
                  <a:schemeClr val="accent4">
                    <a:lumMod val="75000"/>
                  </a:schemeClr>
                </a:solidFill>
                <a:effectLst/>
              </a:rPr>
              <a:t>Достоевским я зачитывался, даже в очень плохих переводах. Позднее я прочитал его по-французски, на французский его переводили русские, их переводы были гораздо лучше испанских.</a:t>
            </a:r>
          </a:p>
          <a:p>
            <a:pPr indent="450215" algn="r"/>
            <a:r>
              <a:rPr lang="ru-RU" sz="2000" b="0" i="1" dirty="0" smtClean="0">
                <a:solidFill>
                  <a:schemeClr val="accent4">
                    <a:lumMod val="75000"/>
                  </a:schemeClr>
                </a:solidFill>
                <a:effectLst/>
              </a:rPr>
              <a:t>Г. Маркес</a:t>
            </a:r>
            <a:endParaRPr lang="ru-RU" sz="2000" b="0" i="0" dirty="0" smtClean="0">
              <a:solidFill>
                <a:schemeClr val="accent4">
                  <a:lumMod val="75000"/>
                </a:schemeClr>
              </a:solidFill>
              <a:effectLst/>
            </a:endParaRPr>
          </a:p>
          <a:p>
            <a:pPr algn="just">
              <a:buFont typeface="Arial" panose="020B0604020202020204" pitchFamily="34" charset="0"/>
              <a:buChar char="•"/>
            </a:pPr>
            <a:r>
              <a:rPr lang="ru-RU" sz="2000" b="0" i="0" dirty="0" smtClean="0">
                <a:solidFill>
                  <a:schemeClr val="accent4">
                    <a:lumMod val="75000"/>
                  </a:schemeClr>
                </a:solidFill>
                <a:effectLst/>
              </a:rPr>
              <a:t>Моя цель – «Братья Карамазовы». Написать что-то подобное – вот пик, вершина. «Карамазовых» я прочел в возрасте 14-15 лет и с тех пор перечитывал четыре раза. Каждый раз это было прекрасно. В моем представлении, это идеальное произведение.</a:t>
            </a:r>
          </a:p>
          <a:p>
            <a:pPr indent="450215" algn="r"/>
            <a:r>
              <a:rPr lang="ru-RU" sz="2000" b="0" i="1" dirty="0" smtClean="0">
                <a:solidFill>
                  <a:schemeClr val="accent4">
                    <a:lumMod val="75000"/>
                  </a:schemeClr>
                </a:solidFill>
                <a:effectLst/>
              </a:rPr>
              <a:t>Х. Мураками</a:t>
            </a:r>
            <a:endParaRPr lang="ru-RU" sz="2000" b="0" i="0" dirty="0" smtClean="0">
              <a:solidFill>
                <a:schemeClr val="accent4">
                  <a:lumMod val="75000"/>
                </a:schemeClr>
              </a:solidFill>
              <a:effectLst/>
            </a:endParaRPr>
          </a:p>
          <a:p>
            <a:pPr algn="just">
              <a:buFont typeface="Arial" panose="020B0604020202020204" pitchFamily="34" charset="0"/>
              <a:buChar char="•"/>
            </a:pPr>
            <a:r>
              <a:rPr lang="ru-RU" sz="2000" b="0" i="0" dirty="0" smtClean="0">
                <a:solidFill>
                  <a:schemeClr val="accent4">
                    <a:lumMod val="75000"/>
                  </a:schemeClr>
                </a:solidFill>
                <a:effectLst/>
              </a:rPr>
              <a:t>Достоевский дал мне больше, чем любой мыслитель, больше, чем Гаусс!»</a:t>
            </a:r>
          </a:p>
          <a:p>
            <a:pPr algn="r"/>
            <a:r>
              <a:rPr lang="ru-RU" sz="2000" b="0" i="1" dirty="0" smtClean="0">
                <a:solidFill>
                  <a:schemeClr val="accent4">
                    <a:lumMod val="75000"/>
                  </a:schemeClr>
                </a:solidFill>
                <a:effectLst/>
              </a:rPr>
              <a:t>А. Эйнштейн</a:t>
            </a:r>
            <a:endParaRPr lang="ru-RU" sz="2000" b="0" i="0" dirty="0">
              <a:solidFill>
                <a:schemeClr val="accent4">
                  <a:lumMod val="75000"/>
                </a:schemeClr>
              </a:solidFill>
              <a:effectLst/>
            </a:endParaRPr>
          </a:p>
        </p:txBody>
      </p:sp>
    </p:spTree>
    <p:extLst>
      <p:ext uri="{BB962C8B-B14F-4D97-AF65-F5344CB8AC3E}">
        <p14:creationId xmlns:p14="http://schemas.microsoft.com/office/powerpoint/2010/main" val="3635895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effectLst>
                  <a:outerShdw blurRad="38100" dist="38100" dir="2700000" algn="tl">
                    <a:srgbClr val="000000">
                      <a:alpha val="43137"/>
                    </a:srgbClr>
                  </a:outerShdw>
                </a:effectLst>
              </a:rPr>
              <a:t>Кружок Петрашевского</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5781921" y="1765426"/>
            <a:ext cx="4955905" cy="3476530"/>
          </a:xfrm>
          <a:prstGeom prst="rect">
            <a:avLst/>
          </a:prstGeom>
          <a:ln>
            <a:noFill/>
          </a:ln>
          <a:effectLst>
            <a:softEdge rad="112500"/>
          </a:effectLst>
        </p:spPr>
      </p:pic>
      <p:sp>
        <p:nvSpPr>
          <p:cNvPr id="4" name="Текст 3"/>
          <p:cNvSpPr>
            <a:spLocks noGrp="1"/>
          </p:cNvSpPr>
          <p:nvPr>
            <p:ph type="body" sz="half" idx="2"/>
          </p:nvPr>
        </p:nvSpPr>
        <p:spPr>
          <a:xfrm>
            <a:off x="887240" y="2922422"/>
            <a:ext cx="4707802" cy="2926115"/>
          </a:xfrm>
        </p:spPr>
        <p:txBody>
          <a:bodyPr>
            <a:noAutofit/>
          </a:bodyPr>
          <a:lstStyle/>
          <a:p>
            <a:r>
              <a:rPr lang="ru-RU" dirty="0"/>
              <a:t>С весны 1847 года Достоевский стал посещать собрания кружка Петрашевского</a:t>
            </a:r>
            <a:r>
              <a:rPr lang="ru-RU" dirty="0" smtClean="0"/>
              <a:t>. Петрашевцы </a:t>
            </a:r>
            <a:r>
              <a:rPr lang="ru-RU" dirty="0"/>
              <a:t>- участники кружка </a:t>
            </a:r>
            <a:r>
              <a:rPr lang="ru-RU" dirty="0" err="1"/>
              <a:t>М.В.Петрашевского</a:t>
            </a:r>
            <a:r>
              <a:rPr lang="ru-RU" dirty="0"/>
              <a:t> (1827-1866) и связанных с ним кружков, существовали в период 1844- 1849 гг. Члены кружков на собраниях обсуждали различные философские учения, предполагали организовать подпольную типографию и заняться пропагандой социалистических идей</a:t>
            </a:r>
            <a:r>
              <a:rPr lang="ru-RU" dirty="0" smtClean="0"/>
              <a:t>.</a:t>
            </a:r>
          </a:p>
          <a:p>
            <a:r>
              <a:rPr lang="ru-RU" dirty="0"/>
              <a:t>23 апреля 1849 года все посещавшие собрания у Петрашевского были арестованы. Суду были преданы 22 </a:t>
            </a:r>
            <a:r>
              <a:rPr lang="ru-RU" dirty="0" smtClean="0"/>
              <a:t>человека, в том числе и Ф.М. Достоевский.</a:t>
            </a:r>
            <a:r>
              <a:rPr lang="ru-RU" dirty="0"/>
              <a:t> </a:t>
            </a:r>
            <a:endParaRPr lang="ru-RU" dirty="0"/>
          </a:p>
        </p:txBody>
      </p:sp>
    </p:spTree>
    <p:extLst>
      <p:ext uri="{BB962C8B-B14F-4D97-AF65-F5344CB8AC3E}">
        <p14:creationId xmlns:p14="http://schemas.microsoft.com/office/powerpoint/2010/main" val="3579878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effectLst>
                  <a:outerShdw blurRad="38100" dist="38100" dir="2700000" algn="tl">
                    <a:srgbClr val="000000">
                      <a:alpha val="43137"/>
                    </a:srgbClr>
                  </a:outerShdw>
                </a:effectLst>
              </a:rPr>
              <a:t>Инсценировка казни</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5207988" y="1683946"/>
            <a:ext cx="6158240" cy="3648546"/>
          </a:xfrm>
          <a:prstGeom prst="rect">
            <a:avLst/>
          </a:prstGeom>
          <a:ln>
            <a:noFill/>
          </a:ln>
          <a:effectLst>
            <a:softEdge rad="112500"/>
          </a:effectLst>
        </p:spPr>
      </p:pic>
      <p:sp>
        <p:nvSpPr>
          <p:cNvPr id="4" name="Текст 3"/>
          <p:cNvSpPr>
            <a:spLocks noGrp="1"/>
          </p:cNvSpPr>
          <p:nvPr>
            <p:ph type="body" sz="half" idx="2"/>
          </p:nvPr>
        </p:nvSpPr>
        <p:spPr>
          <a:xfrm>
            <a:off x="633743" y="2840942"/>
            <a:ext cx="4671588" cy="3179613"/>
          </a:xfrm>
        </p:spPr>
        <p:txBody>
          <a:bodyPr>
            <a:noAutofit/>
          </a:bodyPr>
          <a:lstStyle/>
          <a:p>
            <a:r>
              <a:rPr lang="ru-RU" sz="1500" dirty="0"/>
              <a:t>3 января 1850 года (22 декабря 1849 года по ст. стилю) на Семёновском плацу участникам кружка </a:t>
            </a:r>
            <a:r>
              <a:rPr lang="ru-RU" sz="1500" dirty="0" err="1"/>
              <a:t>М.Петрашевского</a:t>
            </a:r>
            <a:r>
              <a:rPr lang="ru-RU" sz="1500" dirty="0"/>
              <a:t> был прочитан приговор о «смертной казни расстрелянием</a:t>
            </a:r>
            <a:r>
              <a:rPr lang="ru-RU" sz="1500" dirty="0" smtClean="0"/>
              <a:t>», однако казнь не состоялась.</a:t>
            </a:r>
            <a:endParaRPr lang="ru-RU" sz="1500" dirty="0"/>
          </a:p>
          <a:p>
            <a:r>
              <a:rPr lang="ru-RU" sz="1500" dirty="0"/>
              <a:t>Церемония казни была разработана под личным руководством царя. Он следил за тем, чтобы инсценировка казни стала сильнейшей психологической пыткой. По его воле все должно было быть выполнено так, как будто казнь действительно совершится. И только в оставшуюся секунду для произнесения последней команды должен был появиться посланец с другим приговором. Достоевского приговорили к 4 годам каторги, и разжаловали в рядовые.</a:t>
            </a:r>
          </a:p>
          <a:p>
            <a:endParaRPr lang="ru-RU" sz="1500" dirty="0"/>
          </a:p>
        </p:txBody>
      </p:sp>
    </p:spTree>
    <p:extLst>
      <p:ext uri="{BB962C8B-B14F-4D97-AF65-F5344CB8AC3E}">
        <p14:creationId xmlns:p14="http://schemas.microsoft.com/office/powerpoint/2010/main" val="378721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effectLst>
                  <a:outerShdw blurRad="38100" dist="38100" dir="2700000" algn="tl">
                    <a:srgbClr val="000000">
                      <a:alpha val="43137"/>
                    </a:srgbClr>
                  </a:outerShdw>
                </a:effectLst>
              </a:rPr>
              <a:t>Возвращение</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5266565" y="1901229"/>
            <a:ext cx="5884863" cy="3114392"/>
          </a:xfrm>
          <a:prstGeom prst="rect">
            <a:avLst/>
          </a:prstGeom>
          <a:ln>
            <a:noFill/>
          </a:ln>
          <a:effectLst>
            <a:softEdge rad="112500"/>
          </a:effectLst>
        </p:spPr>
      </p:pic>
      <p:sp>
        <p:nvSpPr>
          <p:cNvPr id="4" name="Текст 3"/>
          <p:cNvSpPr>
            <a:spLocks noGrp="1"/>
          </p:cNvSpPr>
          <p:nvPr>
            <p:ph type="body" sz="half" idx="2"/>
          </p:nvPr>
        </p:nvSpPr>
        <p:spPr/>
        <p:txBody>
          <a:bodyPr>
            <a:normAutofit/>
          </a:bodyPr>
          <a:lstStyle/>
          <a:p>
            <a:r>
              <a:rPr lang="ru-RU" sz="2000" dirty="0" smtClean="0"/>
              <a:t>Срок казни Достоевского вышел в 1859 году, однако в Петербург ему разрешили вернуться только через год.</a:t>
            </a:r>
            <a:endParaRPr lang="ru-RU" sz="2000" dirty="0"/>
          </a:p>
        </p:txBody>
      </p:sp>
    </p:spTree>
    <p:extLst>
      <p:ext uri="{BB962C8B-B14F-4D97-AF65-F5344CB8AC3E}">
        <p14:creationId xmlns:p14="http://schemas.microsoft.com/office/powerpoint/2010/main" val="702122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effectLst>
                  <a:outerShdw blurRad="38100" dist="38100" dir="2700000" algn="tl">
                    <a:srgbClr val="000000">
                      <a:alpha val="43137"/>
                    </a:srgbClr>
                  </a:outerShdw>
                </a:effectLst>
              </a:rPr>
              <a:t>Журнал «Время»</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7079811" y="883017"/>
            <a:ext cx="3657599" cy="5120639"/>
          </a:xfrm>
          <a:prstGeom prst="rect">
            <a:avLst/>
          </a:prstGeom>
          <a:ln>
            <a:noFill/>
          </a:ln>
          <a:effectLst>
            <a:softEdge rad="112500"/>
          </a:effectLst>
        </p:spPr>
      </p:pic>
      <p:sp>
        <p:nvSpPr>
          <p:cNvPr id="4" name="Текст 3"/>
          <p:cNvSpPr>
            <a:spLocks noGrp="1"/>
          </p:cNvSpPr>
          <p:nvPr>
            <p:ph type="body" sz="half" idx="2"/>
          </p:nvPr>
        </p:nvSpPr>
        <p:spPr/>
        <p:txBody>
          <a:bodyPr/>
          <a:lstStyle/>
          <a:p>
            <a:r>
              <a:rPr lang="ru-RU" dirty="0" smtClean="0"/>
              <a:t>В 1861 году Ф.М. Достоевский вместе с братом Михаилом начинает издавать журнал «Время», главной идеей которого становится сближение интеллигенции с народом.</a:t>
            </a:r>
            <a:endParaRPr lang="ru-RU" dirty="0"/>
          </a:p>
        </p:txBody>
      </p:sp>
    </p:spTree>
    <p:extLst>
      <p:ext uri="{BB962C8B-B14F-4D97-AF65-F5344CB8AC3E}">
        <p14:creationId xmlns:p14="http://schemas.microsoft.com/office/powerpoint/2010/main" val="743537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2625506" y="1439501"/>
            <a:ext cx="6907794" cy="4363770"/>
          </a:xfrm>
          <a:prstGeom prst="verticalScroll">
            <a:avLst/>
          </a:prstGeom>
          <a:solidFill>
            <a:schemeClr val="accent6">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«Сердце </a:t>
            </a:r>
            <a:r>
              <a:rPr lang="ru-RU" dirty="0"/>
              <a:t>русского писателя было колоколом любви, и вещий и могучий звон его слышали все живые сердца страны</a:t>
            </a:r>
            <a:r>
              <a:rPr lang="ru-RU" dirty="0" smtClean="0"/>
              <a:t>...»</a:t>
            </a:r>
            <a:endParaRPr lang="ru-RU" dirty="0"/>
          </a:p>
          <a:p>
            <a:pPr algn="r"/>
            <a:r>
              <a:rPr lang="ru-RU" dirty="0" smtClean="0"/>
              <a:t>М. Горький о Ф.М. Достоевском </a:t>
            </a:r>
            <a:endParaRPr lang="ru-RU" dirty="0"/>
          </a:p>
        </p:txBody>
      </p:sp>
    </p:spTree>
    <p:extLst>
      <p:ext uri="{BB962C8B-B14F-4D97-AF65-F5344CB8AC3E}">
        <p14:creationId xmlns:p14="http://schemas.microsoft.com/office/powerpoint/2010/main" val="3010787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effectLst>
                  <a:outerShdw blurRad="38100" dist="38100" dir="2700000" algn="tl">
                    <a:srgbClr val="000000">
                      <a:alpha val="43137"/>
                    </a:srgbClr>
                  </a:outerShdw>
                </a:effectLst>
              </a:rPr>
              <a:t>Личная жизнь</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6254447" y="2055137"/>
            <a:ext cx="4790781" cy="3466057"/>
          </a:xfrm>
          <a:prstGeom prst="rect">
            <a:avLst/>
          </a:prstGeom>
          <a:ln>
            <a:noFill/>
          </a:ln>
          <a:effectLst>
            <a:softEdge rad="112500"/>
          </a:effectLst>
        </p:spPr>
      </p:pic>
      <p:sp>
        <p:nvSpPr>
          <p:cNvPr id="4" name="Текст 3"/>
          <p:cNvSpPr>
            <a:spLocks noGrp="1"/>
          </p:cNvSpPr>
          <p:nvPr>
            <p:ph type="body" sz="half" idx="2"/>
          </p:nvPr>
        </p:nvSpPr>
        <p:spPr>
          <a:xfrm>
            <a:off x="814813" y="3031065"/>
            <a:ext cx="5522614" cy="3080024"/>
          </a:xfrm>
        </p:spPr>
        <p:txBody>
          <a:bodyPr/>
          <a:lstStyle/>
          <a:p>
            <a:r>
              <a:rPr lang="ru-RU" dirty="0" smtClean="0"/>
              <a:t>У Ф.М. Достоевского было две жены. С первой, Марией Исаевой, отношения были напряжённые. Общих детей у них в браке не было. Умерла Мария Исаева-Достоевская в 1864 году после продолжительной болезни. </a:t>
            </a:r>
          </a:p>
          <a:p>
            <a:r>
              <a:rPr lang="ru-RU" dirty="0" smtClean="0"/>
              <a:t>В 1867 году Федор </a:t>
            </a:r>
            <a:r>
              <a:rPr lang="ru-RU" dirty="0"/>
              <a:t>Михайлович женился во второй раз – на своей стенографистке Анне </a:t>
            </a:r>
            <a:r>
              <a:rPr lang="ru-RU" dirty="0" err="1"/>
              <a:t>Сниткиной</a:t>
            </a:r>
            <a:r>
              <a:rPr lang="ru-RU" dirty="0"/>
              <a:t>, ставшей его верной помощницей и соратницей и родившей ему четверых детей. Благодаря Анне Григорьевне писателю удалось избавиться от пристрастия к рулетке, она взяла на себя руководство финансами семьи, заботилась о быте. Супруги прожили в любви и согласии 14 </a:t>
            </a:r>
            <a:r>
              <a:rPr lang="ru-RU" dirty="0" smtClean="0"/>
              <a:t>лет.</a:t>
            </a:r>
          </a:p>
        </p:txBody>
      </p:sp>
    </p:spTree>
    <p:extLst>
      <p:ext uri="{BB962C8B-B14F-4D97-AF65-F5344CB8AC3E}">
        <p14:creationId xmlns:p14="http://schemas.microsoft.com/office/powerpoint/2010/main" val="195586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effectLst>
                  <a:outerShdw blurRad="38100" dist="38100" dir="2700000" algn="tl">
                    <a:srgbClr val="000000">
                      <a:alpha val="43137"/>
                    </a:srgbClr>
                  </a:outerShdw>
                </a:effectLst>
              </a:rPr>
              <a:t>Смерть</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6468456" y="1100173"/>
            <a:ext cx="4395701" cy="4657830"/>
          </a:xfrm>
          <a:prstGeom prst="rect">
            <a:avLst/>
          </a:prstGeom>
          <a:ln>
            <a:noFill/>
          </a:ln>
          <a:effectLst>
            <a:softEdge rad="112500"/>
          </a:effectLst>
        </p:spPr>
      </p:pic>
      <p:sp>
        <p:nvSpPr>
          <p:cNvPr id="4" name="Текст 3"/>
          <p:cNvSpPr>
            <a:spLocks noGrp="1"/>
          </p:cNvSpPr>
          <p:nvPr>
            <p:ph type="body" sz="half" idx="2"/>
          </p:nvPr>
        </p:nvSpPr>
        <p:spPr>
          <a:xfrm>
            <a:off x="733331" y="2879002"/>
            <a:ext cx="5735125" cy="3331675"/>
          </a:xfrm>
        </p:spPr>
        <p:txBody>
          <a:bodyPr>
            <a:normAutofit/>
          </a:bodyPr>
          <a:lstStyle/>
          <a:p>
            <a:r>
              <a:rPr lang="ru-RU" dirty="0"/>
              <a:t>Зимой 1881 года здоровье писателя сильно ухудшилось – дала знать о себе застаревшая эмфизема легких. </a:t>
            </a:r>
            <a:r>
              <a:rPr lang="ru-RU" dirty="0" smtClean="0"/>
              <a:t>28 </a:t>
            </a:r>
            <a:r>
              <a:rPr lang="ru-RU" dirty="0"/>
              <a:t>января 1881-го писатель </a:t>
            </a:r>
            <a:r>
              <a:rPr lang="ru-RU" dirty="0" smtClean="0"/>
              <a:t>скончался.</a:t>
            </a:r>
            <a:endParaRPr lang="ru-RU" dirty="0"/>
          </a:p>
          <a:p>
            <a:r>
              <a:rPr lang="ru-RU" dirty="0"/>
              <a:t>Похороны великого литератора и философа состоялись 1 февраля 1881 года. </a:t>
            </a:r>
            <a:endParaRPr lang="ru-RU" dirty="0" smtClean="0"/>
          </a:p>
          <a:p>
            <a:r>
              <a:rPr lang="ru-RU" dirty="0" smtClean="0"/>
              <a:t>Федора </a:t>
            </a:r>
            <a:r>
              <a:rPr lang="ru-RU" dirty="0"/>
              <a:t>Михайловича похоронили на Тихвинском кладбище Александро-Невской лавры. В качестве эпитафии на его надгробном камне высечены слова из Евангелия от Иоанна – именно их в свое время писатель выбрал эпиграфом к роману «Братья Карамазовы»: </a:t>
            </a:r>
            <a:r>
              <a:rPr lang="ru-RU" i="1" dirty="0"/>
              <a:t>«Аминь, аминь глаголю </a:t>
            </a:r>
            <a:r>
              <a:rPr lang="ru-RU" i="1" dirty="0" err="1"/>
              <a:t>вамъ</a:t>
            </a:r>
            <a:r>
              <a:rPr lang="ru-RU" i="1" dirty="0"/>
              <a:t>: аще зерно пшенично </a:t>
            </a:r>
            <a:r>
              <a:rPr lang="ru-RU" i="1" dirty="0" err="1"/>
              <a:t>падъ</a:t>
            </a:r>
            <a:r>
              <a:rPr lang="ru-RU" i="1" dirty="0"/>
              <a:t> на земли не </a:t>
            </a:r>
            <a:r>
              <a:rPr lang="ru-RU" i="1" dirty="0" err="1"/>
              <a:t>умретъ</a:t>
            </a:r>
            <a:r>
              <a:rPr lang="ru-RU" i="1" dirty="0"/>
              <a:t>, то едино </a:t>
            </a:r>
            <a:r>
              <a:rPr lang="ru-RU" i="1" dirty="0" err="1"/>
              <a:t>пребываетъ</a:t>
            </a:r>
            <a:r>
              <a:rPr lang="ru-RU" i="1" dirty="0"/>
              <a:t>: аще же </a:t>
            </a:r>
            <a:r>
              <a:rPr lang="ru-RU" i="1" dirty="0" err="1"/>
              <a:t>умретъ</a:t>
            </a:r>
            <a:r>
              <a:rPr lang="ru-RU" i="1" dirty="0"/>
              <a:t>, </a:t>
            </a:r>
            <a:r>
              <a:rPr lang="ru-RU" i="1" dirty="0" err="1"/>
              <a:t>многъ</a:t>
            </a:r>
            <a:r>
              <a:rPr lang="ru-RU" i="1" dirty="0"/>
              <a:t> </a:t>
            </a:r>
            <a:r>
              <a:rPr lang="ru-RU" i="1" dirty="0" err="1"/>
              <a:t>плодъ</a:t>
            </a:r>
            <a:r>
              <a:rPr lang="ru-RU" i="1" dirty="0"/>
              <a:t> </a:t>
            </a:r>
            <a:r>
              <a:rPr lang="ru-RU" i="1" dirty="0" err="1"/>
              <a:t>сотворитъ</a:t>
            </a:r>
            <a:r>
              <a:rPr lang="ru-RU" i="1" dirty="0"/>
              <a:t>».</a:t>
            </a:r>
            <a:endParaRPr lang="ru-RU" i="1" dirty="0"/>
          </a:p>
        </p:txBody>
      </p:sp>
    </p:spTree>
    <p:extLst>
      <p:ext uri="{BB962C8B-B14F-4D97-AF65-F5344CB8AC3E}">
        <p14:creationId xmlns:p14="http://schemas.microsoft.com/office/powerpoint/2010/main" val="3898350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outerShdw blurRad="38100" dist="38100" dir="2700000" algn="tl">
                    <a:srgbClr val="000000">
                      <a:alpha val="43137"/>
                    </a:srgbClr>
                  </a:outerShdw>
                </a:effectLst>
              </a:rPr>
              <a:t>Использованные источники:</a:t>
            </a:r>
            <a:endParaRPr lang="ru-RU"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1303868" y="4343399"/>
            <a:ext cx="9592732" cy="1822011"/>
          </a:xfrm>
        </p:spPr>
        <p:txBody>
          <a:bodyPr>
            <a:normAutofit fontScale="77500" lnSpcReduction="20000"/>
          </a:bodyPr>
          <a:lstStyle/>
          <a:p>
            <a:pPr marL="457200" indent="-457200">
              <a:buAutoNum type="arabicPeriod"/>
            </a:pPr>
            <a:r>
              <a:rPr lang="en-US" dirty="0" smtClean="0">
                <a:solidFill>
                  <a:schemeClr val="accent4">
                    <a:lumMod val="75000"/>
                  </a:schemeClr>
                </a:solidFill>
                <a:hlinkClick r:id="rId2"/>
              </a:rPr>
              <a:t>https</a:t>
            </a:r>
            <a:r>
              <a:rPr lang="en-US" dirty="0">
                <a:solidFill>
                  <a:schemeClr val="accent4">
                    <a:lumMod val="75000"/>
                  </a:schemeClr>
                </a:solidFill>
                <a:hlinkClick r:id="rId2"/>
              </a:rPr>
              <a:t>://www.kp.ru/afisha/msk/obzory/knigi/biografiya-fedora-dostoevskogo</a:t>
            </a:r>
            <a:r>
              <a:rPr lang="en-US" dirty="0" smtClean="0">
                <a:solidFill>
                  <a:schemeClr val="accent4">
                    <a:lumMod val="75000"/>
                  </a:schemeClr>
                </a:solidFill>
                <a:hlinkClick r:id="rId2"/>
              </a:rPr>
              <a:t>/</a:t>
            </a:r>
            <a:endParaRPr lang="ru-RU" dirty="0" smtClean="0">
              <a:solidFill>
                <a:schemeClr val="accent4">
                  <a:lumMod val="75000"/>
                </a:schemeClr>
              </a:solidFill>
            </a:endParaRPr>
          </a:p>
          <a:p>
            <a:pPr marL="457200" indent="-457200">
              <a:buAutoNum type="arabicPeriod"/>
            </a:pPr>
            <a:r>
              <a:rPr lang="en-US" dirty="0">
                <a:solidFill>
                  <a:schemeClr val="accent4">
                    <a:lumMod val="75000"/>
                  </a:schemeClr>
                </a:solidFill>
                <a:hlinkClick r:id="rId3"/>
              </a:rPr>
              <a:t>https://okrlib.ru/news</a:t>
            </a:r>
            <a:r>
              <a:rPr lang="en-US" dirty="0" smtClean="0">
                <a:solidFill>
                  <a:schemeClr val="accent4">
                    <a:lumMod val="75000"/>
                  </a:schemeClr>
                </a:solidFill>
                <a:hlinkClick r:id="rId3"/>
              </a:rPr>
              <a:t>/</a:t>
            </a:r>
            <a:endParaRPr lang="ru-RU" dirty="0" smtClean="0">
              <a:solidFill>
                <a:schemeClr val="accent4">
                  <a:lumMod val="75000"/>
                </a:schemeClr>
              </a:solidFill>
            </a:endParaRPr>
          </a:p>
          <a:p>
            <a:pPr marL="457200" indent="-457200">
              <a:buAutoNum type="arabicPeriod"/>
            </a:pPr>
            <a:r>
              <a:rPr lang="en-US" dirty="0">
                <a:solidFill>
                  <a:schemeClr val="accent4">
                    <a:lumMod val="75000"/>
                  </a:schemeClr>
                </a:solidFill>
                <a:hlinkClick r:id="rId4"/>
              </a:rPr>
              <a:t>https://fedordostoevsky.ru/around/Dostoevskaya</a:t>
            </a:r>
            <a:r>
              <a:rPr lang="en-US" dirty="0" smtClean="0">
                <a:solidFill>
                  <a:schemeClr val="accent4">
                    <a:lumMod val="75000"/>
                  </a:schemeClr>
                </a:solidFill>
                <a:hlinkClick r:id="rId4"/>
              </a:rPr>
              <a:t>/</a:t>
            </a:r>
            <a:endParaRPr lang="ru-RU" dirty="0" smtClean="0">
              <a:solidFill>
                <a:schemeClr val="accent4">
                  <a:lumMod val="75000"/>
                </a:schemeClr>
              </a:solidFill>
            </a:endParaRPr>
          </a:p>
          <a:p>
            <a:pPr marL="457200" indent="-457200">
              <a:buAutoNum type="arabicPeriod"/>
            </a:pPr>
            <a:r>
              <a:rPr lang="en-US" dirty="0">
                <a:solidFill>
                  <a:schemeClr val="accent4">
                    <a:lumMod val="75000"/>
                  </a:schemeClr>
                </a:solidFill>
                <a:hlinkClick r:id="rId5"/>
              </a:rPr>
              <a:t>https://</a:t>
            </a:r>
            <a:r>
              <a:rPr lang="en-US" dirty="0" smtClean="0">
                <a:solidFill>
                  <a:schemeClr val="accent4">
                    <a:lumMod val="75000"/>
                  </a:schemeClr>
                </a:solidFill>
                <a:hlinkClick r:id="rId5"/>
              </a:rPr>
              <a:t>runivers.ru/Runivers/calendar2</a:t>
            </a:r>
            <a:endParaRPr lang="ru-RU" dirty="0" smtClean="0">
              <a:solidFill>
                <a:schemeClr val="accent4">
                  <a:lumMod val="75000"/>
                </a:schemeClr>
              </a:solidFill>
            </a:endParaRPr>
          </a:p>
          <a:p>
            <a:pPr marL="457200" indent="-457200">
              <a:buAutoNum type="arabicPeriod"/>
            </a:pPr>
            <a:r>
              <a:rPr lang="en-US" dirty="0">
                <a:solidFill>
                  <a:schemeClr val="accent4">
                    <a:lumMod val="75000"/>
                  </a:schemeClr>
                </a:solidFill>
                <a:hlinkClick r:id="rId6"/>
              </a:rPr>
              <a:t>https://</a:t>
            </a:r>
            <a:r>
              <a:rPr lang="en-US" dirty="0" smtClean="0">
                <a:solidFill>
                  <a:schemeClr val="accent4">
                    <a:lumMod val="75000"/>
                  </a:schemeClr>
                </a:solidFill>
                <a:hlinkClick r:id="rId6"/>
              </a:rPr>
              <a:t>mc.eduirk.ru/index.php?option=com_k2&amp;view=item&amp;id=1866:3-yanvarya-1850-goda-v-peterburge-sostoyalas-instsenirovka-kazni-uchastnikov-kruzhka-butashevicha-petrashevskogo&amp;Itemid=144</a:t>
            </a:r>
            <a:endParaRPr lang="ru-RU" dirty="0" smtClean="0">
              <a:solidFill>
                <a:schemeClr val="accent4">
                  <a:lumMod val="75000"/>
                </a:schemeClr>
              </a:solidFill>
            </a:endParaRPr>
          </a:p>
        </p:txBody>
      </p:sp>
    </p:spTree>
    <p:extLst>
      <p:ext uri="{BB962C8B-B14F-4D97-AF65-F5344CB8AC3E}">
        <p14:creationId xmlns:p14="http://schemas.microsoft.com/office/powerpoint/2010/main" val="3704889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1" y="1140737"/>
            <a:ext cx="5487235" cy="1619397"/>
          </a:xfrm>
        </p:spPr>
        <p:txBody>
          <a:bodyPr>
            <a:normAutofit/>
          </a:bodyPr>
          <a:lstStyle/>
          <a:p>
            <a:r>
              <a:rPr lang="ru-RU" sz="4800" dirty="0" smtClean="0"/>
              <a:t>Фёдор Михайлович Достоевский</a:t>
            </a:r>
            <a:endParaRPr lang="ru-RU" sz="4800" dirty="0"/>
          </a:p>
        </p:txBody>
      </p:sp>
      <p:sp>
        <p:nvSpPr>
          <p:cNvPr id="4" name="Текст 3"/>
          <p:cNvSpPr>
            <a:spLocks noGrp="1"/>
          </p:cNvSpPr>
          <p:nvPr>
            <p:ph type="body" sz="half" idx="2"/>
          </p:nvPr>
        </p:nvSpPr>
        <p:spPr>
          <a:xfrm>
            <a:off x="1293811" y="3031065"/>
            <a:ext cx="5423860" cy="2438404"/>
          </a:xfrm>
        </p:spPr>
        <p:txBody>
          <a:bodyPr>
            <a:normAutofit/>
          </a:bodyPr>
          <a:lstStyle/>
          <a:p>
            <a:r>
              <a:rPr lang="ru-RU" sz="4800" dirty="0" smtClean="0"/>
              <a:t>(1821-1881 гг.)</a:t>
            </a:r>
            <a:endParaRPr lang="ru-RU" sz="4800" dirty="0"/>
          </a:p>
        </p:txBody>
      </p:sp>
      <p:pic>
        <p:nvPicPr>
          <p:cNvPr id="1026" name="Picture 2" descr="Фотографии и портреты Достоевского Ф.М. - фотогалере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33307" y="669957"/>
            <a:ext cx="4019739" cy="55588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252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Родился будущий писатель в Москве в семье Михаила Андреевича Достоевского, лекаря Мариинской больницы для бедных (прозванной </a:t>
            </a:r>
            <a:r>
              <a:rPr lang="ru-RU" sz="2400" dirty="0" err="1" smtClean="0"/>
              <a:t>Божедомкой</a:t>
            </a:r>
            <a:r>
              <a:rPr lang="ru-RU" sz="2400" dirty="0" smtClean="0"/>
              <a:t>), и дочери московского купца Марии Фёдоровны</a:t>
            </a:r>
            <a:endParaRPr lang="ru-RU" sz="2400" dirty="0"/>
          </a:p>
        </p:txBody>
      </p:sp>
      <p:pic>
        <p:nvPicPr>
          <p:cNvPr id="2050" name="Picture 2" descr="Экскурсия «Достоевский в Москве»"/>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833" y="2589291"/>
            <a:ext cx="5310533" cy="35339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Объект 5"/>
          <p:cNvPicPr>
            <a:picLocks noGrp="1" noChangeAspect="1"/>
          </p:cNvPicPr>
          <p:nvPr>
            <p:ph sz="half" idx="1"/>
          </p:nvPr>
        </p:nvPicPr>
        <p:blipFill>
          <a:blip r:embed="rId3"/>
          <a:stretch>
            <a:fillRect/>
          </a:stretch>
        </p:blipFill>
        <p:spPr>
          <a:xfrm>
            <a:off x="767210" y="2743200"/>
            <a:ext cx="5329623" cy="3213980"/>
          </a:xfrm>
          <a:prstGeom prst="rect">
            <a:avLst/>
          </a:prstGeom>
          <a:ln>
            <a:noFill/>
          </a:ln>
          <a:effectLst>
            <a:softEdge rad="112500"/>
          </a:effectLst>
        </p:spPr>
      </p:pic>
      <p:sp>
        <p:nvSpPr>
          <p:cNvPr id="7" name="Прямоугольник 6"/>
          <p:cNvSpPr/>
          <p:nvPr/>
        </p:nvSpPr>
        <p:spPr>
          <a:xfrm>
            <a:off x="878187" y="5886286"/>
            <a:ext cx="5095748" cy="307817"/>
          </a:xfrm>
          <a:prstGeom prst="rect">
            <a:avLst/>
          </a:prstGeom>
          <a:solidFill>
            <a:schemeClr val="accent6">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Мариинская больница</a:t>
            </a:r>
            <a:endParaRPr lang="ru-RU" dirty="0"/>
          </a:p>
        </p:txBody>
      </p:sp>
      <p:sp>
        <p:nvSpPr>
          <p:cNvPr id="8" name="Прямоугольник 7"/>
          <p:cNvSpPr/>
          <p:nvPr/>
        </p:nvSpPr>
        <p:spPr>
          <a:xfrm>
            <a:off x="6219731" y="5886286"/>
            <a:ext cx="5078994" cy="307817"/>
          </a:xfrm>
          <a:prstGeom prst="rect">
            <a:avLst/>
          </a:prstGeom>
          <a:solidFill>
            <a:schemeClr val="accent6">
              <a:lumMod val="75000"/>
            </a:schemeClr>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smtClean="0"/>
              <a:t>Правый флигель, отведённый под квартиру лекаря </a:t>
            </a:r>
            <a:endParaRPr lang="ru-RU" dirty="0"/>
          </a:p>
        </p:txBody>
      </p:sp>
    </p:spTree>
    <p:extLst>
      <p:ext uri="{BB962C8B-B14F-4D97-AF65-F5344CB8AC3E}">
        <p14:creationId xmlns:p14="http://schemas.microsoft.com/office/powerpoint/2010/main" val="433507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effectLst>
                  <a:outerShdw blurRad="38100" dist="38100" dir="2700000" algn="tl">
                    <a:srgbClr val="000000">
                      <a:alpha val="43137"/>
                    </a:srgbClr>
                  </a:outerShdw>
                </a:effectLst>
              </a:rPr>
              <a:t>Семья Фёдора Достоевского была большая.</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5519897" y="1122630"/>
            <a:ext cx="5896555" cy="4282289"/>
          </a:xfrm>
          <a:prstGeom prst="rect">
            <a:avLst/>
          </a:prstGeom>
          <a:ln>
            <a:noFill/>
          </a:ln>
          <a:effectLst>
            <a:softEdge rad="112500"/>
          </a:effectLst>
        </p:spPr>
      </p:pic>
      <p:sp>
        <p:nvSpPr>
          <p:cNvPr id="4" name="Текст 3"/>
          <p:cNvSpPr>
            <a:spLocks noGrp="1"/>
          </p:cNvSpPr>
          <p:nvPr>
            <p:ph type="body" sz="half" idx="2"/>
          </p:nvPr>
        </p:nvSpPr>
        <p:spPr/>
        <p:txBody>
          <a:bodyPr>
            <a:normAutofit/>
          </a:bodyPr>
          <a:lstStyle/>
          <a:p>
            <a:r>
              <a:rPr lang="ru-RU" sz="2000" dirty="0"/>
              <a:t>У</a:t>
            </a:r>
            <a:r>
              <a:rPr lang="ru-RU" sz="2000" dirty="0" smtClean="0"/>
              <a:t> него </a:t>
            </a:r>
            <a:r>
              <a:rPr lang="ru-RU" sz="2000" dirty="0"/>
              <a:t>был еще старший </a:t>
            </a:r>
            <a:r>
              <a:rPr lang="ru-RU" sz="2000" dirty="0" smtClean="0"/>
              <a:t>брат Михаил, к которому писатель был очень привязан, а также сестры </a:t>
            </a:r>
            <a:r>
              <a:rPr lang="ru-RU" sz="2000" dirty="0"/>
              <a:t>Варвара, Вера, Александра, братья Андрей и Николай. </a:t>
            </a:r>
            <a:endParaRPr lang="ru-RU" sz="2000" dirty="0"/>
          </a:p>
        </p:txBody>
      </p:sp>
    </p:spTree>
    <p:extLst>
      <p:ext uri="{BB962C8B-B14F-4D97-AF65-F5344CB8AC3E}">
        <p14:creationId xmlns:p14="http://schemas.microsoft.com/office/powerpoint/2010/main" val="2201889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0" y="1801639"/>
            <a:ext cx="3718455" cy="877013"/>
          </a:xfrm>
        </p:spPr>
        <p:txBody>
          <a:bodyPr>
            <a:normAutofit/>
          </a:bodyPr>
          <a:lstStyle/>
          <a:p>
            <a:r>
              <a:rPr lang="ru-RU" sz="2800" dirty="0" smtClean="0">
                <a:effectLst>
                  <a:outerShdw blurRad="38100" dist="38100" dir="2700000" algn="tl">
                    <a:srgbClr val="000000">
                      <a:alpha val="43137"/>
                    </a:srgbClr>
                  </a:outerShdw>
                </a:effectLst>
              </a:rPr>
              <a:t>Усадьба Даровое</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5531667" y="1655930"/>
            <a:ext cx="5875699" cy="3910010"/>
          </a:xfrm>
          <a:prstGeom prst="rect">
            <a:avLst/>
          </a:prstGeom>
          <a:ln>
            <a:noFill/>
          </a:ln>
          <a:effectLst>
            <a:softEdge rad="112500"/>
          </a:effectLst>
        </p:spPr>
      </p:pic>
      <p:sp>
        <p:nvSpPr>
          <p:cNvPr id="4" name="Текст 3"/>
          <p:cNvSpPr>
            <a:spLocks noGrp="1"/>
          </p:cNvSpPr>
          <p:nvPr>
            <p:ph type="body" sz="half" idx="2"/>
          </p:nvPr>
        </p:nvSpPr>
        <p:spPr>
          <a:xfrm>
            <a:off x="1293811" y="2877156"/>
            <a:ext cx="3718455" cy="2438404"/>
          </a:xfrm>
        </p:spPr>
        <p:txBody>
          <a:bodyPr>
            <a:noAutofit/>
          </a:bodyPr>
          <a:lstStyle/>
          <a:p>
            <a:r>
              <a:rPr lang="ru-RU" sz="2000" dirty="0" smtClean="0"/>
              <a:t>Усадьба, приобретённая М.А. Достоевским, произвела на его сыновей неизгладимое впечатление. </a:t>
            </a:r>
          </a:p>
          <a:p>
            <a:r>
              <a:rPr lang="ru-RU" sz="2000" dirty="0" smtClean="0"/>
              <a:t>Фёдор Достоевский позже вспоминал: </a:t>
            </a:r>
            <a:r>
              <a:rPr lang="ru-RU" sz="2000" dirty="0"/>
              <a:t>«Это маленькое и незамечательное место оставило во мне глубокое и сильное впечатление на всю потом жизнь…»</a:t>
            </a:r>
            <a:endParaRPr lang="ru-RU" sz="2000" dirty="0"/>
          </a:p>
        </p:txBody>
      </p:sp>
    </p:spTree>
    <p:extLst>
      <p:ext uri="{BB962C8B-B14F-4D97-AF65-F5344CB8AC3E}">
        <p14:creationId xmlns:p14="http://schemas.microsoft.com/office/powerpoint/2010/main" val="1428176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effectLst>
                  <a:outerShdw blurRad="38100" dist="38100" dir="2700000" algn="tl">
                    <a:srgbClr val="000000">
                      <a:alpha val="43137"/>
                    </a:srgbClr>
                  </a:outerShdw>
                </a:effectLst>
              </a:rPr>
              <a:t>Пансион Чермака</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5356279" y="1176950"/>
            <a:ext cx="6043422" cy="4526733"/>
          </a:xfrm>
          <a:prstGeom prst="rect">
            <a:avLst/>
          </a:prstGeom>
          <a:ln>
            <a:noFill/>
          </a:ln>
          <a:effectLst>
            <a:softEdge rad="112500"/>
          </a:effectLst>
        </p:spPr>
      </p:pic>
      <p:sp>
        <p:nvSpPr>
          <p:cNvPr id="4" name="Текст 3"/>
          <p:cNvSpPr>
            <a:spLocks noGrp="1"/>
          </p:cNvSpPr>
          <p:nvPr>
            <p:ph type="body" sz="half" idx="2"/>
          </p:nvPr>
        </p:nvSpPr>
        <p:spPr/>
        <p:txBody>
          <a:bodyPr>
            <a:normAutofit/>
          </a:bodyPr>
          <a:lstStyle/>
          <a:p>
            <a:r>
              <a:rPr lang="ru-RU" sz="2000" dirty="0" smtClean="0"/>
              <a:t>В 1834 году </a:t>
            </a:r>
            <a:r>
              <a:rPr lang="ru-RU" sz="2000" dirty="0"/>
              <a:t>Фёдора и Михаила определяют в пансион </a:t>
            </a:r>
            <a:r>
              <a:rPr lang="ru-RU" sz="2000" dirty="0" err="1"/>
              <a:t>Л.И.Чермака</a:t>
            </a:r>
            <a:r>
              <a:rPr lang="ru-RU" sz="2000" dirty="0"/>
              <a:t>, который располагался на </a:t>
            </a:r>
            <a:r>
              <a:rPr lang="ru-RU" sz="2000" dirty="0" err="1"/>
              <a:t>Басманной</a:t>
            </a:r>
            <a:r>
              <a:rPr lang="ru-RU" sz="2000" dirty="0"/>
              <a:t> </a:t>
            </a:r>
            <a:r>
              <a:rPr lang="ru-RU" sz="2000" dirty="0" smtClean="0"/>
              <a:t>улице. Там </a:t>
            </a:r>
            <a:r>
              <a:rPr lang="ru-RU" sz="2000" dirty="0"/>
              <a:t>они учились до 1837 года.</a:t>
            </a:r>
            <a:endParaRPr lang="ru-RU" sz="2000" dirty="0"/>
          </a:p>
        </p:txBody>
      </p:sp>
    </p:spTree>
    <p:extLst>
      <p:ext uri="{BB962C8B-B14F-4D97-AF65-F5344CB8AC3E}">
        <p14:creationId xmlns:p14="http://schemas.microsoft.com/office/powerpoint/2010/main" val="1586535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effectLst>
                  <a:outerShdw blurRad="38100" dist="38100" dir="2700000" algn="tl">
                    <a:srgbClr val="000000">
                      <a:alpha val="43137"/>
                    </a:srgbClr>
                  </a:outerShdw>
                </a:effectLst>
              </a:rPr>
              <a:t>Инженерное училище в Петербурге</a:t>
            </a:r>
            <a:endParaRPr lang="ru-RU" sz="2800"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stretch>
            <a:fillRect/>
          </a:stretch>
        </p:blipFill>
        <p:spPr>
          <a:xfrm>
            <a:off x="5197622" y="1300611"/>
            <a:ext cx="6191638" cy="4439287"/>
          </a:xfrm>
          <a:prstGeom prst="rect">
            <a:avLst/>
          </a:prstGeom>
          <a:ln>
            <a:noFill/>
          </a:ln>
          <a:effectLst>
            <a:softEdge rad="112500"/>
          </a:effectLst>
        </p:spPr>
      </p:pic>
      <p:sp>
        <p:nvSpPr>
          <p:cNvPr id="4" name="Текст 3"/>
          <p:cNvSpPr>
            <a:spLocks noGrp="1"/>
          </p:cNvSpPr>
          <p:nvPr>
            <p:ph type="body" sz="half" idx="2"/>
          </p:nvPr>
        </p:nvSpPr>
        <p:spPr/>
        <p:txBody>
          <a:bodyPr>
            <a:noAutofit/>
          </a:bodyPr>
          <a:lstStyle/>
          <a:p>
            <a:r>
              <a:rPr lang="ru-RU" sz="2000" dirty="0" smtClean="0"/>
              <a:t>В 1838 году, через год после смерти матери, Михаил и Фёдор едут поступать в Инженерное училище в Санкт-Петербург. Ф.М. Достоевский не любил говорить об учёбе и службе, вероятно, потому, что отправился туда против воли по настоянию отца.</a:t>
            </a:r>
            <a:endParaRPr lang="ru-RU" sz="2000" dirty="0"/>
          </a:p>
        </p:txBody>
      </p:sp>
    </p:spTree>
    <p:extLst>
      <p:ext uri="{BB962C8B-B14F-4D97-AF65-F5344CB8AC3E}">
        <p14:creationId xmlns:p14="http://schemas.microsoft.com/office/powerpoint/2010/main" val="510095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 знаю, стихнут ли когда мои грустные идеи?</a:t>
            </a:r>
            <a:endParaRPr lang="ru-RU" dirty="0"/>
          </a:p>
        </p:txBody>
      </p:sp>
      <p:sp>
        <p:nvSpPr>
          <p:cNvPr id="3" name="Текст 2"/>
          <p:cNvSpPr>
            <a:spLocks noGrp="1"/>
          </p:cNvSpPr>
          <p:nvPr>
            <p:ph type="body" sz="quarter" idx="13"/>
          </p:nvPr>
        </p:nvSpPr>
        <p:spPr/>
        <p:txBody>
          <a:bodyPr/>
          <a:lstStyle/>
          <a:p>
            <a:r>
              <a:rPr lang="ru-RU" dirty="0"/>
              <a:t>писал Достоевский брату, осознавая, что идёт не путём сердца. </a:t>
            </a:r>
          </a:p>
        </p:txBody>
      </p:sp>
      <p:sp>
        <p:nvSpPr>
          <p:cNvPr id="4" name="Текст 3"/>
          <p:cNvSpPr>
            <a:spLocks noGrp="1"/>
          </p:cNvSpPr>
          <p:nvPr>
            <p:ph type="body" idx="1"/>
          </p:nvPr>
        </p:nvSpPr>
        <p:spPr/>
        <p:txBody>
          <a:bodyPr/>
          <a:lstStyle/>
          <a:p>
            <a:r>
              <a:rPr lang="ru-RU" dirty="0" smtClean="0">
                <a:solidFill>
                  <a:schemeClr val="accent4">
                    <a:lumMod val="75000"/>
                  </a:schemeClr>
                </a:solidFill>
              </a:rPr>
              <a:t>Страстное увлечение литературой не покидало его ни на секунду. По окончании училища </a:t>
            </a:r>
            <a:r>
              <a:rPr lang="ru-RU" dirty="0">
                <a:solidFill>
                  <a:schemeClr val="accent4">
                    <a:lumMod val="75000"/>
                  </a:schemeClr>
                </a:solidFill>
              </a:rPr>
              <a:t>в 1843 </a:t>
            </a:r>
            <a:r>
              <a:rPr lang="ru-RU" dirty="0" smtClean="0">
                <a:solidFill>
                  <a:schemeClr val="accent4">
                    <a:lumMod val="75000"/>
                  </a:schemeClr>
                </a:solidFill>
              </a:rPr>
              <a:t>году </a:t>
            </a:r>
            <a:r>
              <a:rPr lang="ru-RU" dirty="0">
                <a:solidFill>
                  <a:schemeClr val="accent4">
                    <a:lumMod val="75000"/>
                  </a:schemeClr>
                </a:solidFill>
              </a:rPr>
              <a:t>Достоевский был зачислен на службу в чертёжную инженерного департамента, но через год добивается увольнения от военной службы и вместе с </a:t>
            </a:r>
            <a:r>
              <a:rPr lang="ru-RU" dirty="0" err="1">
                <a:solidFill>
                  <a:schemeClr val="accent4">
                    <a:lumMod val="75000"/>
                  </a:schemeClr>
                </a:solidFill>
              </a:rPr>
              <a:t>Д.В.Григоровичем</a:t>
            </a:r>
            <a:r>
              <a:rPr lang="ru-RU" dirty="0">
                <a:solidFill>
                  <a:schemeClr val="accent4">
                    <a:lumMod val="75000"/>
                  </a:schemeClr>
                </a:solidFill>
              </a:rPr>
              <a:t> (уже известным в определённых кругах писателем) снимает квартиру.</a:t>
            </a:r>
            <a:endParaRPr lang="ru-RU" dirty="0">
              <a:solidFill>
                <a:schemeClr val="accent4">
                  <a:lumMod val="75000"/>
                </a:schemeClr>
              </a:solidFill>
            </a:endParaRPr>
          </a:p>
        </p:txBody>
      </p:sp>
    </p:spTree>
    <p:extLst>
      <p:ext uri="{BB962C8B-B14F-4D97-AF65-F5344CB8AC3E}">
        <p14:creationId xmlns:p14="http://schemas.microsoft.com/office/powerpoint/2010/main" val="373485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TM02900743[[fn=Натуральные материалы]]</Template>
  <TotalTime>360</TotalTime>
  <Words>1138</Words>
  <Application>Microsoft Office PowerPoint</Application>
  <PresentationFormat>Широкоэкранный</PresentationFormat>
  <Paragraphs>69</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Garamond</vt:lpstr>
      <vt:lpstr>Times New Roman</vt:lpstr>
      <vt:lpstr>Натуральные материалы</vt:lpstr>
      <vt:lpstr>Основные этапы жизни и творчества Ф. М. Достоевского</vt:lpstr>
      <vt:lpstr>Презентация PowerPoint</vt:lpstr>
      <vt:lpstr>Фёдор Михайлович Достоевский</vt:lpstr>
      <vt:lpstr>Родился будущий писатель в Москве в семье Михаила Андреевича Достоевского, лекаря Мариинской больницы для бедных (прозванной Божедомкой), и дочери московского купца Марии Фёдоровны</vt:lpstr>
      <vt:lpstr>Семья Фёдора Достоевского была большая.</vt:lpstr>
      <vt:lpstr>Усадьба Даровое</vt:lpstr>
      <vt:lpstr>Пансион Чермака</vt:lpstr>
      <vt:lpstr>Инженерное училище в Петербурге</vt:lpstr>
      <vt:lpstr>Не знаю, стихнут ли когда мои грустные идеи?</vt:lpstr>
      <vt:lpstr>Первое произведение</vt:lpstr>
      <vt:lpstr>Произведения 40-х</vt:lpstr>
      <vt:lpstr>«Великое Пятикнижие»</vt:lpstr>
      <vt:lpstr>Исследователи проводят аналогии: пятикнижие Достоевского сравнивают с Пятикнижием Моисея. Согласно библейским данным — текст Моисею продиктовал сам Бог, а творения Федора Михайловича слишком талантливы, и иногда не укладывается в голове, что эти романы были написаны человеком, а не продиктованы свыше.</vt:lpstr>
      <vt:lpstr>Творческое наследие</vt:lpstr>
      <vt:lpstr>Презентация PowerPoint</vt:lpstr>
      <vt:lpstr>Кружок Петрашевского</vt:lpstr>
      <vt:lpstr>Инсценировка казни</vt:lpstr>
      <vt:lpstr>Возвращение</vt:lpstr>
      <vt:lpstr>Журнал «Время»</vt:lpstr>
      <vt:lpstr>Личная жизнь</vt:lpstr>
      <vt:lpstr>Смерть</vt:lpstr>
      <vt:lpstr>Использованные источники:</vt:lpstr>
    </vt:vector>
  </TitlesOfParts>
  <Company>Первая Московская гимназия</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Макарова К.Ю.</dc:creator>
  <cp:lastModifiedBy>Макарова К.Ю.</cp:lastModifiedBy>
  <cp:revision>19</cp:revision>
  <dcterms:created xsi:type="dcterms:W3CDTF">2023-12-25T06:06:51Z</dcterms:created>
  <dcterms:modified xsi:type="dcterms:W3CDTF">2023-12-25T12:07:42Z</dcterms:modified>
</cp:coreProperties>
</file>