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1" r:id="rId2"/>
    <p:sldId id="461" r:id="rId3"/>
    <p:sldId id="466" r:id="rId4"/>
    <p:sldId id="464" r:id="rId5"/>
    <p:sldId id="475" r:id="rId6"/>
    <p:sldId id="465" r:id="rId7"/>
    <p:sldId id="469" r:id="rId8"/>
    <p:sldId id="468" r:id="rId9"/>
    <p:sldId id="467" r:id="rId10"/>
    <p:sldId id="470" r:id="rId11"/>
    <p:sldId id="471" r:id="rId12"/>
    <p:sldId id="473" r:id="rId13"/>
    <p:sldId id="472" r:id="rId14"/>
    <p:sldId id="474" r:id="rId15"/>
  </p:sldIdLst>
  <p:sldSz cx="9144000" cy="6858000" type="screen4x3"/>
  <p:notesSz cx="6858000" cy="9144000"/>
  <p:embeddedFontLst>
    <p:embeddedFont>
      <p:font typeface="Aharoni" panose="02010803020104030203" pitchFamily="2" charset="-79"/>
      <p:bold r:id="rId18"/>
    </p:embeddedFon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stellar" panose="020A0402060406010301" pitchFamily="18" charset="0"/>
      <p:regular r:id="rId24"/>
    </p:embeddedFont>
    <p:embeddedFont>
      <p:font typeface="Majestic" panose="020B0604020202020204" charset="0"/>
      <p:regular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E84080"/>
    <a:srgbClr val="E0FFD1"/>
    <a:srgbClr val="920000"/>
    <a:srgbClr val="9DCD03"/>
    <a:srgbClr val="1D3E43"/>
    <a:srgbClr val="E6FE98"/>
    <a:srgbClr val="FFEB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195" autoAdjust="0"/>
  </p:normalViewPr>
  <p:slideViewPr>
    <p:cSldViewPr>
      <p:cViewPr varScale="1">
        <p:scale>
          <a:sx n="77" d="100"/>
          <a:sy n="77" d="100"/>
        </p:scale>
        <p:origin x="16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E802D-BEB6-4F9B-B81A-28A14A3578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466EC6-85AF-4E96-A161-0DA9A8515C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8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486400" cy="1470025"/>
          </a:xfrm>
        </p:spPr>
        <p:txBody>
          <a:bodyPr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75" y="2517775"/>
            <a:ext cx="483235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B02115-1E25-4087-A1AB-DAD5381BB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23DB-B45A-4646-B9EA-DAB2A2E29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38A84-CA8E-4556-8E27-4E4D7DCFD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92033-E897-41E3-B81B-F41D77D0E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6729E-915B-4F26-AB2D-2CFCFB989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C7290-3902-4BB2-9B18-BE34EF4ECB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06A-AAFC-406D-B810-B125A3F26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4700B-0BF3-422A-B31D-950EC3CFB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1306-0840-4CCC-842C-67DCAC915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B3D8-0255-4D14-A8C4-3427531E1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1582-03FB-4916-A95B-3F3C407D6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BA4B02-F97B-48D6-B8DF-3C9850E701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learnenglishkids.britishcouncil.org/en/short-stories/the-princess-and-the-drag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05200" y="2133600"/>
            <a:ext cx="5334000" cy="1470025"/>
          </a:xfrm>
        </p:spPr>
        <p:txBody>
          <a:bodyPr/>
          <a:lstStyle/>
          <a:p>
            <a:r>
              <a:rPr lang="en-US" sz="9600" b="1" dirty="0">
                <a:solidFill>
                  <a:srgbClr val="1D3E43"/>
                </a:solidFill>
              </a:rPr>
              <a:t>Whizz-kids </a:t>
            </a:r>
            <a:r>
              <a:rPr lang="en-US" sz="9600" b="1" dirty="0">
                <a:solidFill>
                  <a:srgbClr val="1D3E43"/>
                </a:solidFill>
                <a:latin typeface="Castellar" pitchFamily="18" charset="0"/>
              </a:rPr>
              <a:t>V</a:t>
            </a:r>
            <a:r>
              <a:rPr lang="ru-RU" sz="9600" b="1" dirty="0">
                <a:solidFill>
                  <a:srgbClr val="1D3E43"/>
                </a:solidFill>
                <a:latin typeface="Castellar" pitchFamily="18" charset="0"/>
              </a:rPr>
              <a:t>класс</a:t>
            </a:r>
            <a:endParaRPr lang="ru-RU" sz="9600" b="1" dirty="0">
              <a:solidFill>
                <a:srgbClr val="1D3E43"/>
              </a:solidFill>
              <a:latin typeface="+mn-lt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35217" y="4343400"/>
            <a:ext cx="3733800" cy="381000"/>
          </a:xfrm>
        </p:spPr>
        <p:txBody>
          <a:bodyPr/>
          <a:lstStyle/>
          <a:p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Учитель английского языка</a:t>
            </a:r>
          </a:p>
          <a:p>
            <a:r>
              <a:rPr lang="ru-RU" sz="1600" b="1" dirty="0" err="1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Мокина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 Елена Владимировна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457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13211"/>
            <a:ext cx="3119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B050"/>
                </a:solidFill>
                <a:effectLst/>
                <a:latin typeface="+mn-lt"/>
              </a:rPr>
              <a:t>Funny Riddles </a:t>
            </a:r>
            <a:endParaRPr lang="ru-RU" sz="3200" b="1" i="0" dirty="0">
              <a:solidFill>
                <a:srgbClr val="00B050"/>
              </a:solidFill>
              <a:effectLst/>
              <a:latin typeface="+mn-lt"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What is it?</a:t>
            </a:r>
          </a:p>
          <a:p>
            <a:endParaRPr lang="ru-RU" sz="2400" dirty="0">
              <a:solidFill>
                <a:srgbClr val="1D3E4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0FF99-949D-4E53-D8D2-102237C06AE8}"/>
              </a:ext>
            </a:extLst>
          </p:cNvPr>
          <p:cNvSpPr txBox="1"/>
          <p:nvPr/>
        </p:nvSpPr>
        <p:spPr>
          <a:xfrm>
            <a:off x="1996108" y="1327690"/>
            <a:ext cx="647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It belongs to you, but your friends use it more. What is it?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CC590-3164-AA10-76B9-635ECAF676A6}"/>
              </a:ext>
            </a:extLst>
          </p:cNvPr>
          <p:cNvSpPr txBox="1"/>
          <p:nvPr/>
        </p:nvSpPr>
        <p:spPr>
          <a:xfrm>
            <a:off x="1986169" y="2248436"/>
            <a:ext cx="623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Where are the lakes always empty, the mountains always flat and the rivers always still?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7BCF8-935B-0064-2CB0-8767EE589DF5}"/>
              </a:ext>
            </a:extLst>
          </p:cNvPr>
          <p:cNvSpPr txBox="1"/>
          <p:nvPr/>
        </p:nvSpPr>
        <p:spPr>
          <a:xfrm>
            <a:off x="1986169" y="316523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 What has legs but cannot walk?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E57E1-7167-0968-EBC8-C0CF5FBDF445}"/>
              </a:ext>
            </a:extLst>
          </p:cNvPr>
          <p:cNvSpPr txBox="1"/>
          <p:nvPr/>
        </p:nvSpPr>
        <p:spPr>
          <a:xfrm>
            <a:off x="2019299" y="3753118"/>
            <a:ext cx="6238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 Bob’s mother has three children. Their names are Huey, Dewey, and … ?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64166-3068-71E5-3390-C52E34E38BA6}"/>
              </a:ext>
            </a:extLst>
          </p:cNvPr>
          <p:cNvSpPr txBox="1"/>
          <p:nvPr/>
        </p:nvSpPr>
        <p:spPr>
          <a:xfrm>
            <a:off x="2019299" y="467289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What has to be broken before you can use it?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15548" y="4343400"/>
            <a:ext cx="365097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Alice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Алиса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White Rabbit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Белый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Кролик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Bill the Lizard  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Ящерка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Билль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Duchess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Герцогиня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Cheshire Cat  -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Чеширский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кот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Hatter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Шляпник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(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Болванщик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March Hare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Мартовский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заяц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Queen of Hearts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Королева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червей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Gryphon 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Грифон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The Mock Turtle  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Черепаха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Квази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33130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25000"/>
                  </a:schemeClr>
                </a:solidFill>
              </a:rPr>
              <a:t>Find these words in the box </a:t>
            </a:r>
            <a:endParaRPr lang="ru-RU" sz="2400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8BB303-CA2B-4B14-B1E4-8275D1F98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43850"/>
              </p:ext>
            </p:extLst>
          </p:nvPr>
        </p:nvGraphicFramePr>
        <p:xfrm>
          <a:off x="5024122" y="588616"/>
          <a:ext cx="3962395" cy="4487680"/>
        </p:xfrm>
        <a:graphic>
          <a:graphicData uri="http://schemas.openxmlformats.org/drawingml/2006/table">
            <a:tbl>
              <a:tblPr firstRow="1" firstCol="1" bandRow="1"/>
              <a:tblGrid>
                <a:gridCol w="248401">
                  <a:extLst>
                    <a:ext uri="{9D8B030D-6E8A-4147-A177-3AD203B41FA5}">
                      <a16:colId xmlns:a16="http://schemas.microsoft.com/office/drawing/2014/main" val="3055091717"/>
                    </a:ext>
                  </a:extLst>
                </a:gridCol>
                <a:gridCol w="247986">
                  <a:extLst>
                    <a:ext uri="{9D8B030D-6E8A-4147-A177-3AD203B41FA5}">
                      <a16:colId xmlns:a16="http://schemas.microsoft.com/office/drawing/2014/main" val="1872938110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2261079537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2624056467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3012160160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455250732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780786464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46250255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044969563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97590393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2417637500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4019637267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8539303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4177903303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1340059493"/>
                    </a:ext>
                  </a:extLst>
                </a:gridCol>
                <a:gridCol w="247572">
                  <a:extLst>
                    <a:ext uri="{9D8B030D-6E8A-4147-A177-3AD203B41FA5}">
                      <a16:colId xmlns:a16="http://schemas.microsoft.com/office/drawing/2014/main" val="45799336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045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93696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517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7059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3788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1269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8809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7480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4313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4983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9697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484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573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6068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1551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4910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1F06F5-DA42-C4B3-C661-6A34EE41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3" y="1122060"/>
            <a:ext cx="4651651" cy="3127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00200" y="228600"/>
          <a:ext cx="6934200" cy="6400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332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20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clothes open all doors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труда не вытащишь и рыбки из пруда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cat in gloves catches no mice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Добрая слава лучше богатства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friend in need is a friend indeed 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r>
                        <a:rPr lang="en-US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Буря в стакане воды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good name is better than riches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  <a:r>
                        <a:rPr lang="en-US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дыма без огня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265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storm in a teacup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  <a:r>
                        <a:rPr lang="en-US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одежде встречают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There is no smoke without fire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Друзья познаются в   беде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 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what's what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g)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учи рыбу плавать. Не учи ученого.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8534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en-US" sz="2000" b="1" i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Never offer to teach fish to swim</a:t>
                      </a:r>
                      <a:endParaRPr lang="ru-RU" sz="20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h) </a:t>
                      </a:r>
                      <a:r>
                        <a:rPr lang="ru-RU" sz="20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Знать что к чему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4102" y="1371600"/>
            <a:ext cx="708238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Make as many words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as you can: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</a:rPr>
              <a:t>R</a:t>
            </a:r>
            <a:r>
              <a:rPr lang="en-US" sz="8000" dirty="0" err="1">
                <a:solidFill>
                  <a:srgbClr val="FFFF00"/>
                </a:solidFill>
              </a:rPr>
              <a:t>u</a:t>
            </a:r>
            <a:r>
              <a:rPr lang="en-US" sz="8000" dirty="0" err="1">
                <a:solidFill>
                  <a:srgbClr val="0070C0"/>
                </a:solidFill>
              </a:rPr>
              <a:t>m</a:t>
            </a:r>
            <a:r>
              <a:rPr lang="en-US" sz="8000" dirty="0" err="1">
                <a:solidFill>
                  <a:srgbClr val="00B050"/>
                </a:solidFill>
              </a:rPr>
              <a:t>p</a:t>
            </a:r>
            <a:r>
              <a:rPr lang="en-US" sz="8000" dirty="0" err="1">
                <a:solidFill>
                  <a:srgbClr val="E84080"/>
                </a:solidFill>
              </a:rPr>
              <a:t>e</a:t>
            </a:r>
            <a:r>
              <a:rPr lang="en-US" sz="8000" dirty="0" err="1">
                <a:solidFill>
                  <a:srgbClr val="920000"/>
                </a:solidFill>
              </a:rPr>
              <a:t>l</a:t>
            </a:r>
            <a:r>
              <a:rPr lang="en-US" sz="8000" dirty="0" err="1">
                <a:solidFill>
                  <a:srgbClr val="FF0000"/>
                </a:solidFill>
              </a:rPr>
              <a:t>s</a:t>
            </a:r>
            <a:r>
              <a:rPr lang="en-US" sz="8000" dirty="0" err="1">
                <a:solidFill>
                  <a:srgbClr val="FFFF00"/>
                </a:solidFill>
              </a:rPr>
              <a:t>t</a:t>
            </a:r>
            <a:r>
              <a:rPr lang="en-US" sz="8000" dirty="0" err="1">
                <a:solidFill>
                  <a:srgbClr val="00B050"/>
                </a:solidFill>
              </a:rPr>
              <a:t>i</a:t>
            </a:r>
            <a:r>
              <a:rPr lang="en-US" sz="8000" dirty="0" err="1">
                <a:solidFill>
                  <a:srgbClr val="FF0000"/>
                </a:solidFill>
              </a:rPr>
              <a:t>l</a:t>
            </a:r>
            <a:r>
              <a:rPr lang="en-US" sz="8000" dirty="0" err="1">
                <a:solidFill>
                  <a:srgbClr val="FFC000"/>
                </a:solidFill>
              </a:rPr>
              <a:t>t</a:t>
            </a:r>
            <a:r>
              <a:rPr lang="en-US" sz="8000" dirty="0" err="1">
                <a:solidFill>
                  <a:srgbClr val="0070C0"/>
                </a:solidFill>
              </a:rPr>
              <a:t>s</a:t>
            </a:r>
            <a:r>
              <a:rPr lang="en-US" sz="8000" dirty="0" err="1">
                <a:solidFill>
                  <a:srgbClr val="E84080"/>
                </a:solidFill>
              </a:rPr>
              <a:t>k</a:t>
            </a:r>
            <a:r>
              <a:rPr lang="en-US" sz="8000" dirty="0" err="1">
                <a:solidFill>
                  <a:srgbClr val="920000"/>
                </a:solidFill>
              </a:rPr>
              <a:t>i</a:t>
            </a:r>
            <a:r>
              <a:rPr lang="en-US" sz="8000" dirty="0" err="1">
                <a:solidFill>
                  <a:srgbClr val="7030A0"/>
                </a:solidFill>
              </a:rPr>
              <a:t>n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http://www.artway.lv/photos/product_717.jpg"/>
          <p:cNvPicPr/>
          <p:nvPr/>
        </p:nvPicPr>
        <p:blipFill>
          <a:blip r:embed="rId2" cstate="print"/>
          <a:srcRect l="14048" t="3339" r="14943" b="4674"/>
          <a:stretch>
            <a:fillRect/>
          </a:stretch>
        </p:blipFill>
        <p:spPr bwMode="auto">
          <a:xfrm>
            <a:off x="0" y="762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3.goodfon.ru/original/1366x768/7/a0/cheshire-cat-cheshirskiy-kot-4558.jpg"/>
          <p:cNvPicPr/>
          <p:nvPr/>
        </p:nvPicPr>
        <p:blipFill>
          <a:blip r:embed="rId3" cstate="print"/>
          <a:srcRect l="25306" t="13043" r="27347" b="15217"/>
          <a:stretch>
            <a:fillRect/>
          </a:stretch>
        </p:blipFill>
        <p:spPr bwMode="auto">
          <a:xfrm>
            <a:off x="16002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91000" y="990600"/>
          <a:ext cx="4038600" cy="1978025"/>
        </p:xfrm>
        <a:graphic>
          <a:graphicData uri="http://schemas.openxmlformats.org/drawingml/2006/table">
            <a:tbl>
              <a:tblPr/>
              <a:tblGrid>
                <a:gridCol w="124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Symbol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Alice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WR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White Rabbit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Caterpillar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MH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March Hare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CC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Cheshire Cat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3124200"/>
            <a:ext cx="333988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A is behind the CC</a:t>
            </a:r>
          </a:p>
          <a:p>
            <a:pPr marL="457200" indent="-457200">
              <a:buAutoNum type="arabicPeriod"/>
            </a:pPr>
            <a:r>
              <a:rPr lang="en-US" dirty="0"/>
              <a:t>C is on the f6</a:t>
            </a:r>
          </a:p>
          <a:p>
            <a:pPr marL="457200" indent="-457200">
              <a:buAutoNum type="arabicPeriod"/>
            </a:pPr>
            <a:r>
              <a:rPr lang="en-US" dirty="0"/>
              <a:t>WR is between A and C</a:t>
            </a:r>
          </a:p>
          <a:p>
            <a:pPr marL="457200" indent="-457200">
              <a:buAutoNum type="arabicPeriod"/>
            </a:pPr>
            <a:r>
              <a:rPr lang="en-US" dirty="0"/>
              <a:t>MH is behind WR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C: f6-g6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WR: e6-f5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MH: e7-f6</a:t>
            </a:r>
          </a:p>
          <a:p>
            <a:pPr marL="457200" indent="-457200">
              <a:buAutoNum type="arabicPeriod"/>
            </a:pPr>
            <a:r>
              <a:rPr lang="en-US" dirty="0"/>
              <a:t>A: d6-f4</a:t>
            </a:r>
          </a:p>
          <a:p>
            <a:pPr marL="457200" indent="-457200">
              <a:buAutoNum type="arabicPeriod"/>
            </a:pPr>
            <a:r>
              <a:rPr lang="en-US" dirty="0"/>
              <a:t>CC: d5-e5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Who is behind A?</a:t>
            </a:r>
            <a:endParaRPr lang="ru-RU" u="sng" dirty="0"/>
          </a:p>
        </p:txBody>
      </p:sp>
      <p:pic>
        <p:nvPicPr>
          <p:cNvPr id="2050" name="Picture 2" descr="http://www.movpins.com/big/MV5BMTMyNzIyNzQwN15BMl5BanBnXkFtZTcwMDk4NDg1NA/alice-no-pa%C3%ADs-das-maravilhas-(1951)-large-picture.jpg"/>
          <p:cNvPicPr>
            <a:picLocks noChangeAspect="1" noChangeArrowheads="1"/>
          </p:cNvPicPr>
          <p:nvPr/>
        </p:nvPicPr>
        <p:blipFill>
          <a:blip r:embed="rId4" cstate="print"/>
          <a:srcRect l="47067" t="11594" r="20098" b="47826"/>
          <a:stretch>
            <a:fillRect/>
          </a:stretch>
        </p:blipFill>
        <p:spPr bwMode="auto">
          <a:xfrm>
            <a:off x="1600200" y="1981200"/>
            <a:ext cx="522514" cy="487680"/>
          </a:xfrm>
          <a:prstGeom prst="rect">
            <a:avLst/>
          </a:prstGeom>
          <a:noFill/>
        </p:spPr>
      </p:pic>
      <p:pic>
        <p:nvPicPr>
          <p:cNvPr id="13" name="Picture 8" descr="http://images6.fanpop.com/image/photos/33000000/March-march-hare-33061064-800-400.jpg"/>
          <p:cNvPicPr>
            <a:picLocks noChangeAspect="1" noChangeArrowheads="1"/>
          </p:cNvPicPr>
          <p:nvPr/>
        </p:nvPicPr>
        <p:blipFill>
          <a:blip r:embed="rId5" cstate="print"/>
          <a:srcRect l="39000" t="12000" r="20000" b="14000"/>
          <a:stretch>
            <a:fillRect/>
          </a:stretch>
        </p:blipFill>
        <p:spPr bwMode="auto">
          <a:xfrm>
            <a:off x="7475838" y="2286000"/>
            <a:ext cx="438665" cy="395868"/>
          </a:xfrm>
          <a:prstGeom prst="rect">
            <a:avLst/>
          </a:prstGeom>
          <a:noFill/>
        </p:spPr>
      </p:pic>
      <p:pic>
        <p:nvPicPr>
          <p:cNvPr id="14" name="Рисунок 13" descr="http://img3.goodfon.ru/original/1366x768/7/a0/cheshire-cat-cheshirskiy-kot-4558.jpg"/>
          <p:cNvPicPr/>
          <p:nvPr/>
        </p:nvPicPr>
        <p:blipFill>
          <a:blip r:embed="rId3" cstate="print"/>
          <a:srcRect l="25306" t="13043" r="27347" b="15217"/>
          <a:stretch>
            <a:fillRect/>
          </a:stretch>
        </p:blipFill>
        <p:spPr bwMode="auto">
          <a:xfrm>
            <a:off x="7772400" y="2743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s://im0-tub-ru.yandex.net/i?id=e3e5298f41c510463fa6d80f68f3b844&amp;n=33&amp;h=190&amp;w=191"/>
          <p:cNvPicPr>
            <a:picLocks noChangeAspect="1" noChangeArrowheads="1"/>
          </p:cNvPicPr>
          <p:nvPr/>
        </p:nvPicPr>
        <p:blipFill>
          <a:blip r:embed="rId6" cstate="print"/>
          <a:srcRect l="12565" r="12042" b="28421"/>
          <a:stretch>
            <a:fillRect/>
          </a:stretch>
        </p:blipFill>
        <p:spPr bwMode="auto">
          <a:xfrm>
            <a:off x="7467600" y="1676400"/>
            <a:ext cx="457200" cy="431800"/>
          </a:xfrm>
          <a:prstGeom prst="rect">
            <a:avLst/>
          </a:prstGeom>
          <a:noFill/>
        </p:spPr>
      </p:pic>
      <p:pic>
        <p:nvPicPr>
          <p:cNvPr id="16" name="Picture 2" descr="http://www.movpins.com/big/MV5BMTMyNzIyNzQwN15BMl5BanBnXkFtZTcwMDk4NDg1NA/alice-no-pa%C3%ADs-das-maravilhas-(1951)-large-picture.jpg"/>
          <p:cNvPicPr>
            <a:picLocks noChangeAspect="1" noChangeArrowheads="1"/>
          </p:cNvPicPr>
          <p:nvPr/>
        </p:nvPicPr>
        <p:blipFill>
          <a:blip r:embed="rId4" cstate="print"/>
          <a:srcRect l="47067" t="11594" r="20098" b="47826"/>
          <a:stretch>
            <a:fillRect/>
          </a:stretch>
        </p:blipFill>
        <p:spPr bwMode="auto">
          <a:xfrm>
            <a:off x="7772400" y="1295400"/>
            <a:ext cx="522514" cy="487680"/>
          </a:xfrm>
          <a:prstGeom prst="rect">
            <a:avLst/>
          </a:prstGeom>
          <a:noFill/>
        </p:spPr>
      </p:pic>
      <p:pic>
        <p:nvPicPr>
          <p:cNvPr id="17" name="Picture 6" descr="http://3.darkroom.shortlist.com/980/5ae756aff177f8c2347dff2e28ffb1aa:ad38cb9260381424df0d5ebe3c137654/the-caterpillar"/>
          <p:cNvPicPr>
            <a:picLocks noChangeAspect="1" noChangeArrowheads="1"/>
          </p:cNvPicPr>
          <p:nvPr/>
        </p:nvPicPr>
        <p:blipFill>
          <a:blip r:embed="rId7" cstate="print"/>
          <a:srcRect l="52653" t="16326" r="13061" b="10204"/>
          <a:stretch>
            <a:fillRect/>
          </a:stretch>
        </p:blipFill>
        <p:spPr bwMode="auto">
          <a:xfrm>
            <a:off x="7924800" y="2013858"/>
            <a:ext cx="381000" cy="40821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www.animaatjes.nl/disney-plaatjes/disney-plaatjes/sneeuwwitje/animaatjes-sneeuwwitje-02608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62022"/>
              </p:ext>
            </p:extLst>
          </p:nvPr>
        </p:nvGraphicFramePr>
        <p:xfrm>
          <a:off x="1676400" y="304800"/>
          <a:ext cx="73152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D3E43"/>
                          </a:solidFill>
                        </a:rPr>
                        <a:t>Do</a:t>
                      </a:r>
                      <a:r>
                        <a:rPr lang="en-US" sz="2800" b="1" baseline="0" dirty="0">
                          <a:solidFill>
                            <a:srgbClr val="1D3E43"/>
                          </a:solidFill>
                        </a:rPr>
                        <a:t> you know</a:t>
                      </a:r>
                      <a:r>
                        <a:rPr lang="ru-RU" sz="2800" b="1" baseline="0" dirty="0">
                          <a:solidFill>
                            <a:srgbClr val="1D3E43"/>
                          </a:solidFill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1D3E43"/>
                          </a:solidFill>
                        </a:rPr>
                        <a:t>fairy tales?</a:t>
                      </a:r>
                      <a:endParaRPr lang="ru-RU" sz="28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2" action="ppaction://hlinksldjump"/>
                        </a:rPr>
                        <a:t>1.1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3" action="ppaction://hlinksldjump"/>
                        </a:rPr>
                        <a:t>1.2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4" action="ppaction://hlinksldjump"/>
                        </a:rPr>
                        <a:t>1.3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5" action="ppaction://hlinksldjump"/>
                        </a:rPr>
                        <a:t>1.4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D3E43"/>
                          </a:solidFill>
                        </a:rPr>
                        <a:t>Words</a:t>
                      </a:r>
                      <a:r>
                        <a:rPr lang="en-US" sz="2800" b="1" baseline="0" dirty="0">
                          <a:solidFill>
                            <a:srgbClr val="1D3E43"/>
                          </a:solidFill>
                        </a:rPr>
                        <a:t> and </a:t>
                      </a:r>
                      <a:r>
                        <a:rPr lang="en-US" sz="2800" b="1" dirty="0">
                          <a:solidFill>
                            <a:srgbClr val="1D3E43"/>
                          </a:solidFill>
                        </a:rPr>
                        <a:t>Grammar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6" action="ppaction://hlinksldjump"/>
                        </a:rPr>
                        <a:t>2.1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7" action="ppaction://hlinksldjump"/>
                        </a:rPr>
                        <a:t>2.2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8" action="ppaction://hlinksldjump"/>
                        </a:rPr>
                        <a:t>2.3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9" action="ppaction://hlinksldjump"/>
                        </a:rPr>
                        <a:t>2.4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D3E43"/>
                          </a:solidFill>
                        </a:rPr>
                        <a:t>Logic puzzles</a:t>
                      </a:r>
                      <a:endParaRPr lang="ru-RU" sz="28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9DCD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10" action="ppaction://hlinksldjump"/>
                        </a:rPr>
                        <a:t>3.1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9DCD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11" action="ppaction://hlinksldjump"/>
                        </a:rPr>
                        <a:t>3.2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9DCD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12" action="ppaction://hlinksldjump"/>
                        </a:rPr>
                        <a:t>3.3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9DCD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1D3E43"/>
                          </a:solidFill>
                          <a:hlinkClick r:id="rId13" action="ppaction://hlinksldjump"/>
                        </a:rPr>
                        <a:t>3.4</a:t>
                      </a:r>
                      <a:endParaRPr lang="ru-RU" sz="4000" b="1" dirty="0">
                        <a:solidFill>
                          <a:srgbClr val="1D3E43"/>
                        </a:solidFill>
                      </a:endParaRPr>
                    </a:p>
                  </a:txBody>
                  <a:tcPr anchor="ctr">
                    <a:solidFill>
                      <a:srgbClr val="9DC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50212" name="Picture 4" descr="https://i.ytimg.com/vi/RP1d_hDMb-E/maxres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l="51452" t="9290" r="8863" b="4760"/>
          <a:stretch/>
        </p:blipFill>
        <p:spPr bwMode="auto">
          <a:xfrm>
            <a:off x="0" y="0"/>
            <a:ext cx="1981200" cy="2493818"/>
          </a:xfrm>
          <a:prstGeom prst="rect">
            <a:avLst/>
          </a:prstGeom>
          <a:noFill/>
        </p:spPr>
      </p:pic>
      <p:pic>
        <p:nvPicPr>
          <p:cNvPr id="350216" name="Picture 8" descr="http://down-house.ru/uploads/images/00/95/78/2012/07/11/03a80a93fbcc8e9f23c5952abfccf4.jpg"/>
          <p:cNvPicPr>
            <a:picLocks noChangeAspect="1" noChangeArrowheads="1"/>
          </p:cNvPicPr>
          <p:nvPr/>
        </p:nvPicPr>
        <p:blipFill rotWithShape="1">
          <a:blip r:embed="rId3" cstate="print"/>
          <a:srcRect t="3139" b="3137"/>
          <a:stretch/>
        </p:blipFill>
        <p:spPr bwMode="auto">
          <a:xfrm>
            <a:off x="0" y="2434126"/>
            <a:ext cx="1981200" cy="24746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6997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800" b="1" i="1" dirty="0"/>
          </a:p>
          <a:p>
            <a:pPr marL="457200" indent="-457200" algn="ctr"/>
            <a:r>
              <a:rPr lang="en-US" sz="3600" b="1" i="1" dirty="0">
                <a:solidFill>
                  <a:schemeClr val="accent1">
                    <a:lumMod val="25000"/>
                  </a:schemeClr>
                </a:solidFill>
              </a:rPr>
              <a:t>Match:</a:t>
            </a:r>
          </a:p>
          <a:p>
            <a:pPr marL="457200" indent="-457200" algn="ctr"/>
            <a:endParaRPr lang="en-US" sz="3600" b="1" i="1" dirty="0"/>
          </a:p>
          <a:p>
            <a:pPr marL="457200" indent="-457200">
              <a:buAutoNum type="arabicPeriod"/>
            </a:pPr>
            <a:r>
              <a:rPr lang="en-US" sz="2800" b="1" i="1" dirty="0">
                <a:solidFill>
                  <a:srgbClr val="E84080"/>
                </a:solidFill>
              </a:rPr>
              <a:t>Peter Pan in the Kensington Gardens</a:t>
            </a:r>
            <a:endParaRPr lang="ru-RU" sz="2800" b="1" i="1" dirty="0">
              <a:solidFill>
                <a:srgbClr val="E8408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i="1" dirty="0">
                <a:solidFill>
                  <a:srgbClr val="C00000"/>
                </a:solidFill>
              </a:rPr>
              <a:t>Alice's Adventures in Wonderland</a:t>
            </a:r>
            <a:endParaRPr lang="ru-RU" sz="2800" b="1" i="1" dirty="0">
              <a:solidFill>
                <a:srgbClr val="C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Little Red Riding Hood</a:t>
            </a:r>
          </a:p>
          <a:p>
            <a:pPr marL="457200" indent="-457200">
              <a:buFontTx/>
              <a:buAutoNum type="arabicPeriod"/>
            </a:pPr>
            <a:r>
              <a:rPr lang="en-US" sz="2800" b="1" i="1" dirty="0">
                <a:solidFill>
                  <a:srgbClr val="006600"/>
                </a:solidFill>
              </a:rPr>
              <a:t>Johnny-Cake</a:t>
            </a:r>
            <a:endParaRPr lang="ru-RU" sz="2800" b="1" i="1" dirty="0">
              <a:solidFill>
                <a:srgbClr val="006600"/>
              </a:solidFill>
            </a:endParaRPr>
          </a:p>
          <a:p>
            <a:pPr marL="457200" indent="-457200">
              <a:buAutoNum type="arabicPeriod"/>
            </a:pPr>
            <a:r>
              <a:rPr lang="en-US" sz="2800" b="1" i="1" dirty="0">
                <a:solidFill>
                  <a:srgbClr val="FF9900"/>
                </a:solidFill>
              </a:rPr>
              <a:t>Puss in Boots</a:t>
            </a:r>
          </a:p>
          <a:p>
            <a:pPr marL="457200" indent="-457200">
              <a:buAutoNum type="arabicPeriod"/>
            </a:pPr>
            <a:endParaRPr lang="en-US" b="1" i="1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2290" name="Picture 2" descr="https://xsuzannex.files.wordpress.com/2014/04/tea-party.jpg"/>
          <p:cNvPicPr>
            <a:picLocks noChangeAspect="1" noChangeArrowheads="1"/>
          </p:cNvPicPr>
          <p:nvPr/>
        </p:nvPicPr>
        <p:blipFill>
          <a:blip r:embed="rId4" cstate="print"/>
          <a:srcRect l="2666" t="5345" r="4000" b="14477"/>
          <a:stretch>
            <a:fillRect/>
          </a:stretch>
        </p:blipFill>
        <p:spPr bwMode="auto">
          <a:xfrm>
            <a:off x="2362200" y="4876800"/>
            <a:ext cx="3081866" cy="1981200"/>
          </a:xfrm>
          <a:prstGeom prst="rect">
            <a:avLst/>
          </a:prstGeom>
          <a:noFill/>
          <a:ln>
            <a:solidFill>
              <a:srgbClr val="1D3E43"/>
            </a:solidFill>
          </a:ln>
        </p:spPr>
      </p:pic>
      <p:pic>
        <p:nvPicPr>
          <p:cNvPr id="10" name="Picture 6" descr="Скриншоты и фотографии к Little Red Riding Hood / Красная Шап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r="2632"/>
          <a:stretch>
            <a:fillRect/>
          </a:stretch>
        </p:blipFill>
        <p:spPr bwMode="auto">
          <a:xfrm>
            <a:off x="0" y="4866816"/>
            <a:ext cx="2362200" cy="19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Детские Мультфильмы Год 1993 / смотреть кино онлайн - eka-mama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9" r="178" b="4971"/>
          <a:stretch/>
        </p:blipFill>
        <p:spPr bwMode="auto">
          <a:xfrm>
            <a:off x="5410200" y="4876800"/>
            <a:ext cx="193904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05267" cy="523220"/>
          </a:xfrm>
          <a:prstGeom prst="rect">
            <a:avLst/>
          </a:prstGeom>
          <a:solidFill>
            <a:srgbClr val="9DCD03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a)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62200" y="4876800"/>
            <a:ext cx="524503" cy="523220"/>
          </a:xfrm>
          <a:prstGeom prst="rect">
            <a:avLst/>
          </a:prstGeom>
          <a:solidFill>
            <a:srgbClr val="9DCD03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d)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38400"/>
            <a:ext cx="524503" cy="523220"/>
          </a:xfrm>
          <a:prstGeom prst="rect">
            <a:avLst/>
          </a:prstGeom>
          <a:solidFill>
            <a:srgbClr val="9DCD03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4876800"/>
            <a:ext cx="505267" cy="523220"/>
          </a:xfrm>
          <a:prstGeom prst="rect">
            <a:avLst/>
          </a:prstGeom>
          <a:solidFill>
            <a:srgbClr val="9DCD03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e)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876800"/>
            <a:ext cx="505267" cy="523220"/>
          </a:xfrm>
          <a:prstGeom prst="rect">
            <a:avLst/>
          </a:prstGeom>
          <a:solidFill>
            <a:srgbClr val="9DCD03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c)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www.animaatjes.nl/disney-plaatjes/disney-plaatjes/sneeuwwitje/animaatjes-sneeuwwitje-02608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B0075C-1D87-A029-1C90-E94648A8C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63839"/>
              </p:ext>
            </p:extLst>
          </p:nvPr>
        </p:nvGraphicFramePr>
        <p:xfrm>
          <a:off x="1981200" y="1011136"/>
          <a:ext cx="6248400" cy="42051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04102">
                  <a:extLst>
                    <a:ext uri="{9D8B030D-6E8A-4147-A177-3AD203B41FA5}">
                      <a16:colId xmlns:a16="http://schemas.microsoft.com/office/drawing/2014/main" val="2526325305"/>
                    </a:ext>
                  </a:extLst>
                </a:gridCol>
                <a:gridCol w="1924898">
                  <a:extLst>
                    <a:ext uri="{9D8B030D-6E8A-4147-A177-3AD203B41FA5}">
                      <a16:colId xmlns:a16="http://schemas.microsoft.com/office/drawing/2014/main" val="88888896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67802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63952236"/>
                    </a:ext>
                  </a:extLst>
                </a:gridCol>
              </a:tblGrid>
              <a:tr h="420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6600"/>
                          </a:solidFill>
                          <a:effectLst/>
                        </a:rPr>
                        <a:t>As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cool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busy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flat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white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proud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slow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hungry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6600"/>
                          </a:solidFill>
                          <a:effectLst/>
                        </a:rPr>
                        <a:t>fat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6600"/>
                          </a:solidFill>
                          <a:effectLst/>
                        </a:rPr>
                        <a:t>blind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6600"/>
                          </a:solidFill>
                          <a:effectLst/>
                        </a:rPr>
                        <a:t>as</a:t>
                      </a:r>
                      <a:r>
                        <a:rPr lang="ru-RU" sz="2000" dirty="0">
                          <a:solidFill>
                            <a:srgbClr val="006600"/>
                          </a:solidFill>
                          <a:effectLst/>
                        </a:rPr>
                        <a:t> a 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peacock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pig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bat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cucumber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snail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bee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6600"/>
                          </a:solidFill>
                          <a:effectLst/>
                        </a:rPr>
                        <a:t>pancake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6600"/>
                          </a:solidFill>
                          <a:effectLst/>
                        </a:rPr>
                        <a:t>ghost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6600"/>
                          </a:solidFill>
                          <a:effectLst/>
                        </a:rPr>
                        <a:t>wolf</a:t>
                      </a:r>
                      <a:endParaRPr lang="ru-RU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34673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5" y="96146"/>
            <a:ext cx="65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Tale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393" y="85165"/>
            <a:ext cx="466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Jack and the beanstalk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animaatjes.nl/disney-plaatjes/disney-plaatjes/sneeuwwitje/animaatjes-sneeuwwitje-0260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E06D85-3B1A-4481-D219-308A456136BD}"/>
              </a:ext>
            </a:extLst>
          </p:cNvPr>
          <p:cNvSpPr txBox="1"/>
          <p:nvPr/>
        </p:nvSpPr>
        <p:spPr>
          <a:xfrm>
            <a:off x="2273576" y="805208"/>
            <a:ext cx="6565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 sold the cow to a man for some magic beans.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7D912-02B6-F804-4C98-79325ECF8D28}"/>
              </a:ext>
            </a:extLst>
          </p:cNvPr>
          <p:cNvSpPr txBox="1"/>
          <p:nvPr/>
        </p:nvSpPr>
        <p:spPr>
          <a:xfrm>
            <a:off x="2290141" y="1407202"/>
            <a:ext cx="6108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next morning, there was a giant beanstalk.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2C8C-994C-A4C8-F972-08BDBBA695AB}"/>
              </a:ext>
            </a:extLst>
          </p:cNvPr>
          <p:cNvSpPr txBox="1"/>
          <p:nvPr/>
        </p:nvSpPr>
        <p:spPr>
          <a:xfrm>
            <a:off x="2290141" y="1807312"/>
            <a:ext cx="6895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 and his mother were very poor. They had no money, only a cow.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D1E46-8951-FDEF-BCEA-F4706CB5DD20}"/>
              </a:ext>
            </a:extLst>
          </p:cNvPr>
          <p:cNvSpPr txBox="1"/>
          <p:nvPr/>
        </p:nvSpPr>
        <p:spPr>
          <a:xfrm>
            <a:off x="2290141" y="2482076"/>
            <a:ext cx="5846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There was a beautiful castle. Jack went inside.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02EE51-AB82-B9BE-45B4-63A33C3297C7}"/>
              </a:ext>
            </a:extLst>
          </p:cNvPr>
          <p:cNvSpPr txBox="1"/>
          <p:nvPr/>
        </p:nvSpPr>
        <p:spPr>
          <a:xfrm>
            <a:off x="2310017" y="2919987"/>
            <a:ext cx="6580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Jack’s mother cut down the beanstalk and the giant crashed to the ground.</a:t>
            </a:r>
            <a:endParaRPr lang="ru-RU" dirty="0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F173696-A44C-27B6-A330-B3E5BFFC5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6835"/>
              </p:ext>
            </p:extLst>
          </p:nvPr>
        </p:nvGraphicFramePr>
        <p:xfrm>
          <a:off x="1524000" y="805208"/>
          <a:ext cx="685800" cy="5715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1189510"/>
                    </a:ext>
                  </a:extLst>
                </a:gridCol>
              </a:tblGrid>
              <a:tr h="5421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989531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317267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38950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83660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63511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60808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55074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290563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8277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3027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14E4F92-A282-C7BD-F9AA-C2D3E7A35BC1}"/>
              </a:ext>
            </a:extLst>
          </p:cNvPr>
          <p:cNvSpPr txBox="1"/>
          <p:nvPr/>
        </p:nvSpPr>
        <p:spPr>
          <a:xfrm>
            <a:off x="2319956" y="3602644"/>
            <a:ext cx="6580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Jack’s mother was very angry. She threw the beans in the garden. 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B5B04C-1341-221B-DF5E-B228C1031299}"/>
              </a:ext>
            </a:extLst>
          </p:cNvPr>
          <p:cNvSpPr txBox="1"/>
          <p:nvPr/>
        </p:nvSpPr>
        <p:spPr>
          <a:xfrm>
            <a:off x="2300079" y="4236316"/>
            <a:ext cx="6600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 took the hen and the harp and ran away home, down the beanstalk.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FD508-A3C9-14FC-67D6-52E1EFEEC4D2}"/>
              </a:ext>
            </a:extLst>
          </p:cNvPr>
          <p:cNvSpPr txBox="1"/>
          <p:nvPr/>
        </p:nvSpPr>
        <p:spPr>
          <a:xfrm>
            <a:off x="2327409" y="4918973"/>
            <a:ext cx="6580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 and his mother lived happily ever after.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E9248-43E4-D4B8-FE12-84812716861C}"/>
              </a:ext>
            </a:extLst>
          </p:cNvPr>
          <p:cNvSpPr txBox="1"/>
          <p:nvPr/>
        </p:nvSpPr>
        <p:spPr>
          <a:xfrm>
            <a:off x="2353329" y="5380655"/>
            <a:ext cx="6045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Jack climbed up the beanstalk up to the sky through the clouds. 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EFB72-DB90-CB96-F52B-B591AB8C2BEA}"/>
              </a:ext>
            </a:extLst>
          </p:cNvPr>
          <p:cNvSpPr txBox="1"/>
          <p:nvPr/>
        </p:nvSpPr>
        <p:spPr>
          <a:xfrm>
            <a:off x="2330721" y="6001740"/>
            <a:ext cx="5806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“Fee, Fi, </a:t>
            </a:r>
            <a:r>
              <a:rPr lang="en-US" dirty="0" err="1"/>
              <a:t>Fo</a:t>
            </a:r>
            <a:r>
              <a:rPr lang="en-US" dirty="0"/>
              <a:t>, </a:t>
            </a:r>
            <a:r>
              <a:rPr lang="en-US" dirty="0" err="1"/>
              <a:t>Fum</a:t>
            </a:r>
            <a:r>
              <a:rPr lang="en-US" dirty="0"/>
              <a:t>!” There was a giant! He had a magic hen and a magic harp.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EB85CE8-21CB-D32F-51A9-9556A2D9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44375"/>
              </p:ext>
            </p:extLst>
          </p:nvPr>
        </p:nvGraphicFramePr>
        <p:xfrm>
          <a:off x="1600200" y="282949"/>
          <a:ext cx="734315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90115077"/>
                    </a:ext>
                  </a:extLst>
                </a:gridCol>
                <a:gridCol w="4295150">
                  <a:extLst>
                    <a:ext uri="{9D8B030D-6E8A-4147-A177-3AD203B41FA5}">
                      <a16:colId xmlns:a16="http://schemas.microsoft.com/office/drawing/2014/main" val="178040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</a:rPr>
                        <a:t>1.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Sleeping Beauty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a) In this story, a princess is given a test to see if she's truly royalty. Will she be able to feel one tiny pea placed beneath a tall stack of mattresses?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3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Snow White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b) A jealous stepmother forces her beautiful stepdaughter into the woods where she meets seven dwarves who care for her. After an evil spell forces Snow White into a deep sleep, a prince awakens her with a kiss.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9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</a:rPr>
                        <a:t>3.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The Princess and the Pea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c) She is a princess who has been cursed by an evil witch to die if pricks her finger on a spindle. A good fairy is able to reverse the curse partially, however, and the princess and everyone in her kingdom are made to sleep until she is awakened by the kiss of a handsome prince.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1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</a:rPr>
                        <a:t>4.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Puss and Boots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d) One of the most famous fairy tales of all time, this story tells about a girl who is constantly mistreated by her wicked stepmother and stepsisters. She goes to a ball, and then meets up with a handsome prince.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effectLst/>
                        </a:rPr>
                        <a:t>5.Cinderella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e) The story of a manipulative cat who tricks people in order to marry a princess and become wealthy.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931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263E4A-97E3-22BA-0D68-761D06800C69}"/>
              </a:ext>
            </a:extLst>
          </p:cNvPr>
          <p:cNvSpPr txBox="1"/>
          <p:nvPr/>
        </p:nvSpPr>
        <p:spPr>
          <a:xfrm>
            <a:off x="1752600" y="290155"/>
            <a:ext cx="6175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10000"/>
                  </a:schemeClr>
                </a:solidFill>
              </a:rPr>
              <a:t>Find seven grammar mistakes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10000"/>
                  </a:schemeClr>
                </a:solidFill>
              </a:rPr>
              <a:t>in this letter:</a:t>
            </a:r>
            <a:endParaRPr lang="ru-RU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5DA55-24E1-9762-7340-D659F93496E1}"/>
              </a:ext>
            </a:extLst>
          </p:cNvPr>
          <p:cNvSpPr txBox="1"/>
          <p:nvPr/>
        </p:nvSpPr>
        <p:spPr>
          <a:xfrm>
            <a:off x="1600200" y="1367373"/>
            <a:ext cx="7391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Hello Jane,</a:t>
            </a:r>
          </a:p>
          <a:p>
            <a:r>
              <a:rPr lang="en-US" dirty="0"/>
              <a:t>   How is you? Hope you are Ok. I want to tell you about my family.</a:t>
            </a:r>
          </a:p>
          <a:p>
            <a:r>
              <a:rPr lang="en-US" dirty="0"/>
              <a:t>   I haven’t got a small family. My family are big. I has got a parents and a grandparents.  I have got a friend, too. She am my cousin. Her name is Kate. She are 9 and she’s a student.</a:t>
            </a:r>
          </a:p>
          <a:p>
            <a:r>
              <a:rPr lang="en-US" dirty="0"/>
              <a:t>I love my big family.</a:t>
            </a:r>
          </a:p>
          <a:p>
            <a:r>
              <a:rPr lang="en-US" dirty="0"/>
              <a:t>   Have you got a big family? Have you got a cousins? What are their name?</a:t>
            </a:r>
          </a:p>
          <a:p>
            <a:r>
              <a:rPr lang="en-US" dirty="0"/>
              <a:t>Write me soon. Bye for now.</a:t>
            </a:r>
          </a:p>
          <a:p>
            <a:r>
              <a:rPr lang="en-US" dirty="0"/>
              <a:t>   Love,</a:t>
            </a:r>
          </a:p>
          <a:p>
            <a:r>
              <a:rPr lang="en-US" dirty="0"/>
              <a:t>   Anna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8079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He</a:t>
            </a:r>
            <a:r>
              <a:rPr lang="en-US" sz="6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6600" dirty="0">
                <a:solidFill>
                  <a:srgbClr val="0070C0"/>
                </a:solidFill>
              </a:rPr>
              <a:t>does </a:t>
            </a:r>
            <a:r>
              <a:rPr lang="en-US" sz="6600" dirty="0">
                <a:solidFill>
                  <a:srgbClr val="FF0000"/>
                </a:solidFill>
              </a:rPr>
              <a:t>it </a:t>
            </a:r>
            <a:r>
              <a:rPr lang="en-US" sz="6600" dirty="0">
                <a:solidFill>
                  <a:srgbClr val="00B050"/>
                </a:solidFill>
              </a:rPr>
              <a:t>every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>
                <a:solidFill>
                  <a:srgbClr val="E84080"/>
                </a:solidFill>
              </a:rPr>
              <a:t>day</a:t>
            </a:r>
            <a:r>
              <a:rPr lang="en-US" sz="6600" dirty="0">
                <a:solidFill>
                  <a:srgbClr val="FF0000"/>
                </a:solidFill>
              </a:rPr>
              <a:t>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www.animaatjes.nl/disney-plaatjes/disney-plaatjes/sneeuwwitje/animaatjes-sneeuwwitje-0260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86000"/>
            <a:ext cx="7086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/>
              <a:t>Little Red Riding Hood lives in a wood with her mother. </a:t>
            </a:r>
            <a:endParaRPr lang="ru-RU" sz="2400" dirty="0"/>
          </a:p>
          <a:p>
            <a:pPr indent="457200" algn="just"/>
            <a:r>
              <a:rPr lang="en-US" sz="2400" dirty="0"/>
              <a:t>Every week she </a:t>
            </a: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dirty="0"/>
              <a:t>… </a:t>
            </a:r>
            <a:r>
              <a:rPr lang="en-US" sz="2400" dirty="0">
                <a:solidFill>
                  <a:srgbClr val="FF0000"/>
                </a:solidFill>
              </a:rPr>
              <a:t>(go) </a:t>
            </a:r>
            <a:r>
              <a:rPr lang="en-US" sz="2400" dirty="0"/>
              <a:t>to visit her granny. But last week Little Red Riding Hood </a:t>
            </a: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dirty="0"/>
              <a:t> … </a:t>
            </a:r>
            <a:r>
              <a:rPr lang="en-US" sz="2400" dirty="0">
                <a:solidFill>
                  <a:srgbClr val="FF0000"/>
                </a:solidFill>
              </a:rPr>
              <a:t>(not, see) </a:t>
            </a:r>
            <a:r>
              <a:rPr lang="en-US" sz="2400" dirty="0"/>
              <a:t>her grandmother because she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3</a:t>
            </a:r>
            <a:r>
              <a:rPr lang="en-US" sz="2400" dirty="0"/>
              <a:t> … </a:t>
            </a:r>
            <a:r>
              <a:rPr lang="en-US" sz="2400" dirty="0">
                <a:solidFill>
                  <a:srgbClr val="FF0000"/>
                </a:solidFill>
              </a:rPr>
              <a:t>(be) </a:t>
            </a:r>
            <a:r>
              <a:rPr lang="en-US" sz="2400" dirty="0"/>
              <a:t>ill.</a:t>
            </a:r>
            <a:endParaRPr lang="ru-RU" sz="2400" dirty="0"/>
          </a:p>
          <a:p>
            <a:pPr indent="457200" algn="just"/>
            <a:r>
              <a:rPr lang="en-US" sz="2400" dirty="0"/>
              <a:t>And now she </a:t>
            </a:r>
            <a:r>
              <a:rPr lang="en-US" sz="2400" b="1" dirty="0">
                <a:solidFill>
                  <a:srgbClr val="7030A0"/>
                </a:solidFill>
              </a:rPr>
              <a:t>4</a:t>
            </a:r>
            <a:r>
              <a:rPr lang="en-US" sz="2400" dirty="0"/>
              <a:t> … </a:t>
            </a:r>
            <a:r>
              <a:rPr lang="en-US" sz="2400" dirty="0">
                <a:solidFill>
                  <a:srgbClr val="FF0000"/>
                </a:solidFill>
              </a:rPr>
              <a:t>(go) </a:t>
            </a:r>
            <a:r>
              <a:rPr lang="en-US" sz="2400" dirty="0"/>
              <a:t>to granny’s house with a nice cake in her basket. Grandma </a:t>
            </a:r>
            <a:r>
              <a:rPr lang="en-US" sz="2400" b="1" dirty="0">
                <a:solidFill>
                  <a:srgbClr val="7030A0"/>
                </a:solidFill>
              </a:rPr>
              <a:t>5</a:t>
            </a:r>
            <a:r>
              <a:rPr lang="en-US" sz="2400" dirty="0"/>
              <a:t> … </a:t>
            </a:r>
            <a:r>
              <a:rPr lang="en-US" sz="2400" dirty="0">
                <a:solidFill>
                  <a:srgbClr val="FF0000"/>
                </a:solidFill>
              </a:rPr>
              <a:t>(like) </a:t>
            </a:r>
            <a:r>
              <a:rPr lang="en-US" sz="2400" dirty="0"/>
              <a:t>cakes very much.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194" name="Picture 2" descr="http://a2.mzstatic.com/us/r1000/093/Purple/23/47/f4/mzl.bicngetw.1024x1024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200" cy="205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43800" y="5257800"/>
            <a:ext cx="1600200" cy="1600200"/>
          </a:xfrm>
          <a:prstGeom prst="rect">
            <a:avLst/>
          </a:prstGeom>
          <a:solidFill>
            <a:srgbClr val="E0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www.animaatjes.nl/disney-plaatjes/disney-plaatjes/sneeuwwitje/animaatjes-sneeuwwitje-0260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501" y="5257800"/>
            <a:ext cx="12394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4323</TotalTime>
  <Words>1268</Words>
  <Application>Microsoft Office PowerPoint</Application>
  <PresentationFormat>Экран (4:3)</PresentationFormat>
  <Paragraphs>417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Aharoni</vt:lpstr>
      <vt:lpstr>Calibri</vt:lpstr>
      <vt:lpstr>Castellar</vt:lpstr>
      <vt:lpstr>Majestic</vt:lpstr>
      <vt:lpstr>Arial Black</vt:lpstr>
      <vt:lpstr>Оформление по умолчанию</vt:lpstr>
      <vt:lpstr>Whizz-kids Vкласс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Elena</cp:lastModifiedBy>
  <cp:revision>203</cp:revision>
  <cp:lastPrinted>1601-01-01T00:00:00Z</cp:lastPrinted>
  <dcterms:created xsi:type="dcterms:W3CDTF">1601-01-01T00:00:00Z</dcterms:created>
  <dcterms:modified xsi:type="dcterms:W3CDTF">2023-12-21T16:13:38Z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