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4"/>
  </p:notesMasterIdLst>
  <p:sldIdLst>
    <p:sldId id="256" r:id="rId5"/>
    <p:sldId id="273" r:id="rId6"/>
    <p:sldId id="280" r:id="rId7"/>
    <p:sldId id="272" r:id="rId8"/>
    <p:sldId id="271" r:id="rId9"/>
    <p:sldId id="283" r:id="rId10"/>
    <p:sldId id="257" r:id="rId11"/>
    <p:sldId id="270" r:id="rId12"/>
    <p:sldId id="282" r:id="rId13"/>
    <p:sldId id="261" r:id="rId14"/>
    <p:sldId id="278" r:id="rId15"/>
    <p:sldId id="263" r:id="rId16"/>
    <p:sldId id="275" r:id="rId17"/>
    <p:sldId id="265" r:id="rId18"/>
    <p:sldId id="276" r:id="rId19"/>
    <p:sldId id="281" r:id="rId20"/>
    <p:sldId id="277" r:id="rId21"/>
    <p:sldId id="285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44444" units="1/cm"/>
          <inkml:channelProperty channel="Y" name="resolution" value="28.44444" units="1/cm"/>
          <inkml:channelProperty channel="T" name="resolution" value="1" units="1/dev"/>
        </inkml:channelProperties>
      </inkml:inkSource>
      <inkml:timestamp xml:id="ts0" timeString="2022-04-19T09:34:57.2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51AC780-9071-470A-87DF-F177213762DF}" emma:medium="tactile" emma:mode="ink">
          <msink:context xmlns:msink="http://schemas.microsoft.com/ink/2010/main" type="writingRegion" rotatedBoundingBox="4386,616 4401,616 4401,631 4386,631"/>
        </emma:interpretation>
      </emma:emma>
    </inkml:annotationXML>
    <inkml:traceGroup>
      <inkml:annotationXML>
        <emma:emma xmlns:emma="http://www.w3.org/2003/04/emma" version="1.0">
          <emma:interpretation id="{F52ACB72-6259-4CAB-B8C0-558F9C33CCA8}" emma:medium="tactile" emma:mode="ink">
            <msink:context xmlns:msink="http://schemas.microsoft.com/ink/2010/main" type="paragraph" rotatedBoundingBox="4386,616 4401,616 4401,631 4386,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C1D0C-6AB2-44DB-B2CD-D2F17C93AAD3}" emma:medium="tactile" emma:mode="ink">
              <msink:context xmlns:msink="http://schemas.microsoft.com/ink/2010/main" type="line" rotatedBoundingBox="4386,616 4401,616 4401,631 4386,631"/>
            </emma:interpretation>
          </emma:emma>
        </inkml:annotationXML>
        <inkml:traceGroup>
          <inkml:annotationXML>
            <emma:emma xmlns:emma="http://www.w3.org/2003/04/emma" version="1.0">
              <emma:interpretation id="{37CB6AC9-9923-431E-BD93-72162D0C5D2F}" emma:medium="tactile" emma:mode="ink">
                <msink:context xmlns:msink="http://schemas.microsoft.com/ink/2010/main" type="inkWord" rotatedBoundingBox="4386,616 4401,616 4401,631 4386,631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857.99945" units="1/cm"/>
          <inkml:channelProperty channel="Y" name="resolution" value="1144.09912" units="1/cm"/>
          <inkml:channelProperty channel="T" name="resolution" value="1" units="1/dev"/>
        </inkml:channelProperties>
      </inkml:inkSource>
      <inkml:timestamp xml:id="ts0" timeString="2022-04-19T09:25:25.11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9E6BBEA3-8D39-4434-B003-13C01916DF75}" emma:medium="tactile" emma:mode="ink">
          <msink:context xmlns:msink="http://schemas.microsoft.com/ink/2010/main" type="writingRegion" rotatedBoundingBox="1101,7436 1126,7436 1126,7464 1101,7464"/>
        </emma:interpretation>
      </emma:emma>
    </inkml:annotationXML>
    <inkml:traceGroup>
      <inkml:annotationXML>
        <emma:emma xmlns:emma="http://www.w3.org/2003/04/emma" version="1.0">
          <emma:interpretation id="{50D736F0-4BFB-4F35-B578-59C9A9F0486B}" emma:medium="tactile" emma:mode="ink">
            <msink:context xmlns:msink="http://schemas.microsoft.com/ink/2010/main" type="paragraph" rotatedBoundingBox="1101,7436 1126,7436 1126,7464 1101,7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467CE-B576-429A-B7F3-F45901732DE0}" emma:medium="tactile" emma:mode="ink">
              <msink:context xmlns:msink="http://schemas.microsoft.com/ink/2010/main" type="line" rotatedBoundingBox="1101,7436 1126,7436 1126,7464 1101,7464"/>
            </emma:interpretation>
          </emma:emma>
        </inkml:annotationXML>
        <inkml:traceGroup>
          <inkml:annotationXML>
            <emma:emma xmlns:emma="http://www.w3.org/2003/04/emma" version="1.0">
              <emma:interpretation id="{BD7060B5-BB6E-448E-AA7C-14C80DC99EDA}" emma:medium="tactile" emma:mode="ink">
                <msink:context xmlns:msink="http://schemas.microsoft.com/ink/2010/main" type="inkWord" rotatedBoundingBox="1101,7436 1126,7436 1126,7464 1101,746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в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с</emma:literal>
                </emma:interpretation>
              </emma:one-of>
            </emma:emma>
          </inkml:annotationXML>
          <inkml:trace contextRef="#ctx0" brushRef="#br0">1126 7464 0,'0'0'0,"0"0"15,0 0-15,0 0 16,-7 0-16,7 0 16,0 0-1,0 0-15,0 0 0,0 0 16,0 0-16,0 0 15,0 0-15,-5-3 16,5 3-16,0 0 16,0 0-16,0 0 15,0 0 1,0 0 0,-9-4-16,5 2 15,4 2-15,0 0 16,0 0-16,0 0 15,0 0-15,0 0 16,0 0-16,0 0 16,0 0-16,0 0 15,0 0-15,0 0 16,0 0-16,0-6 16,0-7-16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E0F2-00DC-4601-AFD2-1CDC427AEE6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F333-1E59-4FB4-B05C-7B79AAA16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4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7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9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7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6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8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44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24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6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553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09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02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8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67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8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44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5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2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43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61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4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09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02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8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8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67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84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44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9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24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61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4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09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0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2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1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3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9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C8AC-E94C-424F-9A00-AC55619378A1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4A96-17C2-4BD3-BA03-18E06242E1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8B4E-6827-49F4-9296-7E11084BDF02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13.12.2023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6657-828C-47C7-8284-4613128E566D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7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Презентация по русскому языку &quot;Обобщение знаний о  глаголе&quot;, 4 класс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4756" y="4221087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1950-1970 годы огромных успехов достигла отечественная наука.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94"/>
            <a:ext cx="9137347" cy="435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 . рога,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. род, с .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рень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т .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лефон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инж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нер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 .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лезо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еж . вика, н . род, 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рес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яг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. да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1283455"/>
            <a:ext cx="8847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е</a:t>
            </a:r>
            <a:r>
              <a:rPr lang="ru-RU" sz="3200" dirty="0" smtClean="0">
                <a:solidFill>
                  <a:srgbClr val="FFFF00"/>
                </a:solidFill>
              </a:rPr>
              <a:t>м, </a:t>
            </a:r>
            <a:r>
              <a:rPr lang="ru-RU" sz="3200" dirty="0" err="1" smtClean="0">
                <a:solidFill>
                  <a:srgbClr val="FFFF00"/>
                </a:solidFill>
              </a:rPr>
              <a:t>ете</a:t>
            </a:r>
            <a:r>
              <a:rPr lang="ru-RU" sz="3200" dirty="0" smtClean="0">
                <a:solidFill>
                  <a:srgbClr val="FFFF00"/>
                </a:solidFill>
              </a:rPr>
              <a:t>, ешь, </a:t>
            </a:r>
            <a:r>
              <a:rPr lang="ru-RU" sz="3200" dirty="0" err="1" smtClean="0">
                <a:solidFill>
                  <a:srgbClr val="FFFF00"/>
                </a:solidFill>
              </a:rPr>
              <a:t>ет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ут</a:t>
            </a:r>
            <a:r>
              <a:rPr lang="ru-RU" sz="3200" dirty="0" smtClean="0">
                <a:solidFill>
                  <a:srgbClr val="FFFF00"/>
                </a:solidFill>
              </a:rPr>
              <a:t>, ют, им, </a:t>
            </a:r>
            <a:r>
              <a:rPr lang="ru-RU" sz="3200" dirty="0" err="1" smtClean="0">
                <a:solidFill>
                  <a:srgbClr val="FFFF00"/>
                </a:solidFill>
              </a:rPr>
              <a:t>ите</a:t>
            </a:r>
            <a:r>
              <a:rPr lang="ru-RU" sz="3200" dirty="0" smtClean="0">
                <a:solidFill>
                  <a:srgbClr val="FFFF00"/>
                </a:solidFill>
              </a:rPr>
              <a:t>, ишь, </a:t>
            </a:r>
            <a:r>
              <a:rPr lang="ru-RU" sz="3200" dirty="0" err="1" smtClean="0">
                <a:solidFill>
                  <a:srgbClr val="FFFF00"/>
                </a:solidFill>
              </a:rPr>
              <a:t>ит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ат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 err="1" smtClean="0">
                <a:solidFill>
                  <a:srgbClr val="FFFF00"/>
                </a:solidFill>
              </a:rPr>
              <a:t>ят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2477" y="70823"/>
            <a:ext cx="5779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600" i="1" dirty="0" smtClean="0">
                <a:solidFill>
                  <a:schemeClr val="bg1"/>
                </a:solidFill>
                <a:latin typeface="Monotype Corsiva" pitchFamily="66" charset="0"/>
              </a:rPr>
              <a:t>Двадцать первое апреля.</a:t>
            </a:r>
          </a:p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работа.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Рукописный ввод 7"/>
              <p14:cNvContentPartPr/>
              <p14:nvPr/>
            </p14:nvContentPartPr>
            <p14:xfrm>
              <a:off x="1579276" y="221825"/>
              <a:ext cx="360" cy="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7396" y="20994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Рукописный ввод 8"/>
              <p14:cNvContentPartPr/>
              <p14:nvPr/>
            </p14:nvContentPartPr>
            <p14:xfrm>
              <a:off x="396360" y="2676960"/>
              <a:ext cx="9360" cy="1044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000" y="2667600"/>
                <a:ext cx="2808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t1575397118a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7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/>
                <a:ea typeface="Calibri"/>
              </a:rPr>
              <a:t>Старту. </a:t>
            </a:r>
            <a:r>
              <a:rPr lang="ru-RU" b="1" dirty="0" err="1" smtClean="0">
                <a:latin typeface="Arial"/>
                <a:ea typeface="Calibri"/>
              </a:rPr>
              <a:t>шь</a:t>
            </a:r>
            <a:r>
              <a:rPr lang="ru-RU" b="1" dirty="0" smtClean="0">
                <a:latin typeface="Arial"/>
                <a:ea typeface="Calibri"/>
              </a:rPr>
              <a:t>-</a:t>
            </a:r>
            <a:endParaRPr lang="ru-RU" b="1" dirty="0">
              <a:latin typeface="Arial"/>
              <a:ea typeface="Calibri"/>
            </a:endParaRPr>
          </a:p>
          <a:p>
            <a:r>
              <a:rPr lang="ru-RU" b="1" dirty="0" smtClean="0">
                <a:latin typeface="Arial"/>
                <a:ea typeface="Calibri"/>
              </a:rPr>
              <a:t> </a:t>
            </a:r>
            <a:r>
              <a:rPr lang="ru-RU" b="1" dirty="0" err="1" smtClean="0">
                <a:latin typeface="Arial"/>
                <a:ea typeface="Calibri"/>
              </a:rPr>
              <a:t>Одоле</a:t>
            </a:r>
            <a:r>
              <a:rPr lang="ru-RU" b="1" dirty="0" smtClean="0">
                <a:latin typeface="Arial"/>
                <a:ea typeface="Calibri"/>
              </a:rPr>
              <a:t>. </a:t>
            </a:r>
            <a:r>
              <a:rPr lang="ru-RU" b="1" dirty="0" err="1" smtClean="0">
                <a:latin typeface="Arial"/>
                <a:ea typeface="Calibri"/>
              </a:rPr>
              <a:t>шь</a:t>
            </a:r>
            <a:r>
              <a:rPr lang="ru-RU" b="1" dirty="0" smtClean="0">
                <a:latin typeface="Arial"/>
                <a:ea typeface="Calibri"/>
              </a:rPr>
              <a:t>-</a:t>
            </a:r>
          </a:p>
          <a:p>
            <a:r>
              <a:rPr lang="ru-RU" b="1" dirty="0" err="1" smtClean="0">
                <a:latin typeface="Arial"/>
              </a:rPr>
              <a:t>Закаля</a:t>
            </a:r>
            <a:r>
              <a:rPr lang="ru-RU" b="1" dirty="0" smtClean="0">
                <a:latin typeface="Arial"/>
              </a:rPr>
              <a:t>. </a:t>
            </a:r>
            <a:r>
              <a:rPr lang="ru-RU" b="1" dirty="0" err="1" smtClean="0">
                <a:latin typeface="Arial"/>
              </a:rPr>
              <a:t>тся</a:t>
            </a:r>
            <a:r>
              <a:rPr lang="ru-RU" b="1" dirty="0" smtClean="0">
                <a:latin typeface="Arial"/>
              </a:rPr>
              <a:t>-</a:t>
            </a:r>
          </a:p>
          <a:p>
            <a:r>
              <a:rPr lang="ru-RU" b="1" dirty="0" err="1" smtClean="0">
                <a:latin typeface="Arial"/>
              </a:rPr>
              <a:t>Забива</a:t>
            </a:r>
            <a:r>
              <a:rPr lang="ru-RU" b="1" dirty="0" smtClean="0">
                <a:latin typeface="Arial"/>
              </a:rPr>
              <a:t>. те –</a:t>
            </a:r>
          </a:p>
          <a:p>
            <a:r>
              <a:rPr lang="ru-RU" b="1" dirty="0" err="1" smtClean="0">
                <a:latin typeface="Arial"/>
              </a:rPr>
              <a:t>Состяза</a:t>
            </a:r>
            <a:r>
              <a:rPr lang="ru-RU" b="1" dirty="0" smtClean="0">
                <a:latin typeface="Arial"/>
              </a:rPr>
              <a:t>. </a:t>
            </a:r>
            <a:r>
              <a:rPr lang="ru-RU" b="1" dirty="0" err="1" smtClean="0">
                <a:latin typeface="Arial"/>
              </a:rPr>
              <a:t>тся</a:t>
            </a:r>
            <a:r>
              <a:rPr lang="ru-RU" b="1" dirty="0" smtClean="0">
                <a:latin typeface="Arial"/>
              </a:rPr>
              <a:t>-</a:t>
            </a:r>
          </a:p>
          <a:p>
            <a:r>
              <a:rPr lang="ru-RU" b="1" dirty="0" err="1" smtClean="0">
                <a:latin typeface="Arial"/>
              </a:rPr>
              <a:t>Терп</a:t>
            </a:r>
            <a:r>
              <a:rPr lang="ru-RU" b="1" dirty="0" smtClean="0">
                <a:latin typeface="Arial"/>
              </a:rPr>
              <a:t>. т-</a:t>
            </a:r>
          </a:p>
          <a:p>
            <a:r>
              <a:rPr lang="ru-RU" b="1" dirty="0" err="1" smtClean="0">
                <a:latin typeface="Arial"/>
              </a:rPr>
              <a:t>Верт</a:t>
            </a:r>
            <a:r>
              <a:rPr lang="ru-RU" b="1" dirty="0" smtClean="0">
                <a:latin typeface="Arial"/>
              </a:rPr>
              <a:t>. те-</a:t>
            </a:r>
          </a:p>
          <a:p>
            <a:r>
              <a:rPr lang="ru-RU" b="1" dirty="0" smtClean="0">
                <a:latin typeface="Arial"/>
              </a:rPr>
              <a:t>Побед. м-</a:t>
            </a:r>
          </a:p>
          <a:p>
            <a:r>
              <a:rPr lang="ru-RU" b="1" dirty="0" smtClean="0">
                <a:latin typeface="Arial"/>
              </a:rPr>
              <a:t>Стел. </a:t>
            </a:r>
            <a:r>
              <a:rPr lang="ru-RU" b="1" dirty="0" err="1" smtClean="0">
                <a:latin typeface="Arial"/>
              </a:rPr>
              <a:t>шь</a:t>
            </a:r>
            <a:r>
              <a:rPr lang="ru-RU" b="1" dirty="0" smtClean="0">
                <a:latin typeface="Arial"/>
              </a:rPr>
              <a:t>-</a:t>
            </a:r>
          </a:p>
          <a:p>
            <a:endParaRPr lang="ru-RU" b="1" dirty="0" smtClean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5" y="0"/>
            <a:ext cx="9036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Вставьте пропущенную букву. Выделите  окончание. Определите  число, лицо, спряжение.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1575397118a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184576"/>
          </a:xfrm>
        </p:spPr>
        <p:txBody>
          <a:bodyPr/>
          <a:lstStyle/>
          <a:p>
            <a:r>
              <a:rPr lang="ru-RU" b="1" dirty="0" smtClean="0"/>
              <a:t>Советскому балету восторженно </a:t>
            </a:r>
          </a:p>
          <a:p>
            <a:pPr marL="0" indent="0">
              <a:buNone/>
            </a:pPr>
            <a:r>
              <a:rPr lang="ru-RU" b="1" dirty="0" smtClean="0"/>
              <a:t>рукоплескали зрители всех континентов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Галина Уланова-советская </a:t>
            </a:r>
            <a:r>
              <a:rPr lang="ru-RU" b="1" dirty="0"/>
              <a:t>балерина, балетмейстер и педагог. Народная артистка СССР, дважды Герой Социалистического </a:t>
            </a:r>
            <a:r>
              <a:rPr lang="ru-RU" b="1" dirty="0" smtClean="0"/>
              <a:t>Труда. </a:t>
            </a:r>
          </a:p>
          <a:p>
            <a:pPr marL="0" indent="0">
              <a:buNone/>
            </a:pPr>
            <a:r>
              <a:rPr lang="ru-RU" b="1" dirty="0" smtClean="0"/>
              <a:t>Именем балерины назовут сорт тюльпанов и </a:t>
            </a:r>
            <a:r>
              <a:rPr lang="ru-RU" b="1" dirty="0" smtClean="0">
                <a:solidFill>
                  <a:srgbClr val="C00000"/>
                </a:solidFill>
              </a:rPr>
              <a:t>выпустят </a:t>
            </a:r>
            <a:r>
              <a:rPr lang="ru-RU" b="1" dirty="0" smtClean="0"/>
              <a:t>медаль с её портретом.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7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t1575397118a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57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642114"/>
              </p:ext>
            </p:extLst>
          </p:nvPr>
        </p:nvGraphicFramePr>
        <p:xfrm>
          <a:off x="467544" y="404665"/>
          <a:ext cx="8280920" cy="6162668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три глагола имеют неопределенную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форму: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гореть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учить, лечит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листа.шь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безударная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гласная 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эти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глаголы-исключения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гнать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держать, писать, дышать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Спряжение –это изменение глаголов по лицам и числам в настоящем и будущем времени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встречаете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– 1-го лица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Окончания глаголов 2-го лица единственного числа 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–ешь, -ишь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множественном лице глаголы 2-го лица имеют окончание 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-ют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данные глаголы I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спряжения: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мечтает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учит, стирает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4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Безударные личные окончания глаголов мы можем проверить по неопределенной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форме.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Лицо и число глаголов можно определить по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местоимениям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0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06023"/>
              </p:ext>
            </p:extLst>
          </p:nvPr>
        </p:nvGraphicFramePr>
        <p:xfrm>
          <a:off x="467544" y="142100"/>
          <a:ext cx="8280920" cy="6761717"/>
        </p:xfrm>
        <a:graphic>
          <a:graphicData uri="http://schemas.openxmlformats.org/drawingml/2006/table">
            <a:tbl>
              <a:tblPr firstRow="1" firstCol="1" bandRow="1"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52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три глагола имеют неопределенную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форму: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гореть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учить, лечит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листа.шь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безударная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гласная 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эти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глаголы-исключения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гнать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держать, писать, дышать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Спряжение –это изменение глаголов по лицам и числам в настоящем и будущем времени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 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встречаете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– 1-го лица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Окончания глаголов 2-го лица единственного числа 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–ешь, -ишь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 множественном лице глаголы 2-го лица имеют окончание 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-ют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данные глаголы I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спряжения: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мечтает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учит, стирает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4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Безударные личные окончания глаголов мы можем проверить по неопределенной форме 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Лицо и число глаголов можно определить по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местоимениям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649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OpenSans"/>
              </a:rPr>
              <a:t>Соедините фамилию человека и его вклад в историю страны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578567"/>
              </p:ext>
            </p:extLst>
          </p:nvPr>
        </p:nvGraphicFramePr>
        <p:xfrm>
          <a:off x="282352" y="1196752"/>
          <a:ext cx="8579296" cy="457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С.П. Королев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А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Трехкратные олимпийские чемпионы по                              фигурному катанию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2.Ю.А. Гагарин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   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Б.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Первая женщина – космонавт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3.В.В. Терешкова</a:t>
                      </a:r>
                      <a:endParaRPr lang="ru-RU" b="0" i="0" dirty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В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Десятикратный чемпион мира по хоккею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4.В.А. Третьяк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       Г.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Советская балерина, балетмейстер и педагог. Народная артистка СССР, дважды Герой  Социалистического Труда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5.И.К. Роднина и А.Г. Зайцев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Д.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Ученый-математик. Его открытия пригодились в усовершенствовании артиллерийского оружия в годы войны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6.Г.С. Уланова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Е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Первый человек, полетевший в космос, Герой Советского Союза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7.А.Н. Колмогоров</a:t>
                      </a:r>
                      <a:endParaRPr lang="ru-RU" b="0" i="0" dirty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Ж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Советский конструктор космических кораблей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15270"/>
              </p:ext>
            </p:extLst>
          </p:nvPr>
        </p:nvGraphicFramePr>
        <p:xfrm>
          <a:off x="1835696" y="5805264"/>
          <a:ext cx="6095999" cy="880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77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OpenSans"/>
              </a:rPr>
              <a:t>Соедините фамилию человека и его вклад в историю страны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6328"/>
              </p:ext>
            </p:extLst>
          </p:nvPr>
        </p:nvGraphicFramePr>
        <p:xfrm>
          <a:off x="282352" y="1196752"/>
          <a:ext cx="8579296" cy="457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С.П. Королев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А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Трехкратные олимпийские чемпионы по                              фигурному катанию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2.Ю.А. Гагарин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   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Б.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Первая женщина – космонавт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3.В.В. Терешкова</a:t>
                      </a:r>
                      <a:endParaRPr lang="ru-RU" b="0" i="0" dirty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В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Десятикратный чемпион мира по хоккею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4.В.А. Третьяк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       Г.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Советская балерина, балетмейстер и педагог. Народная артистка СССР, дважды Герой  Социалистического Труда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5.И.К. Роднина и А.Г. Зайцев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Д. 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Ученый-математик. Его открытия пригодились в усовершенствовании артиллерийского оружия в годы войны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6.Г.С. Уланова</a:t>
                      </a:r>
                      <a:endParaRPr lang="ru-RU" b="0" i="0" dirty="0" smtClean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         </a:t>
                      </a:r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 Е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Первый человек, полетевший в космос, Герой Советского Союза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7.А.Н. Колмогоров</a:t>
                      </a:r>
                      <a:endParaRPr lang="ru-RU" b="0" i="0" dirty="0">
                        <a:solidFill>
                          <a:schemeClr val="tx1"/>
                        </a:solidFill>
                        <a:effectLst/>
                        <a:latin typeface="Open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rgbClr val="C00000"/>
                          </a:solidFill>
                          <a:effectLst/>
                          <a:latin typeface="OpenSans"/>
                        </a:rPr>
                        <a:t>Ж</a:t>
                      </a:r>
                      <a:r>
                        <a:rPr lang="ru-RU" b="1" i="0" dirty="0" smtClean="0">
                          <a:solidFill>
                            <a:schemeClr val="tx1"/>
                          </a:solidFill>
                          <a:effectLst/>
                          <a:latin typeface="OpenSans"/>
                        </a:rPr>
                        <a:t>. Советский конструктор космических кораблей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18658"/>
              </p:ext>
            </p:extLst>
          </p:nvPr>
        </p:nvGraphicFramePr>
        <p:xfrm>
          <a:off x="1835696" y="5805264"/>
          <a:ext cx="6095999" cy="880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77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2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2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Глагол-часть речи.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 1950-1970-х годов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0200"/>
            <a:ext cx="6840760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</a:rPr>
              <a:t>Работа в группе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Мать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оно, свершилось, это чудо!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идёт – посторонись, народ: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вернулся, да ещё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откуда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Из самих космических широт!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ворвался в наше завтра,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самой фантастике под стать…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свете космонавта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Обнимает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целует мать.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такой материнской силой,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всенародную деля,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Обнимает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сына вся Россия,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Рукоплещет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сыну вся Земля!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624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0801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паре.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Выпишите глаголы. Выделите окончание. Определите спряжение глаголо</a:t>
            </a: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4октября 1957 году на орбиту Земли  запускают первый в мире искусственный спутник.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Сергей Павлович Королев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конструктор.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Разрабатывает , изобретает, возводит, направляет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первые космические аппараты.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Юрий Алексеевич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Гагарин – первый космонавт.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Тренируется, готовится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обучается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пилотирует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корабле «Восток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Валентине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Терешковой было 26 лет, когда к ней, первой в мире женщине-космонавту,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приходит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слава, которой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знает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 одна женщина на планете. Валентина Терешкова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покоряет космос.</a:t>
            </a:r>
          </a:p>
          <a:p>
            <a:r>
              <a:rPr lang="ru-RU" sz="2400" b="1" dirty="0"/>
              <a:t>18 марта 1965 года впервые в мире Алексей </a:t>
            </a:r>
            <a:r>
              <a:rPr lang="ru-RU" sz="2400" b="1" dirty="0" smtClean="0"/>
              <a:t>Архипович Леонов  осуществляет выход  </a:t>
            </a:r>
            <a:r>
              <a:rPr lang="ru-RU" sz="2400" b="1" dirty="0"/>
              <a:t>в открытое космическое пространство.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Оцените в паре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Запускают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.),разрабатывает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.),изобретает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 возводит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 направляет(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тренируется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 готовится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.),обучается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.),пилотирует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.),приходит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  не знает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.),покоряет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.),осуществляет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«5»</a:t>
            </a:r>
            <a:r>
              <a:rPr lang="ru-RU" sz="2800" b="1" dirty="0"/>
              <a:t> -нет </a:t>
            </a:r>
            <a:r>
              <a:rPr lang="ru-RU" sz="2800" b="1" dirty="0" err="1"/>
              <a:t>ош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«4»</a:t>
            </a:r>
            <a:r>
              <a:rPr lang="ru-RU" sz="2800" b="1" dirty="0"/>
              <a:t> - 1-2 </a:t>
            </a:r>
            <a:r>
              <a:rPr lang="ru-RU" sz="2800" b="1" dirty="0" err="1"/>
              <a:t>ош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«3»</a:t>
            </a:r>
            <a:r>
              <a:rPr lang="ru-RU" sz="2800" b="1" dirty="0"/>
              <a:t> - 3 </a:t>
            </a:r>
            <a:r>
              <a:rPr lang="ru-RU" sz="2800" b="1" dirty="0" smtClean="0"/>
              <a:t>-5 </a:t>
            </a:r>
            <a:r>
              <a:rPr lang="ru-RU" sz="2800" b="1" dirty="0" err="1" smtClean="0"/>
              <a:t>ош</a:t>
            </a:r>
            <a:r>
              <a:rPr lang="ru-RU" sz="2800" b="1" dirty="0"/>
              <a:t>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«2»</a:t>
            </a:r>
            <a:r>
              <a:rPr lang="ru-RU" sz="2800" b="1" dirty="0"/>
              <a:t> </a:t>
            </a:r>
            <a:r>
              <a:rPr lang="ru-RU" sz="2800" dirty="0"/>
              <a:t>- </a:t>
            </a:r>
            <a:r>
              <a:rPr lang="ru-RU" sz="2800" b="1" dirty="0" smtClean="0"/>
              <a:t>6 </a:t>
            </a:r>
            <a:r>
              <a:rPr lang="ru-RU" sz="2800" b="1" dirty="0"/>
              <a:t>и более </a:t>
            </a:r>
            <a:r>
              <a:rPr lang="ru-RU" sz="2800" b="1" dirty="0" err="1"/>
              <a:t>ош</a:t>
            </a:r>
            <a:r>
              <a:rPr lang="ru-RU" sz="2800" b="1" dirty="0"/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1575397118a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52"/>
            <a:ext cx="9144000" cy="6902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040560"/>
          </a:xfrm>
        </p:spPr>
        <p:txBody>
          <a:bodyPr>
            <a:noAutofit/>
          </a:bodyPr>
          <a:lstStyle/>
          <a:p>
            <a:r>
              <a:rPr lang="ru-RU" b="1" dirty="0" smtClean="0"/>
              <a:t>Огромный вклад в науку внесли учёные А.Н. Колмогоров, И.В. Курчатов ,П.Л. </a:t>
            </a:r>
            <a:r>
              <a:rPr lang="ru-RU" b="1" dirty="0" err="1" smtClean="0"/>
              <a:t>Капица</a:t>
            </a:r>
            <a:r>
              <a:rPr lang="ru-RU" b="1" dirty="0" smtClean="0"/>
              <a:t> и другие. Быстрыми темпами развивается радиоэлектронная ,атомная ,химическая промышленность.</a:t>
            </a:r>
            <a:r>
              <a:rPr lang="ru-RU" b="1" dirty="0"/>
              <a:t> А.Н. Колмогоров </a:t>
            </a:r>
            <a:r>
              <a:rPr lang="ru-RU" dirty="0" smtClean="0"/>
              <a:t>-</a:t>
            </a:r>
            <a:r>
              <a:rPr lang="ru-RU" b="1" dirty="0"/>
              <a:t>у</a:t>
            </a:r>
            <a:r>
              <a:rPr lang="ru-RU" b="1" dirty="0" smtClean="0"/>
              <a:t>ченый-математик</a:t>
            </a:r>
            <a:r>
              <a:rPr lang="ru-RU" b="1" dirty="0"/>
              <a:t>. Его открытия пригодились в усовершенствовании артиллерийского оружия в годы </a:t>
            </a:r>
            <a:r>
              <a:rPr lang="ru-RU" b="1" dirty="0" smtClean="0"/>
              <a:t>войны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  июне 1954 году заработала первая атомная электростанция.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301208"/>
            <a:ext cx="849694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Выпишите  второе   предложение.   Выполните синтаксический  разбор   предложения.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4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Ох! Устали мы. Хотим отдыхать! Физминутка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8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894</Words>
  <Application>Microsoft Office PowerPoint</Application>
  <PresentationFormat>Экран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Constantia</vt:lpstr>
      <vt:lpstr>Monotype Corsiva</vt:lpstr>
      <vt:lpstr>OpenSans</vt:lpstr>
      <vt:lpstr>Times New Roman</vt:lpstr>
      <vt:lpstr>Тема Office</vt:lpstr>
      <vt:lpstr>1_Тема Office</vt:lpstr>
      <vt:lpstr>3_Тема Office</vt:lpstr>
      <vt:lpstr>4_Тема Office</vt:lpstr>
      <vt:lpstr>Презентация PowerPoint</vt:lpstr>
      <vt:lpstr>Глагол-часть речи. Достижения 1950-1970-х годов</vt:lpstr>
      <vt:lpstr>Работа в группе</vt:lpstr>
      <vt:lpstr>Презентация PowerPoint</vt:lpstr>
      <vt:lpstr>Работа в паре. Выпишите глаголы. Выделите окончание. Определите спряжение глаголов.</vt:lpstr>
      <vt:lpstr>Оцените в паре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Соедините фамилию человека и его вклад в историю страны</vt:lpstr>
      <vt:lpstr>Соедините фамилию человека и его вклад в историю страны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Светлана Михайловна Иошина</cp:lastModifiedBy>
  <cp:revision>60</cp:revision>
  <dcterms:created xsi:type="dcterms:W3CDTF">2022-04-17T12:20:24Z</dcterms:created>
  <dcterms:modified xsi:type="dcterms:W3CDTF">2023-12-13T11:29:46Z</dcterms:modified>
</cp:coreProperties>
</file>