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2" r:id="rId5"/>
    <p:sldId id="282" r:id="rId6"/>
    <p:sldId id="284" r:id="rId7"/>
    <p:sldId id="281" r:id="rId8"/>
    <p:sldId id="283" r:id="rId9"/>
    <p:sldId id="275" r:id="rId10"/>
    <p:sldId id="27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1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5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45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58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24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0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5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0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2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54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49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9917-873A-4681-9DB6-12560AEAC843}" type="datetimeFigureOut">
              <a:rPr lang="ru-RU" smtClean="0"/>
              <a:t>10.12.2023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5ABC6F-7DDF-404E-819B-F055372CC1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3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6921/main/23656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77922"/>
            <a:ext cx="8915399" cy="16923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Декартова система координат на </a:t>
            </a:r>
            <a:r>
              <a:rPr lang="ru-RU" dirty="0" smtClean="0"/>
              <a:t>плоскости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620371"/>
            <a:ext cx="8915399" cy="32832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6 класс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692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54842"/>
            <a:ext cx="8911687" cy="73697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выполнения творческого задания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378424"/>
            <a:ext cx="3630455" cy="5104263"/>
          </a:xfrm>
          <a:ln>
            <a:solidFill>
              <a:schemeClr val="accent6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4" y="1378424"/>
            <a:ext cx="3888251" cy="5104263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4885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62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030" y="1669576"/>
            <a:ext cx="8274406" cy="403518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Для повторения учебного материала темы просмотрите </a:t>
            </a:r>
            <a:r>
              <a:rPr lang="ru-RU" sz="2000" dirty="0" smtClean="0"/>
              <a:t>видеофрагмент </a:t>
            </a:r>
            <a:r>
              <a:rPr lang="ru-RU" sz="2000" dirty="0"/>
              <a:t>на образовательной платформе «Российская электронная школа» по ссылке: </a:t>
            </a:r>
          </a:p>
          <a:p>
            <a:r>
              <a:rPr lang="ru-RU" sz="2000" u="sng" dirty="0">
                <a:hlinkClick r:id="rId2"/>
              </a:rPr>
              <a:t>https://resh.edu.ru/subject/lesson/6921/main/236560/</a:t>
            </a:r>
            <a:endParaRPr lang="ru-RU" sz="2000" dirty="0"/>
          </a:p>
          <a:p>
            <a:r>
              <a:rPr lang="ru-RU" sz="2000" dirty="0" smtClean="0"/>
              <a:t>4.Выполните творческое задание: постройте фигуру на координатной плоскости, запишите координаты вершин.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50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743" y="109182"/>
            <a:ext cx="9634869" cy="5868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Прямоугольная декартова система координат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358" y="696036"/>
            <a:ext cx="9116254" cy="49131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Система координат </a:t>
            </a:r>
          </a:p>
          <a:p>
            <a:pPr marL="0" indent="0">
              <a:buNone/>
            </a:pPr>
            <a:r>
              <a:rPr lang="ru-RU" dirty="0" smtClean="0"/>
              <a:t>состоит из двух </a:t>
            </a:r>
            <a:r>
              <a:rPr lang="ru-RU" u="sng" dirty="0" smtClean="0"/>
              <a:t>взаимно</a:t>
            </a:r>
          </a:p>
          <a:p>
            <a:pPr marL="0" indent="0">
              <a:buNone/>
            </a:pPr>
            <a:r>
              <a:rPr lang="ru-RU" u="sng" dirty="0" smtClean="0"/>
              <a:t> перпендикулярных </a:t>
            </a:r>
            <a:r>
              <a:rPr lang="ru-RU" dirty="0" smtClean="0"/>
              <a:t>осей:</a:t>
            </a:r>
          </a:p>
          <a:p>
            <a:r>
              <a:rPr lang="ru-RU" dirty="0" smtClean="0"/>
              <a:t>Ось х – </a:t>
            </a:r>
            <a:r>
              <a:rPr lang="ru-RU" b="1" dirty="0" smtClean="0"/>
              <a:t>ось абсцисс, </a:t>
            </a:r>
          </a:p>
          <a:p>
            <a:pPr marL="0" indent="0">
              <a:buNone/>
            </a:pPr>
            <a:r>
              <a:rPr lang="ru-RU" dirty="0" smtClean="0"/>
              <a:t>расположена горизонтально</a:t>
            </a:r>
          </a:p>
          <a:p>
            <a:r>
              <a:rPr lang="ru-RU" dirty="0" smtClean="0"/>
              <a:t>Ось у – </a:t>
            </a:r>
            <a:r>
              <a:rPr lang="ru-RU" b="1" dirty="0" smtClean="0"/>
              <a:t>ось ординат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асположена вертикально</a:t>
            </a:r>
          </a:p>
          <a:p>
            <a:r>
              <a:rPr lang="ru-RU" dirty="0" smtClean="0"/>
              <a:t>Точка (0;0) – </a:t>
            </a:r>
            <a:r>
              <a:rPr lang="ru-RU" b="1" dirty="0" smtClean="0"/>
              <a:t>начало координат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1" y="867503"/>
            <a:ext cx="4475556" cy="4441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213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3774"/>
            <a:ext cx="8911687" cy="8325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Прямоугольная декартова система координат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32513"/>
                <a:ext cx="8915400" cy="5078709"/>
              </a:xfrm>
            </p:spPr>
            <p:txBody>
              <a:bodyPr/>
              <a:lstStyle/>
              <a:p>
                <a:r>
                  <a:rPr lang="ru-RU" sz="2000" dirty="0" smtClean="0"/>
                  <a:t>Оси координат разделяют плоскость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на 4 угла – </a:t>
                </a:r>
                <a:r>
                  <a:rPr lang="ru-RU" sz="2000" b="1" dirty="0"/>
                  <a:t>координатные </a:t>
                </a:r>
                <a:r>
                  <a:rPr lang="ru-RU" sz="2000" b="1" dirty="0" smtClean="0"/>
                  <a:t>четверти</a:t>
                </a:r>
              </a:p>
              <a:p>
                <a:r>
                  <a:rPr lang="ru-RU" sz="2000" dirty="0" smtClean="0"/>
                  <a:t>В</a:t>
                </a:r>
                <a:r>
                  <a:rPr lang="ru-RU" sz="2000" b="1" dirty="0" smtClean="0"/>
                  <a:t> </a:t>
                </a:r>
                <a:r>
                  <a:rPr lang="en-US" sz="2000" b="1" dirty="0" smtClean="0"/>
                  <a:t>I</a:t>
                </a:r>
                <a:r>
                  <a:rPr lang="ru-RU" sz="2000" b="1" dirty="0" smtClean="0"/>
                  <a:t> </a:t>
                </a:r>
                <a:r>
                  <a:rPr lang="ru-RU" sz="2000" dirty="0" smtClean="0"/>
                  <a:t>координатной четверти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  <a:r>
                  <a:rPr lang="ru-RU" sz="2000" dirty="0" smtClean="0"/>
                  <a:t> х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 smtClean="0"/>
                  <a:t>; у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 smtClean="0"/>
                  <a:t> </a:t>
                </a:r>
              </a:p>
              <a:p>
                <a:r>
                  <a:rPr lang="ru-RU" sz="2000" dirty="0" smtClean="0"/>
                  <a:t>Во</a:t>
                </a:r>
                <a:r>
                  <a:rPr lang="ru-RU" sz="2000" b="1" dirty="0" smtClean="0"/>
                  <a:t> </a:t>
                </a:r>
                <a:r>
                  <a:rPr lang="en-US" sz="2000" b="1" dirty="0" smtClean="0"/>
                  <a:t>II</a:t>
                </a:r>
                <a:r>
                  <a:rPr lang="ru-RU" sz="2000" b="1" dirty="0" smtClean="0"/>
                  <a:t> </a:t>
                </a:r>
                <a:r>
                  <a:rPr lang="ru-RU" sz="2000" dirty="0"/>
                  <a:t>координатной четверти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en-US" sz="2000" dirty="0" smtClean="0"/>
                  <a:t>     </a:t>
                </a:r>
                <a:r>
                  <a:rPr lang="ru-RU" sz="2000" dirty="0"/>
                  <a:t>х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 smtClean="0"/>
                  <a:t>; </a:t>
                </a:r>
                <a:r>
                  <a:rPr lang="ru-RU" sz="2000" dirty="0"/>
                  <a:t>у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ru-RU" sz="2000" dirty="0" smtClean="0"/>
              </a:p>
              <a:p>
                <a:r>
                  <a:rPr lang="ru-RU" sz="2000" dirty="0"/>
                  <a:t>В</a:t>
                </a:r>
                <a:r>
                  <a:rPr lang="ru-RU" sz="2000" b="1" dirty="0"/>
                  <a:t> </a:t>
                </a:r>
                <a:r>
                  <a:rPr lang="en-US" sz="2000" b="1" dirty="0" smtClean="0"/>
                  <a:t>III</a:t>
                </a:r>
                <a:r>
                  <a:rPr lang="ru-RU" sz="2000" b="1" dirty="0" smtClean="0"/>
                  <a:t> </a:t>
                </a:r>
                <a:r>
                  <a:rPr lang="ru-RU" sz="2000" dirty="0"/>
                  <a:t>координатной четверти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</a:t>
                </a:r>
                <a:r>
                  <a:rPr lang="ru-RU" sz="2000" dirty="0"/>
                  <a:t>х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000" dirty="0"/>
                  <a:t>; у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000" dirty="0"/>
                  <a:t> </a:t>
                </a:r>
                <a:endParaRPr lang="en-US" sz="2000" dirty="0" smtClean="0"/>
              </a:p>
              <a:p>
                <a:r>
                  <a:rPr lang="ru-RU" sz="2000" dirty="0"/>
                  <a:t>В</a:t>
                </a:r>
                <a:r>
                  <a:rPr lang="ru-RU" sz="2000" b="1" dirty="0"/>
                  <a:t> </a:t>
                </a:r>
                <a:r>
                  <a:rPr lang="en-US" sz="2000" b="1" dirty="0" smtClean="0"/>
                  <a:t>IV</a:t>
                </a:r>
                <a:r>
                  <a:rPr lang="ru-RU" sz="2000" b="1" dirty="0" smtClean="0"/>
                  <a:t> </a:t>
                </a:r>
                <a:r>
                  <a:rPr lang="ru-RU" sz="2000" dirty="0"/>
                  <a:t>координатной четверти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en-US" sz="2000" dirty="0" smtClean="0"/>
                  <a:t>     </a:t>
                </a:r>
                <a:r>
                  <a:rPr lang="ru-RU" sz="2000" dirty="0"/>
                  <a:t>х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/>
                  <a:t>; у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endParaRPr lang="ru-RU" sz="2000" dirty="0"/>
              </a:p>
              <a:p>
                <a:endParaRPr lang="ru-RU" dirty="0"/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32513"/>
                <a:ext cx="8915400" cy="5078709"/>
              </a:xfrm>
              <a:blipFill rotWithShape="0">
                <a:blip r:embed="rId2"/>
                <a:stretch>
                  <a:fillRect l="-684" t="-7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1399765"/>
            <a:ext cx="4080681" cy="3944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12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45660"/>
            <a:ext cx="8911687" cy="6141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Координаты точки в системе координат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12" y="1214651"/>
            <a:ext cx="4667535" cy="4689193"/>
          </a:xfrm>
          <a:ln>
            <a:solidFill>
              <a:schemeClr val="accent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037230"/>
            <a:ext cx="4313864" cy="486661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Проведём </a:t>
            </a:r>
            <a:r>
              <a:rPr lang="ru-RU" sz="2000" dirty="0"/>
              <a:t>через точку A прямые, </a:t>
            </a:r>
            <a:r>
              <a:rPr lang="ru-RU" sz="2000" dirty="0" smtClean="0"/>
              <a:t>перпендикулярные  </a:t>
            </a:r>
            <a:r>
              <a:rPr lang="ru-RU" sz="2000" dirty="0"/>
              <a:t>осям </a:t>
            </a:r>
            <a:r>
              <a:rPr lang="ru-RU" sz="2000" dirty="0" smtClean="0"/>
              <a:t>координат.</a:t>
            </a:r>
          </a:p>
          <a:p>
            <a:r>
              <a:rPr lang="ru-RU" sz="2000" dirty="0" smtClean="0"/>
              <a:t>Координату точки А на оси х называют </a:t>
            </a:r>
            <a:r>
              <a:rPr lang="ru-RU" sz="2000" b="1" dirty="0" smtClean="0"/>
              <a:t>абсциссой </a:t>
            </a:r>
            <a:r>
              <a:rPr lang="ru-RU" sz="2000" dirty="0" smtClean="0"/>
              <a:t>точки А</a:t>
            </a:r>
          </a:p>
          <a:p>
            <a:r>
              <a:rPr lang="ru-RU" sz="2000" dirty="0" smtClean="0"/>
              <a:t>Координату точки А на оси у называют </a:t>
            </a:r>
            <a:r>
              <a:rPr lang="ru-RU" sz="2000" b="1" dirty="0" smtClean="0"/>
              <a:t>ординатой </a:t>
            </a:r>
            <a:r>
              <a:rPr lang="ru-RU" sz="2000" dirty="0"/>
              <a:t>точки A. </a:t>
            </a:r>
            <a:endParaRPr lang="ru-RU" sz="2000" dirty="0" smtClean="0"/>
          </a:p>
          <a:p>
            <a:r>
              <a:rPr lang="ru-RU" sz="2000" dirty="0" smtClean="0"/>
              <a:t>Абсциссу </a:t>
            </a:r>
            <a:r>
              <a:rPr lang="ru-RU" sz="2000" dirty="0"/>
              <a:t>x и ординату y точки A называют </a:t>
            </a:r>
            <a:r>
              <a:rPr lang="ru-RU" sz="2000" b="1" dirty="0"/>
              <a:t>координатами</a:t>
            </a:r>
            <a:r>
              <a:rPr lang="ru-RU" sz="2000" dirty="0"/>
              <a:t> точки </a:t>
            </a:r>
            <a:r>
              <a:rPr lang="ru-RU" sz="2000" dirty="0" smtClean="0"/>
              <a:t>A</a:t>
            </a:r>
            <a:r>
              <a:rPr lang="ru-RU" sz="2000" dirty="0"/>
              <a:t> </a:t>
            </a:r>
            <a:r>
              <a:rPr lang="ru-RU" sz="2000" dirty="0" smtClean="0"/>
              <a:t>и записывают:  </a:t>
            </a:r>
            <a:r>
              <a:rPr lang="ru-RU" sz="2000" b="1" dirty="0" smtClean="0"/>
              <a:t>А(</a:t>
            </a:r>
            <a:r>
              <a:rPr lang="ru-RU" sz="2000" b="1" dirty="0" err="1" smtClean="0"/>
              <a:t>х;у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/>
              <a:t>х</a:t>
            </a:r>
            <a:r>
              <a:rPr lang="en-US" sz="2000" b="1" dirty="0" smtClean="0"/>
              <a:t> (</a:t>
            </a:r>
            <a:r>
              <a:rPr lang="ru-RU" sz="2000" b="1" dirty="0" smtClean="0"/>
              <a:t>абсцисса</a:t>
            </a:r>
            <a:r>
              <a:rPr lang="en-US" sz="2000" b="1" dirty="0" smtClean="0"/>
              <a:t>)</a:t>
            </a:r>
            <a:r>
              <a:rPr lang="ru-RU" sz="2000" b="1" dirty="0" smtClean="0"/>
              <a:t> </a:t>
            </a:r>
            <a:r>
              <a:rPr lang="ru-RU" sz="2000" b="1" dirty="0"/>
              <a:t>– первая </a:t>
            </a:r>
            <a:r>
              <a:rPr lang="ru-RU" sz="2000" b="1" dirty="0" smtClean="0"/>
              <a:t>координата</a:t>
            </a:r>
            <a:r>
              <a:rPr lang="en-US" sz="2000" b="1" dirty="0" smtClean="0"/>
              <a:t> </a:t>
            </a:r>
            <a:endParaRPr lang="ru-RU" sz="2000" b="1" dirty="0"/>
          </a:p>
          <a:p>
            <a:r>
              <a:rPr lang="ru-RU" sz="2000" b="1" dirty="0"/>
              <a:t>у</a:t>
            </a:r>
            <a:r>
              <a:rPr lang="ru-RU" sz="2000" b="1" dirty="0" smtClean="0"/>
              <a:t> (ордината) </a:t>
            </a:r>
            <a:r>
              <a:rPr lang="ru-RU" sz="2000" b="1" dirty="0"/>
              <a:t>– вторая координата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5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2955"/>
            <a:ext cx="8911687" cy="6277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176" y="1064526"/>
            <a:ext cx="9225436" cy="4776716"/>
          </a:xfrm>
        </p:spPr>
        <p:txBody>
          <a:bodyPr/>
          <a:lstStyle/>
          <a:p>
            <a:r>
              <a:rPr lang="ru-RU" sz="2000" dirty="0" smtClean="0"/>
              <a:t>1.Как называется первая координата точки в системе координат? Вторая координата?</a:t>
            </a:r>
          </a:p>
          <a:p>
            <a:r>
              <a:rPr lang="ru-RU" sz="2000" dirty="0" smtClean="0"/>
              <a:t>2.В какой координатной четверти расположена точка с отрицательной абсциссой и положительной ординатой?</a:t>
            </a:r>
          </a:p>
          <a:p>
            <a:r>
              <a:rPr lang="ru-RU" sz="2000" dirty="0" smtClean="0"/>
              <a:t>3.Где расположены точки, абсциссы которых равны нулю?</a:t>
            </a:r>
          </a:p>
          <a:p>
            <a:r>
              <a:rPr lang="ru-RU" sz="2000" dirty="0" smtClean="0"/>
              <a:t>4.Где </a:t>
            </a:r>
            <a:r>
              <a:rPr lang="ru-RU" sz="2000" dirty="0"/>
              <a:t>расположены </a:t>
            </a:r>
            <a:r>
              <a:rPr lang="ru-RU" sz="2000" dirty="0" smtClean="0"/>
              <a:t>точки, ординаты </a:t>
            </a:r>
            <a:r>
              <a:rPr lang="ru-RU" sz="2000" dirty="0"/>
              <a:t>которых равны нулю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5.Каким свойством обладают точки </a:t>
            </a:r>
            <a:r>
              <a:rPr lang="en-US" sz="2000" dirty="0" smtClean="0"/>
              <a:t>IV</a:t>
            </a:r>
            <a:r>
              <a:rPr lang="ru-RU" sz="2000" dirty="0" smtClean="0"/>
              <a:t> координатной четверти?</a:t>
            </a:r>
          </a:p>
          <a:p>
            <a:r>
              <a:rPr lang="ru-RU" sz="2000" dirty="0" smtClean="0"/>
              <a:t>6.В каких координатных четвертях расположены точки с положительными ординатами?</a:t>
            </a:r>
          </a:p>
          <a:p>
            <a:r>
              <a:rPr lang="ru-RU" sz="2000" dirty="0" smtClean="0"/>
              <a:t>7.В </a:t>
            </a:r>
            <a:r>
              <a:rPr lang="ru-RU" sz="2000" dirty="0"/>
              <a:t>каких координатных четвертях расположены точки с </a:t>
            </a:r>
            <a:r>
              <a:rPr lang="ru-RU" sz="2000" dirty="0" smtClean="0"/>
              <a:t>отрицательными абсциссами?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01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09433"/>
            <a:ext cx="8911687" cy="79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Проверка домашнего задания №1065.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0" b="21723"/>
          <a:stretch/>
        </p:blipFill>
        <p:spPr>
          <a:xfrm>
            <a:off x="2374711" y="1364776"/>
            <a:ext cx="4885898" cy="4667534"/>
          </a:xfrm>
          <a:ln>
            <a:solidFill>
              <a:schemeClr val="accent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74507" y="1902675"/>
            <a:ext cx="3930104" cy="412963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b="1" dirty="0"/>
              <a:t>№1062. Определите координаты точек (рис.122)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/>
              <a:t>А(3;0); В(-3;0); С(-1;2); </a:t>
            </a:r>
            <a:r>
              <a:rPr lang="en-US" sz="2000" b="1" dirty="0"/>
              <a:t>D</a:t>
            </a:r>
            <a:r>
              <a:rPr lang="ru-RU" sz="2000" b="1" dirty="0"/>
              <a:t>(0;-3); Е(2;-1); </a:t>
            </a:r>
            <a:r>
              <a:rPr lang="en-US" sz="2000" b="1" dirty="0"/>
              <a:t>F(1</a:t>
            </a:r>
            <a:r>
              <a:rPr lang="ru-RU" sz="2000" b="1" dirty="0"/>
              <a:t>;</a:t>
            </a:r>
            <a:r>
              <a:rPr lang="en-US" sz="2000" b="1" dirty="0"/>
              <a:t>3)</a:t>
            </a:r>
            <a:r>
              <a:rPr lang="ru-RU" sz="2000" b="1" dirty="0"/>
              <a:t>; Н(-3;-2); К(3;-2); М(0;1); </a:t>
            </a:r>
            <a:r>
              <a:rPr lang="en-US" sz="2000" b="1" dirty="0"/>
              <a:t>N</a:t>
            </a:r>
            <a:r>
              <a:rPr lang="ru-RU" sz="2000" b="1" dirty="0"/>
              <a:t>(-3;4); О(0;0).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40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72" y="409433"/>
            <a:ext cx="8911687" cy="1473959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№1</a:t>
            </a:r>
            <a:r>
              <a:rPr lang="ru-RU" sz="2000" b="1" dirty="0" smtClean="0"/>
              <a:t>. Построить </a:t>
            </a:r>
            <a:r>
              <a:rPr lang="ru-RU" sz="2000" b="1" dirty="0"/>
              <a:t>прямую АВ, если А(3; 2), В(– 3; – 4).</a:t>
            </a:r>
            <a:br>
              <a:rPr lang="ru-RU" sz="2000" b="1" dirty="0"/>
            </a:br>
            <a:r>
              <a:rPr lang="ru-RU" sz="2000" b="1" dirty="0"/>
              <a:t>Найти</a:t>
            </a:r>
            <a:r>
              <a:rPr lang="ru-RU" sz="2000" b="1" dirty="0" smtClean="0"/>
              <a:t>: а) </a:t>
            </a:r>
            <a:r>
              <a:rPr lang="ru-RU" sz="2000" b="1" dirty="0"/>
              <a:t>координаты точек пересечения прямой AB с </a:t>
            </a:r>
            <a:r>
              <a:rPr lang="ru-RU" sz="2000" b="1" dirty="0" smtClean="0"/>
              <a:t>осями координат;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б) </a:t>
            </a:r>
            <a:r>
              <a:rPr lang="ru-RU" sz="2000" b="1" dirty="0"/>
              <a:t>координаты середины отрезка AB.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1883391"/>
            <a:ext cx="9771346" cy="4050043"/>
          </a:xfrm>
        </p:spPr>
        <p:txBody>
          <a:bodyPr>
            <a:normAutofit/>
          </a:bodyPr>
          <a:lstStyle/>
          <a:p>
            <a:r>
              <a:rPr lang="ru-RU" b="1" dirty="0" smtClean="0"/>
              <a:t>1.Отметим точки: А(3; 2), В(– 3; – 4).</a:t>
            </a:r>
            <a:endParaRPr lang="ru-RU" dirty="0" smtClean="0"/>
          </a:p>
          <a:p>
            <a:r>
              <a:rPr lang="ru-RU" b="1" dirty="0" smtClean="0"/>
              <a:t>2.Построим прямую АВ.</a:t>
            </a:r>
          </a:p>
          <a:p>
            <a:r>
              <a:rPr lang="ru-RU" b="1" dirty="0" smtClean="0"/>
              <a:t>3.</a:t>
            </a:r>
            <a:r>
              <a:rPr lang="pt-BR" dirty="0" smtClean="0"/>
              <a:t> </a:t>
            </a:r>
            <a:r>
              <a:rPr lang="pt-BR" b="1" dirty="0" smtClean="0"/>
              <a:t>М (1; 0)</a:t>
            </a:r>
            <a:r>
              <a:rPr lang="ru-RU" b="1" dirty="0" smtClean="0"/>
              <a:t> – точка пересечения прямой АВ</a:t>
            </a:r>
          </a:p>
          <a:p>
            <a:pPr marL="0" indent="0">
              <a:buNone/>
            </a:pPr>
            <a:r>
              <a:rPr lang="ru-RU" b="1" dirty="0" smtClean="0"/>
              <a:t> с осью х; </a:t>
            </a:r>
            <a:r>
              <a:rPr lang="pt-BR" b="1" dirty="0" smtClean="0"/>
              <a:t>N (0; – 1)</a:t>
            </a:r>
            <a:r>
              <a:rPr lang="ru-RU" b="1" dirty="0" smtClean="0"/>
              <a:t> - точка пересечения </a:t>
            </a:r>
          </a:p>
          <a:p>
            <a:pPr marL="0" indent="0">
              <a:buNone/>
            </a:pPr>
            <a:r>
              <a:rPr lang="ru-RU" b="1" dirty="0" smtClean="0"/>
              <a:t>прямой АВ  с осью у.</a:t>
            </a:r>
          </a:p>
          <a:p>
            <a:r>
              <a:rPr lang="ru-RU" b="1" dirty="0" smtClean="0"/>
              <a:t>4.</a:t>
            </a:r>
            <a:r>
              <a:rPr lang="pt-BR" b="1" dirty="0"/>
              <a:t> N (0; – 1)</a:t>
            </a:r>
            <a:r>
              <a:rPr lang="ru-RU" b="1" dirty="0"/>
              <a:t> </a:t>
            </a:r>
            <a:r>
              <a:rPr lang="ru-RU" b="1" dirty="0" smtClean="0"/>
              <a:t>– середина отрезка АВ.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Ответ. </a:t>
            </a:r>
            <a:r>
              <a:rPr lang="ru-RU" b="1" dirty="0"/>
              <a:t>а</a:t>
            </a:r>
            <a:r>
              <a:rPr lang="ru-RU" b="1" dirty="0" smtClean="0"/>
              <a:t>)</a:t>
            </a:r>
            <a:r>
              <a:rPr lang="pt-BR" b="1" dirty="0"/>
              <a:t> М (1; 0</a:t>
            </a:r>
            <a:r>
              <a:rPr lang="pt-BR" b="1" dirty="0" smtClean="0"/>
              <a:t>)</a:t>
            </a:r>
            <a:r>
              <a:rPr lang="ru-RU" b="1" dirty="0" smtClean="0"/>
              <a:t>; </a:t>
            </a:r>
            <a:r>
              <a:rPr lang="pt-BR" b="1" dirty="0"/>
              <a:t>N (0; – 1</a:t>
            </a:r>
            <a:r>
              <a:rPr lang="pt-BR" b="1" dirty="0" smtClean="0"/>
              <a:t>)</a:t>
            </a:r>
            <a:r>
              <a:rPr lang="ru-RU" b="1" dirty="0" smtClean="0"/>
              <a:t>; б)</a:t>
            </a:r>
            <a:r>
              <a:rPr lang="pt-BR" b="1" dirty="0"/>
              <a:t> N (0; – 1</a:t>
            </a:r>
            <a:r>
              <a:rPr lang="pt-BR" b="1" dirty="0" smtClean="0"/>
              <a:t>)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92" y="1883391"/>
            <a:ext cx="4357720" cy="40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8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5785"/>
            <a:ext cx="8911687" cy="13238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u="sng" dirty="0" smtClean="0"/>
              <a:t>Контрольное задание.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Даны точки: А(-3;5); В(0;8); С(4; 12); </a:t>
            </a:r>
            <a:r>
              <a:rPr lang="en-US" sz="2400" b="1" dirty="0" smtClean="0"/>
              <a:t>D</a:t>
            </a:r>
            <a:r>
              <a:rPr lang="ru-RU" sz="2400" b="1" dirty="0" smtClean="0"/>
              <a:t>(-7;0); Е(6;6); </a:t>
            </a:r>
            <a:br>
              <a:rPr lang="ru-RU" sz="2400" b="1" dirty="0" smtClean="0"/>
            </a:br>
            <a:r>
              <a:rPr lang="en-US" sz="2400" b="1" dirty="0" smtClean="0"/>
              <a:t>F</a:t>
            </a:r>
            <a:r>
              <a:rPr lang="ru-RU" sz="2400" b="1" dirty="0" smtClean="0"/>
              <a:t>(-9;-9); О(0;0); К(7;-17); М(-8; -14); </a:t>
            </a:r>
            <a:r>
              <a:rPr lang="en-US" sz="2400" b="1" dirty="0" smtClean="0"/>
              <a:t>N</a:t>
            </a:r>
            <a:r>
              <a:rPr lang="ru-RU" sz="2400" b="1" dirty="0" smtClean="0"/>
              <a:t>(4;0); Р(-13; 1).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19869"/>
            <a:ext cx="8915400" cy="3891352"/>
          </a:xfrm>
        </p:spPr>
        <p:txBody>
          <a:bodyPr/>
          <a:lstStyle/>
          <a:p>
            <a:r>
              <a:rPr lang="ru-RU" sz="2000" b="1" dirty="0" smtClean="0"/>
              <a:t>1.Назовите точки, абсциссы которых отрицательны</a:t>
            </a:r>
          </a:p>
          <a:p>
            <a:r>
              <a:rPr lang="ru-RU" sz="2000" b="1" dirty="0" smtClean="0"/>
              <a:t>2.Назовите точки, ординаты которых положительны</a:t>
            </a:r>
          </a:p>
          <a:p>
            <a:r>
              <a:rPr lang="ru-RU" sz="2000" b="1" dirty="0" smtClean="0"/>
              <a:t>3.Назовите точки, расположенные на оси х</a:t>
            </a:r>
          </a:p>
          <a:p>
            <a:r>
              <a:rPr lang="ru-RU" sz="2000" b="1" dirty="0" smtClean="0"/>
              <a:t>4.Назовите точки, расположенные на оси у</a:t>
            </a:r>
          </a:p>
          <a:p>
            <a:r>
              <a:rPr lang="ru-RU" sz="2000" b="1" dirty="0" smtClean="0"/>
              <a:t>5.Назовите точки, расположенные во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координатной четверти</a:t>
            </a:r>
          </a:p>
          <a:p>
            <a:r>
              <a:rPr lang="ru-RU" sz="2000" b="1" dirty="0" smtClean="0"/>
              <a:t>6.Назовите </a:t>
            </a:r>
            <a:r>
              <a:rPr lang="ru-RU" sz="2000" b="1" dirty="0"/>
              <a:t>точки, расположенные </a:t>
            </a:r>
            <a:r>
              <a:rPr lang="ru-RU" sz="2000" b="1" dirty="0" smtClean="0"/>
              <a:t>в </a:t>
            </a:r>
            <a:r>
              <a:rPr lang="en-US" sz="2000" b="1" dirty="0" smtClean="0"/>
              <a:t>III </a:t>
            </a:r>
            <a:r>
              <a:rPr lang="ru-RU" sz="2000" b="1" dirty="0"/>
              <a:t>координатной </a:t>
            </a:r>
            <a:r>
              <a:rPr lang="ru-RU" sz="2000" b="1" dirty="0" smtClean="0"/>
              <a:t>четверти</a:t>
            </a:r>
          </a:p>
          <a:p>
            <a:r>
              <a:rPr lang="ru-RU" sz="2000" b="1" dirty="0" smtClean="0"/>
              <a:t>7.Назовите точки, расположенные справа от оси у</a:t>
            </a:r>
          </a:p>
          <a:p>
            <a:r>
              <a:rPr lang="ru-RU" sz="2000" b="1" dirty="0" smtClean="0"/>
              <a:t>8.Назовите точки, расположенные ниже оси х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7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03" y="624110"/>
            <a:ext cx="9389209" cy="918087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Творческое задание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5403" y="1542198"/>
            <a:ext cx="9389209" cy="46811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№1.</a:t>
            </a:r>
            <a:r>
              <a:rPr lang="ru-RU" sz="2400" b="1" dirty="0"/>
              <a:t> Нарисуйте фигуру, последовательно соединяя точки: </a:t>
            </a:r>
            <a:r>
              <a:rPr lang="ru-RU" sz="2400" b="1" dirty="0" smtClean="0"/>
              <a:t> 1(-</a:t>
            </a:r>
            <a:r>
              <a:rPr lang="ru-RU" sz="2400" b="1" dirty="0"/>
              <a:t>8;1); </a:t>
            </a:r>
            <a:r>
              <a:rPr lang="ru-RU" sz="2400" b="1" dirty="0" smtClean="0"/>
              <a:t>2(-</a:t>
            </a:r>
            <a:r>
              <a:rPr lang="ru-RU" sz="2400" b="1" dirty="0"/>
              <a:t>6;2); </a:t>
            </a:r>
            <a:r>
              <a:rPr lang="ru-RU" sz="2400" b="1" dirty="0" smtClean="0"/>
              <a:t>3(-</a:t>
            </a:r>
            <a:r>
              <a:rPr lang="ru-RU" sz="2400" b="1" dirty="0"/>
              <a:t>1,5;1);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4(1;2</a:t>
            </a:r>
            <a:r>
              <a:rPr lang="ru-RU" sz="2400" b="1" dirty="0"/>
              <a:t>); </a:t>
            </a:r>
            <a:r>
              <a:rPr lang="ru-RU" sz="2400" b="1" dirty="0" smtClean="0"/>
              <a:t>5(5;1); 6(9</a:t>
            </a:r>
            <a:r>
              <a:rPr lang="ru-RU" sz="2400" b="1" dirty="0"/>
              <a:t>;-3); </a:t>
            </a:r>
            <a:r>
              <a:rPr lang="ru-RU" sz="2400" b="1" dirty="0" smtClean="0"/>
              <a:t>7(11</a:t>
            </a:r>
            <a:r>
              <a:rPr lang="ru-RU" sz="2400" b="1" dirty="0"/>
              <a:t>;-2);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/>
              <a:t>8</a:t>
            </a:r>
            <a:r>
              <a:rPr lang="ru-RU" sz="2400" b="1" dirty="0" smtClean="0"/>
              <a:t>(-</a:t>
            </a:r>
            <a:r>
              <a:rPr lang="ru-RU" sz="2400" b="1" dirty="0"/>
              <a:t>2;7); </a:t>
            </a:r>
            <a:r>
              <a:rPr lang="ru-RU" sz="2400" b="1" dirty="0" smtClean="0"/>
              <a:t>9(0;9</a:t>
            </a:r>
            <a:r>
              <a:rPr lang="ru-RU" sz="2400" b="1" dirty="0"/>
              <a:t>); </a:t>
            </a:r>
            <a:r>
              <a:rPr lang="ru-RU" sz="2400" b="1" dirty="0" smtClean="0"/>
              <a:t>10(3;7</a:t>
            </a:r>
            <a:r>
              <a:rPr lang="ru-RU" sz="2400" b="1" dirty="0"/>
              <a:t>); </a:t>
            </a:r>
            <a:r>
              <a:rPr lang="ru-RU" sz="2400" b="1" dirty="0" smtClean="0"/>
              <a:t>11(5;6</a:t>
            </a:r>
            <a:r>
              <a:rPr lang="ru-RU" sz="2400" b="1" dirty="0"/>
              <a:t>); </a:t>
            </a:r>
            <a:r>
              <a:rPr lang="ru-RU" sz="2400" b="1" dirty="0" smtClean="0"/>
              <a:t>12(7;8);</a:t>
            </a:r>
          </a:p>
          <a:p>
            <a:pPr marL="0" indent="0">
              <a:buNone/>
            </a:pPr>
            <a:r>
              <a:rPr lang="ru-RU" sz="2400" b="1" dirty="0" smtClean="0"/>
              <a:t>13(3;9</a:t>
            </a:r>
            <a:r>
              <a:rPr lang="ru-RU" sz="2400" b="1" dirty="0"/>
              <a:t>); </a:t>
            </a:r>
            <a:r>
              <a:rPr lang="ru-RU" sz="2400" b="1" dirty="0" smtClean="0"/>
              <a:t>14(3;11</a:t>
            </a:r>
            <a:r>
              <a:rPr lang="ru-RU" sz="2400" b="1" dirty="0"/>
              <a:t>); </a:t>
            </a:r>
            <a:r>
              <a:rPr lang="ru-RU" sz="2400" b="1" dirty="0" smtClean="0"/>
              <a:t>15(4;12</a:t>
            </a:r>
            <a:r>
              <a:rPr lang="ru-RU" sz="2400" b="1" dirty="0"/>
              <a:t>);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16(5;12</a:t>
            </a:r>
            <a:r>
              <a:rPr lang="ru-RU" sz="2400" b="1" dirty="0"/>
              <a:t>); </a:t>
            </a:r>
            <a:r>
              <a:rPr lang="ru-RU" sz="2400" b="1" dirty="0" smtClean="0"/>
              <a:t>17(6;11</a:t>
            </a:r>
            <a:r>
              <a:rPr lang="ru-RU" sz="2400" b="1" dirty="0"/>
              <a:t>); </a:t>
            </a:r>
            <a:r>
              <a:rPr lang="ru-RU" sz="2400" b="1" dirty="0" smtClean="0"/>
              <a:t>18(6;10</a:t>
            </a:r>
            <a:r>
              <a:rPr lang="ru-RU" sz="2400" b="1" dirty="0"/>
              <a:t>);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19(5;9);20 </a:t>
            </a:r>
            <a:r>
              <a:rPr lang="ru-RU" sz="2400" b="1" dirty="0"/>
              <a:t>(4;9).</a:t>
            </a:r>
          </a:p>
          <a:p>
            <a:pPr marL="0" indent="0">
              <a:buNone/>
            </a:pPr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3" y="2210936"/>
            <a:ext cx="3248166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530</TotalTime>
  <Words>565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Декартова система координат на плоскости</vt:lpstr>
      <vt:lpstr>Прямоугольная декартова система координат</vt:lpstr>
      <vt:lpstr>Прямоугольная декартова система координат</vt:lpstr>
      <vt:lpstr>Координаты точки в системе координат </vt:lpstr>
      <vt:lpstr>Ответьте на вопросы</vt:lpstr>
      <vt:lpstr>Проверка домашнего задания №1065. </vt:lpstr>
      <vt:lpstr>№1. Построить прямую АВ, если А(3; 2), В(– 3; – 4). Найти: а) координаты точек пересечения прямой AB с осями координат; б) координаты середины отрезка AB.  </vt:lpstr>
      <vt:lpstr>Контрольное задание.  Даны точки: А(-3;5); В(0;8); С(4; 12); D(-7;0); Е(6;6);  F(-9;-9); О(0;0); К(7;-17); М(-8; -14); N(4;0); Р(-13; 1).</vt:lpstr>
      <vt:lpstr>Творческое задание</vt:lpstr>
      <vt:lpstr>Пример выполнения творческого задания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</dc:title>
  <dc:creator>Минакова</dc:creator>
  <cp:lastModifiedBy>Матисс</cp:lastModifiedBy>
  <cp:revision>85</cp:revision>
  <dcterms:created xsi:type="dcterms:W3CDTF">2020-04-29T14:19:19Z</dcterms:created>
  <dcterms:modified xsi:type="dcterms:W3CDTF">2023-12-10T06:40:21Z</dcterms:modified>
</cp:coreProperties>
</file>