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75" r:id="rId4"/>
    <p:sldId id="278" r:id="rId5"/>
    <p:sldId id="257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69" r:id="rId14"/>
    <p:sldId id="258" r:id="rId15"/>
    <p:sldId id="259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1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1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1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11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8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3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5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8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0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5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8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9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0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2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7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2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68FA95-C80B-43CA-9C21-6C7AC1DE06C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0CBF-9513-4F18-94AD-4720699F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68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2C171F-594E-51EF-74B1-D50EF865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48" y="0"/>
            <a:ext cx="6851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77ADA-8037-C4B0-91D7-89E04E41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Масштабом</a:t>
            </a:r>
            <a:r>
              <a:rPr lang="ru-RU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называется отношение линейных размеров изображения предмета к его действительным размерам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C27E0-810C-A274-2299-85CD9C5D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— масштаб увеличения 2:1</a:t>
            </a:r>
          </a:p>
          <a:p>
            <a:r>
              <a:rPr lang="ru-RU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— масштаб натуральный 1:1 </a:t>
            </a:r>
          </a:p>
          <a:p>
            <a:r>
              <a:rPr lang="ru-RU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— масштаб уменьшения 1 :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C51F9-103B-F6C8-8E67-28E5AA4C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280" y="2514738"/>
            <a:ext cx="4076787" cy="34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74434-D3D4-790A-535D-3EFAA977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15" y="536331"/>
            <a:ext cx="10506807" cy="220686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выполнения и оформления графической документации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5378AF-0344-E2AF-14C6-CFDF5A1D0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761" y="2268415"/>
            <a:ext cx="11025553" cy="437856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Вся графическая документация оформляется по единым нормам и правилам, установленным государственным стандартом (ГОСТ).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Чертежи выполняются на форматах, соответствующих ГОСТу. Для учебных чертежей обычно используется формат А 4 (210 × 297).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Чертёж должен иметь рамку, которая ограничивает поле чертежа.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 правом нижнем углу чертежа оформляется основная надпись, в которой указывается название изделия, материал изготовления, количество деталей, масштаб и другая информация.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Для того чтобы дать полное представление о форме изделия, на чертежах и эскизах выполняют несколько его проекций (видов) в зависимости от точки обзора: спереди (главный вид), сбоку (слева, справа), сверху.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Размеры на чертежах указываются в миллиметрах, без указания «мм».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Диаметры отверстий обозначают знаком Ø, радиусы — R, толщину — s.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При выполнении чертежей используются определённые типы линий.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46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F95A0-6E89-06EB-EE35-02FB3AE4F3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27479"/>
            <a:ext cx="11131062" cy="2401521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линий чертежа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D743CBC-EEFE-EDAC-7328-5EB7BF98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73" y="2444262"/>
            <a:ext cx="8186036" cy="3489328"/>
          </a:xfrm>
          <a:prstGeom prst="rect">
            <a:avLst/>
          </a:prstGeom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C63946A9-E609-6022-54DC-EBFC072D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25" cy="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>
            <a:extLst>
              <a:ext uri="{FF2B5EF4-FFF2-40B4-BE49-F238E27FC236}">
                <a16:creationId xmlns:a16="http://schemas.microsoft.com/office/drawing/2014/main" id="{76DF17DC-E70C-B288-65D6-004CED0E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25" cy="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id="{3A20FA1E-8699-D6FA-FF60-90CDD8BA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25" cy="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>
            <a:extLst>
              <a:ext uri="{FF2B5EF4-FFF2-40B4-BE49-F238E27FC236}">
                <a16:creationId xmlns:a16="http://schemas.microsoft.com/office/drawing/2014/main" id="{0F6442B5-0684-0E71-7DB5-B8DCAF0E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B44A3E9D-A723-DD60-C55D-BAA1FBA8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>
            <a:extLst>
              <a:ext uri="{FF2B5EF4-FFF2-40B4-BE49-F238E27FC236}">
                <a16:creationId xmlns:a16="http://schemas.microsoft.com/office/drawing/2014/main" id="{12A4BABA-6303-4EEC-390E-FFE41D9F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83351005-EAF1-D3A5-E3C8-3992031C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>
            <a:extLst>
              <a:ext uri="{FF2B5EF4-FFF2-40B4-BE49-F238E27FC236}">
                <a16:creationId xmlns:a16="http://schemas.microsoft.com/office/drawing/2014/main" id="{3B68AB11-8516-AC39-2F9C-5E97C4DA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CEFE03D8-294A-7573-4E2B-7B9D26AA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>
            <a:extLst>
              <a:ext uri="{FF2B5EF4-FFF2-40B4-BE49-F238E27FC236}">
                <a16:creationId xmlns:a16="http://schemas.microsoft.com/office/drawing/2014/main" id="{1DF17644-B80D-AC5F-2D96-DC7E7032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280C7164-2476-F0B8-7EBE-AADD5001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>
            <a:extLst>
              <a:ext uri="{FF2B5EF4-FFF2-40B4-BE49-F238E27FC236}">
                <a16:creationId xmlns:a16="http://schemas.microsoft.com/office/drawing/2014/main" id="{31A34FFB-51A5-F8C4-A738-B47E62C7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DF258FD0-B2A3-5887-D5B0-0CEB2E8E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4049B09E-BFEE-3132-2AC4-9B3BE922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E1E0F5DA-3EC1-31D5-4F7C-13CF4B2F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id="{421319AC-AEFF-EC96-4483-A8097501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B9244DDF-74E3-66B4-9969-01491B06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1D11E9BB-83CF-B121-1256-0D73743D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8CC89E32-A9B3-8053-92CA-C3D343DC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44C415D9-28CC-FD41-D005-C41859D6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81B82B8-A5B2-43FA-53B9-8D51233E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A8F2AFF8-AF43-D88A-AB60-C55AED80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9B974D5-63D1-1AF9-0405-D6DAE5FC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91E22753-3BFE-5FB6-9F87-ABD3C488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62346F5-582F-2446-4A23-8B9C996F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B8440D0-D0D2-0565-AF8C-E5540BA0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111DE73-0AE2-9EC2-D0A1-EE8BFB39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C9C5878-39B8-64E0-C2E3-74CC325E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807476F-68C9-586E-9A7F-3321A4F3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94A56322-2C8D-F298-DD21-E2F659FE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6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26AA8B8-690B-8292-D28A-51F94D36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379443" cy="5455713"/>
          </a:xfrm>
        </p:spPr>
        <p:txBody>
          <a:bodyPr/>
          <a:lstStyle/>
          <a:p>
            <a:pPr algn="ctr"/>
            <a:br>
              <a:rPr lang="ru-RU" sz="5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Ребята, </a:t>
            </a:r>
            <a:b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 попробуйте сами определить вид графических изображений на следующих слайдах…</a:t>
            </a:r>
          </a:p>
        </p:txBody>
      </p:sp>
    </p:spTree>
    <p:extLst>
      <p:ext uri="{BB962C8B-B14F-4D97-AF65-F5344CB8AC3E}">
        <p14:creationId xmlns:p14="http://schemas.microsoft.com/office/powerpoint/2010/main" val="403721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AB3FFA-2639-E346-7201-3CDDFAA2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3" y="254549"/>
            <a:ext cx="3094212" cy="2706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B22D09-0301-8C5B-0678-E1F3870E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5" y="3595561"/>
            <a:ext cx="3657601" cy="30071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08F5BD-104F-77C5-243D-27A4B6D34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150" y="256025"/>
            <a:ext cx="3024373" cy="30056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1F1E9-A4A1-ECDA-6F84-45DE3CC8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31" y="3597037"/>
            <a:ext cx="3977962" cy="30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76B9E2-931C-5761-E52D-01BA44AE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90" y="468032"/>
            <a:ext cx="8493779" cy="60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C60207-3B5E-7AE8-1C16-AE146729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5" y="121215"/>
            <a:ext cx="5847933" cy="45650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0CA8E4-5016-B679-F045-863E1697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14" y="1054506"/>
            <a:ext cx="4781853" cy="55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3FF63-94BD-C575-4DAE-5ED742E0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361858" cy="5517259"/>
          </a:xfrm>
        </p:spPr>
        <p:txBody>
          <a:bodyPr/>
          <a:lstStyle/>
          <a:p>
            <a:pPr algn="ctr"/>
            <a:b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EC9B8B-4598-462A-5876-E3D669913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9296" y="3243562"/>
            <a:ext cx="2629758" cy="26297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562C9A-6567-F44F-46D7-43CCAAA00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4" b="89840" l="997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8340" y="4226054"/>
            <a:ext cx="1646726" cy="26319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1E7CAB-2F53-8D12-7F45-3CA3ECEC7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95111" l="8444" r="92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6968" y="3243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8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5D011-2C53-8ADD-138B-CBAFE9B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46" y="1494691"/>
            <a:ext cx="8994531" cy="1934309"/>
          </a:xfrm>
        </p:spPr>
        <p:txBody>
          <a:bodyPr/>
          <a:lstStyle/>
          <a:p>
            <a:pPr algn="just"/>
            <a:r>
              <a:rPr lang="ru-RU" sz="36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«Думайте на бумаге. Каждая минута, затраченная на планирование, экономит 10 минут при осуществлении плана»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BA9BBA-0B60-D228-075B-556FCCCD6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657599"/>
            <a:ext cx="9773884" cy="2883877"/>
          </a:xfrm>
        </p:spPr>
        <p:txBody>
          <a:bodyPr>
            <a:normAutofit/>
          </a:bodyPr>
          <a:lstStyle/>
          <a:p>
            <a:pPr algn="r"/>
            <a:endParaRPr lang="ru-RU" sz="2000" b="1" i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i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i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Брайан Трейси</a:t>
            </a:r>
          </a:p>
        </p:txBody>
      </p:sp>
    </p:spTree>
    <p:extLst>
      <p:ext uri="{BB962C8B-B14F-4D97-AF65-F5344CB8AC3E}">
        <p14:creationId xmlns:p14="http://schemas.microsoft.com/office/powerpoint/2010/main" val="245053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F2CD9-239C-8A32-5AE1-AEEDC418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589085"/>
            <a:ext cx="9307892" cy="2839915"/>
          </a:xfrm>
        </p:spPr>
        <p:txBody>
          <a:bodyPr/>
          <a:lstStyle/>
          <a:p>
            <a:pPr algn="just"/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Графика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понятная, удобная, экономичная, чёткая и наглядная форма обмена информацией. C древнейших времён люди использовали графику, они изображали на рисунках уклад жизни, охоту, рыбалку, природу, животный мир.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DB4E3B-3BD9-AA0D-8DF0-87215A6F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14" y="2628900"/>
            <a:ext cx="2524125" cy="22098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0665063-3021-A4CD-A116-F35F7C59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5020408"/>
            <a:ext cx="8825659" cy="99939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Графика нужна людям разных профессий: </a:t>
            </a:r>
          </a:p>
          <a:p>
            <a:pPr algn="ctr"/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строителям, инженерам, столярам, токарям, учителям.</a:t>
            </a:r>
          </a:p>
        </p:txBody>
      </p:sp>
    </p:spTree>
    <p:extLst>
      <p:ext uri="{BB962C8B-B14F-4D97-AF65-F5344CB8AC3E}">
        <p14:creationId xmlns:p14="http://schemas.microsoft.com/office/powerpoint/2010/main" val="3485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DA7B5-663C-4C33-B4E1-39C1F9F6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4592"/>
            <a:ext cx="10275046" cy="13716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графических изображений: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DF767-CFBC-782A-C8DF-F755E4B33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430" y="1740877"/>
            <a:ext cx="11878407" cy="45632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набросок                                                                            план </a:t>
            </a:r>
          </a:p>
          <a:p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схема                                                                    график</a:t>
            </a:r>
          </a:p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чертеж         эскиз </a:t>
            </a:r>
          </a:p>
          <a:p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технический рисунок                                               технологическая карта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FD7F1D7-BACF-084B-7F57-26F43C4C0A7E}"/>
              </a:ext>
            </a:extLst>
          </p:cNvPr>
          <p:cNvCxnSpPr/>
          <p:nvPr/>
        </p:nvCxnSpPr>
        <p:spPr>
          <a:xfrm flipH="1">
            <a:off x="2461846" y="1424354"/>
            <a:ext cx="975946" cy="641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C2C8A05-5860-6EDC-2E9C-A73F3DE69850}"/>
              </a:ext>
            </a:extLst>
          </p:cNvPr>
          <p:cNvCxnSpPr/>
          <p:nvPr/>
        </p:nvCxnSpPr>
        <p:spPr>
          <a:xfrm>
            <a:off x="8431823" y="1336431"/>
            <a:ext cx="888023" cy="72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FAB3D9B-B926-D9A4-4862-7F406F90107E}"/>
              </a:ext>
            </a:extLst>
          </p:cNvPr>
          <p:cNvCxnSpPr/>
          <p:nvPr/>
        </p:nvCxnSpPr>
        <p:spPr>
          <a:xfrm flipH="1">
            <a:off x="2769577" y="1424354"/>
            <a:ext cx="1582615" cy="2083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906577D-2251-6C11-2129-86CA1B4D9D1A}"/>
              </a:ext>
            </a:extLst>
          </p:cNvPr>
          <p:cNvCxnSpPr/>
          <p:nvPr/>
        </p:nvCxnSpPr>
        <p:spPr>
          <a:xfrm>
            <a:off x="7517423" y="1424354"/>
            <a:ext cx="1635369" cy="211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369BD96-0137-3623-6E16-DFB8BEBCFF85}"/>
              </a:ext>
            </a:extLst>
          </p:cNvPr>
          <p:cNvCxnSpPr/>
          <p:nvPr/>
        </p:nvCxnSpPr>
        <p:spPr>
          <a:xfrm flipH="1">
            <a:off x="3103685" y="1512277"/>
            <a:ext cx="1802423" cy="407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FF56C15-4212-F337-DD51-163230889E31}"/>
              </a:ext>
            </a:extLst>
          </p:cNvPr>
          <p:cNvCxnSpPr/>
          <p:nvPr/>
        </p:nvCxnSpPr>
        <p:spPr>
          <a:xfrm>
            <a:off x="6884377" y="1582615"/>
            <a:ext cx="1978269" cy="395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110085F-F8C1-7322-188B-AB6DBCB4B7B3}"/>
              </a:ext>
            </a:extLst>
          </p:cNvPr>
          <p:cNvCxnSpPr/>
          <p:nvPr/>
        </p:nvCxnSpPr>
        <p:spPr>
          <a:xfrm flipH="1">
            <a:off x="5099538" y="1652954"/>
            <a:ext cx="457200" cy="2831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6552BFC-6981-8D4F-368A-935004816DEF}"/>
              </a:ext>
            </a:extLst>
          </p:cNvPr>
          <p:cNvCxnSpPr/>
          <p:nvPr/>
        </p:nvCxnSpPr>
        <p:spPr>
          <a:xfrm>
            <a:off x="6224954" y="1652954"/>
            <a:ext cx="430823" cy="294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9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69DB5-5F29-08CB-A86D-5F852A0A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72135"/>
            <a:ext cx="10748720" cy="1681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Чертёжные инструменты и приспособления:</a:t>
            </a:r>
            <a:br>
              <a:rPr lang="ru-RU" sz="2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— чертёжная доска; б — линейка-транспортир; в — циркуль; г — лекало; д — трафарет геометрических фигур; е — линейка; ж — угольник-транспортир; </a:t>
            </a:r>
            <a:br>
              <a:rPr lang="ru-RU" sz="2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— карандаш; и — ластик.</a:t>
            </a:r>
            <a:br>
              <a:rPr lang="ru-RU" sz="4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F43149-3B3F-F2C3-BB90-FC156D91D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736" y="2634768"/>
            <a:ext cx="3112843" cy="19631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0A3F5-C71C-B55F-5C39-1A782A0DB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623" y="2634768"/>
            <a:ext cx="3073642" cy="19318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67D5A5-DE74-FF4F-B55B-2EBD07F9C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36" y="4747413"/>
            <a:ext cx="3152043" cy="19878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D1289-3716-639C-2BE6-842688F49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623" y="4747413"/>
            <a:ext cx="3073642" cy="19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3665F-0CE6-9A77-06FE-11B86CFC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34320" cy="140053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Эскиз -  </a:t>
            </a:r>
            <a:br>
              <a:rPr lang="ru-RU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изображение предмета, выполненное от руки без точного соблюдения масштаба, с сохранением пропорций.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0F10AC-F5AC-F5E5-0C18-44396A5A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462" y="2041302"/>
            <a:ext cx="3829618" cy="4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0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BD917-14A0-A27C-A6BE-5AEE6368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Технический рисунок  -</a:t>
            </a:r>
            <a:b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наглядное изображение предмета, выполненное на глаз, от руки, с соблюдением пропорций, по правилам оформления чертежа.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EB235D-A1D6-F093-63E3-FCF1F162C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984" y="2499869"/>
            <a:ext cx="7997488" cy="35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EABF-5D52-B31F-E986-EEDCFEEC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43212" cy="140053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Чертёж  -</a:t>
            </a:r>
            <a:b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изображение предмета на плоскости, выполненное по определённым правилам. Он может выполняться в натуральную величину, в увеличенном или уменьшенном масштабе.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EA33E0-AC23-2517-AA70-44A76EBCF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196" y="2547112"/>
            <a:ext cx="7848052" cy="39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30A06-2A9C-C462-B43C-41D54346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0265143" cy="140053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-</a:t>
            </a:r>
            <a:b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графический документ, на котором с помощью условных обозначений показаны составные части какой-нибудь системы и связи между ними (схемы станций метро, вязания, плетения, соединения швейных изделий, электрических цепей)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1EF788-22EA-A47A-A4F8-603C9188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546" y="2923529"/>
            <a:ext cx="7373122" cy="34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7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</TotalTime>
  <Words>474</Words>
  <Application>Microsoft Office PowerPoint</Application>
  <PresentationFormat>Широкоэкранный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«Думайте на бумаге. Каждая минута, затраченная на планирование, экономит 10 минут при осуществлении плана»</vt:lpstr>
      <vt:lpstr>Графика — понятная, удобная, экономичная, чёткая и наглядная форма обмена информацией. C древнейших времён люди использовали графику, они изображали на рисунках уклад жизни, охоту, рыбалку, природу, животный мир.</vt:lpstr>
      <vt:lpstr>Виды графических изображений:</vt:lpstr>
      <vt:lpstr>Чертёжные инструменты и приспособления: а — чертёжная доска; б — линейка-транспортир; в — циркуль; г — лекало; д — трафарет геометрических фигур; е — линейка; ж — угольник-транспортир;  з — карандаш; и — ластик. </vt:lpstr>
      <vt:lpstr>Эскиз -   это изображение предмета, выполненное от руки без точного соблюдения масштаба, с сохранением пропорций.</vt:lpstr>
      <vt:lpstr>Технический рисунок  - это наглядное изображение предмета, выполненное на глаз, от руки, с соблюдением пропорций, по правилам оформления чертежа. </vt:lpstr>
      <vt:lpstr>Чертёж  - это изображение предмета на плоскости, выполненное по определённым правилам. Он может выполняться в натуральную величину, в увеличенном или уменьшенном масштабе.</vt:lpstr>
      <vt:lpstr>Схема - это графический документ, на котором с помощью условных обозначений показаны составные части какой-нибудь системы и связи между ними (схемы станций метро, вязания, плетения, соединения швейных изделий, электрических цепей)</vt:lpstr>
      <vt:lpstr>Масштабом называется отношение линейных размеров изображения предмета к его действительным размерам</vt:lpstr>
      <vt:lpstr>Правила выполнения и оформления графической документации</vt:lpstr>
      <vt:lpstr>Типы линий чертежа</vt:lpstr>
      <vt:lpstr> Ребята,  а теперь попробуйте сами определить вид графических изображений на следующих слайдах…</vt:lpstr>
      <vt:lpstr>Презентация PowerPoint</vt:lpstr>
      <vt:lpstr>Презентация PowerPoint</vt:lpstr>
      <vt:lpstr>Презентация PowerPoint</vt:lpstr>
      <vt:lpstr>   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79834156366</dc:creator>
  <cp:lastModifiedBy>79834156366</cp:lastModifiedBy>
  <cp:revision>13</cp:revision>
  <dcterms:created xsi:type="dcterms:W3CDTF">2023-11-26T01:32:09Z</dcterms:created>
  <dcterms:modified xsi:type="dcterms:W3CDTF">2023-12-10T01:20:31Z</dcterms:modified>
</cp:coreProperties>
</file>