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5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01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05E6D725-7503-4820-8062-7044A5B97200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7B40CF82-F98F-4D00-B677-4A50F451A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D725-7503-4820-8062-7044A5B97200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CF82-F98F-4D00-B677-4A50F451A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D725-7503-4820-8062-7044A5B97200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CF82-F98F-4D00-B677-4A50F451A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E6D725-7503-4820-8062-7044A5B97200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40CF82-F98F-4D00-B677-4A50F451A5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05E6D725-7503-4820-8062-7044A5B97200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7B40CF82-F98F-4D00-B677-4A50F451A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D725-7503-4820-8062-7044A5B97200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CF82-F98F-4D00-B677-4A50F451A5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D725-7503-4820-8062-7044A5B97200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CF82-F98F-4D00-B677-4A50F451A5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E6D725-7503-4820-8062-7044A5B97200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40CF82-F98F-4D00-B677-4A50F451A5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D725-7503-4820-8062-7044A5B97200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CF82-F98F-4D00-B677-4A50F451A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E6D725-7503-4820-8062-7044A5B97200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40CF82-F98F-4D00-B677-4A50F451A5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E6D725-7503-4820-8062-7044A5B97200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40CF82-F98F-4D00-B677-4A50F451A5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5E6D725-7503-4820-8062-7044A5B97200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40CF82-F98F-4D00-B677-4A50F451A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image" Target="../media/image3.jpeg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image" Target="../media/image2.jpeg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London Sights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A Quiz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9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519" y="1492458"/>
            <a:ext cx="3557137" cy="3045865"/>
          </a:xfrm>
        </p:spPr>
        <p:txBody>
          <a:bodyPr>
            <a:noAutofit/>
          </a:bodyPr>
          <a:lstStyle/>
          <a:p>
            <a:r>
              <a:rPr lang="en-US" sz="4000" cap="none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Where do all the British Prime Ministers live?</a:t>
            </a:r>
            <a:endParaRPr lang="ru-RU" sz="4000" cap="none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10659533" y="5571067"/>
            <a:ext cx="1193800" cy="103293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2664995" y="4277032"/>
            <a:ext cx="1022684" cy="1076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1667" y="5733590"/>
            <a:ext cx="56490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Downing Street, 10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5708985" y="451184"/>
            <a:ext cx="5492415" cy="495701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Лента лицом вниз 7"/>
          <p:cNvSpPr/>
          <p:nvPr/>
        </p:nvSpPr>
        <p:spPr>
          <a:xfrm>
            <a:off x="556266" y="354932"/>
            <a:ext cx="3287823" cy="812131"/>
          </a:xfrm>
          <a:prstGeom prst="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r="21210"/>
          <a:stretch/>
        </p:blipFill>
        <p:spPr bwMode="auto">
          <a:xfrm>
            <a:off x="6298531" y="1070220"/>
            <a:ext cx="4289257" cy="371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78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189" y="1682515"/>
            <a:ext cx="9956800" cy="2432285"/>
          </a:xfrm>
        </p:spPr>
        <p:txBody>
          <a:bodyPr>
            <a:normAutofit/>
          </a:bodyPr>
          <a:lstStyle/>
          <a:p>
            <a:r>
              <a:rPr lang="en-US" cap="none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How long did it take </a:t>
            </a:r>
            <a:r>
              <a:rPr lang="en-US" cap="none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Chistopher</a:t>
            </a:r>
            <a:r>
              <a:rPr lang="en-US" cap="none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Wren to built St. Paul’s Cathedral?</a:t>
            </a:r>
            <a:r>
              <a:rPr lang="en-US" cap="none" dirty="0" smtClean="0">
                <a:solidFill>
                  <a:schemeClr val="tx1"/>
                </a:solidFill>
              </a:rPr>
              <a:t/>
            </a:r>
            <a:br>
              <a:rPr lang="en-US" cap="none" dirty="0" smtClean="0">
                <a:solidFill>
                  <a:schemeClr val="tx1"/>
                </a:solidFill>
              </a:rPr>
            </a:br>
            <a:r>
              <a:rPr lang="en-US" cap="none" dirty="0" smtClean="0">
                <a:solidFill>
                  <a:schemeClr val="tx1"/>
                </a:solidFill>
              </a:rPr>
              <a:t> A) 25 years</a:t>
            </a:r>
            <a:br>
              <a:rPr lang="en-US" cap="none" dirty="0" smtClean="0">
                <a:solidFill>
                  <a:schemeClr val="tx1"/>
                </a:solidFill>
              </a:rPr>
            </a:br>
            <a:r>
              <a:rPr lang="en-US" cap="none" dirty="0" smtClean="0">
                <a:solidFill>
                  <a:schemeClr val="tx1"/>
                </a:solidFill>
              </a:rPr>
              <a:t> b) 35 years</a:t>
            </a:r>
            <a:br>
              <a:rPr lang="en-US" cap="none" dirty="0" smtClean="0">
                <a:solidFill>
                  <a:schemeClr val="tx1"/>
                </a:solidFill>
              </a:rPr>
            </a:br>
            <a:r>
              <a:rPr lang="en-US" cap="none" dirty="0">
                <a:solidFill>
                  <a:schemeClr val="tx1"/>
                </a:solidFill>
              </a:rPr>
              <a:t> </a:t>
            </a:r>
            <a:r>
              <a:rPr lang="en-US" cap="none" dirty="0" smtClean="0">
                <a:solidFill>
                  <a:schemeClr val="tx1"/>
                </a:solidFill>
              </a:rPr>
              <a:t>c) 100 years</a:t>
            </a:r>
            <a:endParaRPr lang="ru-RU" cap="none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10659533" y="5571067"/>
            <a:ext cx="1193800" cy="103293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2821405" y="4504980"/>
            <a:ext cx="1022684" cy="1076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2535" y="5590548"/>
            <a:ext cx="56490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35 years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556266" y="354932"/>
            <a:ext cx="3287823" cy="812131"/>
          </a:xfrm>
          <a:prstGeom prst="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i.pinimg.com/736x/a7/34/76/a73476cbc03f5489ecdc021dd04663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990" y="2388017"/>
            <a:ext cx="3234289" cy="404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31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10659533" y="5571067"/>
            <a:ext cx="1193800" cy="103293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2664995" y="4277032"/>
            <a:ext cx="1022684" cy="1076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96027" y="5353859"/>
            <a:ext cx="56490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No, it’s false. It is a street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5059279" y="866273"/>
            <a:ext cx="6574379" cy="439482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556266" y="354932"/>
            <a:ext cx="3287823" cy="812131"/>
          </a:xfrm>
          <a:prstGeom prst="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521" y="1167063"/>
            <a:ext cx="41286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Eras Bold ITC" panose="020B0907030504020204" pitchFamily="34" charset="0"/>
              </a:rPr>
              <a:t>Is it true?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Whitehall is a beautiful palace where the Queen lives in London.</a:t>
            </a:r>
            <a:endParaRPr lang="ru-RU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311" y="1390071"/>
            <a:ext cx="5582314" cy="336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20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10659533" y="5571067"/>
            <a:ext cx="1193800" cy="103293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2821405" y="4474515"/>
            <a:ext cx="1022684" cy="1076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4488" y="5626197"/>
            <a:ext cx="56490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…ravens… Tower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6310564" y="508623"/>
            <a:ext cx="5077326" cy="475247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556266" y="354932"/>
            <a:ext cx="3287823" cy="812131"/>
          </a:xfrm>
          <a:prstGeom prst="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158" y="1229562"/>
            <a:ext cx="600175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Eras Bold ITC" panose="020B0907030504020204" pitchFamily="34" charset="0"/>
              </a:rPr>
              <a:t>Continue the sentence</a:t>
            </a:r>
            <a:r>
              <a:rPr lang="en-US" sz="4000" dirty="0" smtClean="0">
                <a:latin typeface="Eras Bold ITC" panose="020B0907030504020204" pitchFamily="34" charset="0"/>
              </a:rPr>
              <a:t>: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People believe that while …. live in the ….. London will be rich</a:t>
            </a:r>
            <a:endParaRPr lang="ru-RU" sz="4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85" y="1122949"/>
            <a:ext cx="3998878" cy="399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23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10659533" y="5571067"/>
            <a:ext cx="1193800" cy="103293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7253" y="1593255"/>
            <a:ext cx="5483491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US" sz="4400" dirty="0" smtClean="0">
                <a:solidFill>
                  <a:prstClr val="black"/>
                </a:solidFill>
                <a:latin typeface="Eras Bold ITC" panose="020B0907030504020204" pitchFamily="34" charset="0"/>
                <a:ea typeface="+mj-ea"/>
                <a:cs typeface="+mj-cs"/>
              </a:rPr>
              <a:t>What is the name of the column in the middle of Trafalgar square?</a:t>
            </a:r>
            <a:endParaRPr lang="ru-RU" sz="4400" dirty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767264" y="4549370"/>
            <a:ext cx="1022684" cy="1076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4488" y="5626197"/>
            <a:ext cx="56490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Nelson’s Column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6918158" y="760997"/>
            <a:ext cx="3741375" cy="449680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556266" y="354932"/>
            <a:ext cx="3287823" cy="812131"/>
          </a:xfrm>
          <a:prstGeom prst="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ttps://avatars.mds.yandex.net/get-pdb/225396/d6c6e3f2-79c1-46de-88d3-b59eb83f399b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75" y="1133050"/>
            <a:ext cx="2816395" cy="367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44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316" y="1240902"/>
            <a:ext cx="3709737" cy="42027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4400" cap="none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This is the oldest tower in the Tower of London. It was built in the 11</a:t>
            </a:r>
            <a:r>
              <a:rPr lang="en-US" sz="4400" cap="none" baseline="300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th</a:t>
            </a:r>
            <a:r>
              <a:rPr lang="en-US" sz="4400" cap="none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century.</a:t>
            </a:r>
            <a:endParaRPr lang="ru-RU" sz="4400" cap="none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10659533" y="5571067"/>
            <a:ext cx="1193800" cy="103293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487604" y="4601884"/>
            <a:ext cx="1022684" cy="1076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4488" y="5626197"/>
            <a:ext cx="67889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The White Tower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Лента лицом вниз 9"/>
          <p:cNvSpPr/>
          <p:nvPr/>
        </p:nvSpPr>
        <p:spPr>
          <a:xfrm>
            <a:off x="556266" y="354932"/>
            <a:ext cx="3287823" cy="812131"/>
          </a:xfrm>
          <a:prstGeom prst="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5930690" y="508623"/>
            <a:ext cx="5084222" cy="475247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208" y="1068067"/>
            <a:ext cx="3920172" cy="35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49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336" y="1139396"/>
            <a:ext cx="6669505" cy="646444"/>
          </a:xfrm>
        </p:spPr>
        <p:txBody>
          <a:bodyPr/>
          <a:lstStyle/>
          <a:p>
            <a:r>
              <a:rPr lang="en-US" cap="none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What </a:t>
            </a:r>
            <a:r>
              <a:rPr lang="en-US" b="1" u="sng" cap="none" dirty="0">
                <a:solidFill>
                  <a:schemeClr val="tx1"/>
                </a:solidFill>
                <a:latin typeface="Eras Bold ITC" panose="020B0907030504020204" pitchFamily="34" charset="0"/>
              </a:rPr>
              <a:t>was</a:t>
            </a:r>
            <a:r>
              <a:rPr lang="en-US" cap="none" dirty="0">
                <a:solidFill>
                  <a:schemeClr val="tx1"/>
                </a:solidFill>
                <a:latin typeface="Eras Bold ITC" panose="020B0907030504020204" pitchFamily="34" charset="0"/>
              </a:rPr>
              <a:t> the Tower of London?</a:t>
            </a:r>
            <a:endParaRPr lang="ru-RU" cap="none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10659533" y="5571067"/>
            <a:ext cx="1193800" cy="103293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8539" y="1916791"/>
            <a:ext cx="3641272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lnSpc>
                <a:spcPct val="90000"/>
              </a:lnSpc>
              <a:spcBef>
                <a:spcPct val="0"/>
              </a:spcBef>
              <a:buAutoNum type="alphaLcParenR"/>
            </a:pPr>
            <a:r>
              <a:rPr lang="en-US" sz="3600" dirty="0" smtClean="0">
                <a:solidFill>
                  <a:prstClr val="black"/>
                </a:solidFill>
                <a:latin typeface="Calibri Light"/>
              </a:rPr>
              <a:t>A museum</a:t>
            </a:r>
          </a:p>
          <a:p>
            <a:pPr marL="742950" lvl="0" indent="-742950">
              <a:lnSpc>
                <a:spcPct val="90000"/>
              </a:lnSpc>
              <a:spcBef>
                <a:spcPct val="0"/>
              </a:spcBef>
              <a:buAutoNum type="alphaLcParenR"/>
            </a:pPr>
            <a:r>
              <a:rPr lang="en-US" sz="3600" dirty="0" smtClean="0">
                <a:solidFill>
                  <a:prstClr val="black"/>
                </a:solidFill>
                <a:latin typeface="Calibri Light"/>
              </a:rPr>
              <a:t>A Royal Zoo</a:t>
            </a:r>
          </a:p>
          <a:p>
            <a:pPr marL="742950" lvl="0" indent="-742950">
              <a:lnSpc>
                <a:spcPct val="90000"/>
              </a:lnSpc>
              <a:spcBef>
                <a:spcPct val="0"/>
              </a:spcBef>
              <a:buAutoNum type="alphaLcParenR"/>
            </a:pPr>
            <a:r>
              <a:rPr lang="en-US" sz="3600" dirty="0" smtClean="0">
                <a:solidFill>
                  <a:prstClr val="black"/>
                </a:solidFill>
                <a:latin typeface="Calibri Light"/>
              </a:rPr>
              <a:t>A prison</a:t>
            </a:r>
          </a:p>
          <a:p>
            <a:pPr marL="742950" lvl="0" indent="-742950">
              <a:lnSpc>
                <a:spcPct val="90000"/>
              </a:lnSpc>
              <a:spcBef>
                <a:spcPct val="0"/>
              </a:spcBef>
              <a:buAutoNum type="alphaLcParenR"/>
            </a:pPr>
            <a:r>
              <a:rPr lang="en-US" sz="3600" dirty="0" smtClean="0">
                <a:solidFill>
                  <a:prstClr val="black"/>
                </a:solidFill>
                <a:latin typeface="Calibri Light"/>
              </a:rPr>
              <a:t>A palace</a:t>
            </a:r>
          </a:p>
          <a:p>
            <a:pPr marL="742950" lvl="0" indent="-742950">
              <a:lnSpc>
                <a:spcPct val="90000"/>
              </a:lnSpc>
              <a:spcBef>
                <a:spcPct val="0"/>
              </a:spcBef>
              <a:buAutoNum type="alphaLcParenR"/>
            </a:pPr>
            <a:r>
              <a:rPr lang="en-US" sz="3600" dirty="0" smtClean="0">
                <a:solidFill>
                  <a:prstClr val="black"/>
                </a:solidFill>
                <a:latin typeface="Calibri Light"/>
              </a:rPr>
              <a:t>A theatre</a:t>
            </a:r>
          </a:p>
          <a:p>
            <a:pPr marL="742950" lvl="0" indent="-742950">
              <a:lnSpc>
                <a:spcPct val="90000"/>
              </a:lnSpc>
              <a:spcBef>
                <a:spcPct val="0"/>
              </a:spcBef>
              <a:buAutoNum type="alphaLcParenR"/>
            </a:pPr>
            <a:r>
              <a:rPr lang="en-US" sz="3600" dirty="0" smtClean="0">
                <a:solidFill>
                  <a:prstClr val="black"/>
                </a:solidFill>
                <a:latin typeface="Calibri Light"/>
              </a:rPr>
              <a:t>A church</a:t>
            </a:r>
            <a:endParaRPr lang="ru-RU" sz="3600" dirty="0">
              <a:solidFill>
                <a:prstClr val="black"/>
              </a:solidFill>
              <a:latin typeface="Calibri Ligh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937" y="1835752"/>
            <a:ext cx="5453251" cy="359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3818473" y="4358071"/>
            <a:ext cx="1022684" cy="1076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4488" y="5484810"/>
            <a:ext cx="88162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A royal zoo, a prison, a palace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556266" y="354932"/>
            <a:ext cx="3287823" cy="812131"/>
          </a:xfrm>
          <a:prstGeom prst="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970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488" y="1118937"/>
            <a:ext cx="2728259" cy="1130627"/>
          </a:xfrm>
        </p:spPr>
        <p:txBody>
          <a:bodyPr>
            <a:noAutofit/>
          </a:bodyPr>
          <a:lstStyle/>
          <a:p>
            <a:r>
              <a:rPr lang="en-US" sz="3600" cap="none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Finish the sentence</a:t>
            </a:r>
            <a:endParaRPr lang="ru-RU" sz="3600" cap="none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10659533" y="5571067"/>
            <a:ext cx="1193800" cy="103293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6266" y="2305767"/>
            <a:ext cx="4171007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>
                <a:solidFill>
                  <a:prstClr val="black"/>
                </a:solidFill>
                <a:latin typeface="Calibri Light"/>
              </a:rPr>
              <a:t>Opposite the two fountains in Trafalgar Square there is </a:t>
            </a:r>
            <a:r>
              <a:rPr lang="en-US" sz="4400" dirty="0" smtClean="0">
                <a:solidFill>
                  <a:prstClr val="black"/>
                </a:solidFill>
                <a:latin typeface="Calibri Light"/>
              </a:rPr>
              <a:t>…</a:t>
            </a:r>
            <a:endParaRPr lang="ru-RU" sz="44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664995" y="4277032"/>
            <a:ext cx="1022684" cy="1076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4488" y="5626197"/>
            <a:ext cx="72040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The National Gallery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4657125" y="933145"/>
            <a:ext cx="7320312" cy="35673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556266" y="354932"/>
            <a:ext cx="3287823" cy="812131"/>
          </a:xfrm>
          <a:prstGeom prst="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http://hotelsbrit.com/wp-content/uploads/2015/04/National-Gallery-London-buildi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3"/>
          <a:stretch/>
        </p:blipFill>
        <p:spPr bwMode="auto">
          <a:xfrm>
            <a:off x="4843614" y="1367200"/>
            <a:ext cx="6897589" cy="269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15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488" y="996319"/>
            <a:ext cx="4726405" cy="79801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cap="none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Answer the question</a:t>
            </a:r>
            <a:endParaRPr lang="ru-RU" cap="none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10659533" y="5571067"/>
            <a:ext cx="1193800" cy="103293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1722" y="1690122"/>
            <a:ext cx="3961620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US" sz="6600" dirty="0" smtClean="0">
                <a:solidFill>
                  <a:prstClr val="black"/>
                </a:solidFill>
                <a:latin typeface="Calibri Light"/>
              </a:rPr>
              <a:t>Where is the Poets’ Corner?</a:t>
            </a:r>
            <a:endParaRPr lang="ru-RU" sz="6600" dirty="0">
              <a:solidFill>
                <a:prstClr val="black"/>
              </a:solidFill>
              <a:latin typeface="Calibri Light"/>
            </a:endParaRPr>
          </a:p>
        </p:txBody>
      </p:sp>
      <p:pic>
        <p:nvPicPr>
          <p:cNvPr id="5" name="Picture 5" descr="https://c1.staticflickr.com/6/5027/5597183689_12eca3dc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53" y="1069625"/>
            <a:ext cx="5451155" cy="363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2821405" y="4460515"/>
            <a:ext cx="1022684" cy="1076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4488" y="5626197"/>
            <a:ext cx="7360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In Westminster Abbey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556266" y="354932"/>
            <a:ext cx="3287823" cy="812131"/>
          </a:xfrm>
          <a:prstGeom prst="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79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568" y="1397664"/>
            <a:ext cx="3683470" cy="2743199"/>
          </a:xfrm>
        </p:spPr>
        <p:txBody>
          <a:bodyPr>
            <a:noAutofit/>
          </a:bodyPr>
          <a:lstStyle/>
          <a:p>
            <a:r>
              <a:rPr lang="en-US" sz="4400" cap="none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What is the name of the river in London?</a:t>
            </a:r>
            <a:endParaRPr lang="ru-RU" sz="4400" cap="none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10659533" y="5571067"/>
            <a:ext cx="1193800" cy="103293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https://cdn.quizzclub.com/trivia/2017-04/by-what-name-is-the-river-thames-known-as-it-passes-through-oxford-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388" y="1780673"/>
            <a:ext cx="6683045" cy="334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2664995" y="4277032"/>
            <a:ext cx="1022684" cy="1076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4488" y="5626197"/>
            <a:ext cx="56490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The Thames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Лента лицом вниз 7"/>
          <p:cNvSpPr/>
          <p:nvPr/>
        </p:nvSpPr>
        <p:spPr>
          <a:xfrm>
            <a:off x="671265" y="174651"/>
            <a:ext cx="3287823" cy="812131"/>
          </a:xfrm>
          <a:prstGeom prst="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84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указания по использованию данной презентации-викторины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599" y="1619663"/>
            <a:ext cx="106760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презентация была разработана для итогового урока по теме 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Town Life. London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к УМК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И.Н.Верещагиной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О.В. Афанасьевой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4 класса школ с углубленным изучением английского языка.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Урок-викторина направлен на повторение и актуализацию языкового и лингвострановедческого материала.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проведения викторины: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делится на две команды, которые поочередно выбирают вопросы на поле.  При нажатии курсором на выбранное поле (не на ленточку!) высвечивается вопрос. У команды есть несколько секунд на обдумывание. Если они не отвечают, право ответа переходит их соперникам. В некоторых вопросах есть подсказка-картинка, которая высвечивается при клике по рамке на слайде.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можно проверить, кликнув по стрелке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вернуться на основное игровое поле, нужно кликнуть по стрелке           в правом нижнем углу слайда.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Отвеченный вопрос отмечаем, нажав на ленточку                , после чего открывается картинка за игровым полем.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правильный ответ команда получает балл.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143499" y="4115194"/>
            <a:ext cx="318837" cy="391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796464" y="4411009"/>
            <a:ext cx="495522" cy="41976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нта лицом вверх 5"/>
          <p:cNvSpPr/>
          <p:nvPr/>
        </p:nvSpPr>
        <p:spPr>
          <a:xfrm>
            <a:off x="5649856" y="4979952"/>
            <a:ext cx="753534" cy="228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12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10659533" y="5571067"/>
            <a:ext cx="1193800" cy="103293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2664995" y="4277032"/>
            <a:ext cx="1022684" cy="1076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4488" y="5626197"/>
            <a:ext cx="68851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In </a:t>
            </a:r>
            <a:r>
              <a:rPr lang="en-US" sz="4000" b="1" dirty="0" err="1" smtClean="0">
                <a:ln/>
                <a:solidFill>
                  <a:schemeClr val="accent3"/>
                </a:solidFill>
              </a:rPr>
              <a:t>St.Paul’s</a:t>
            </a:r>
            <a:r>
              <a:rPr lang="en-US" sz="4000" b="1" dirty="0" smtClean="0">
                <a:ln/>
                <a:solidFill>
                  <a:schemeClr val="accent3"/>
                </a:solidFill>
              </a:rPr>
              <a:t> Cathedral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556266" y="354932"/>
            <a:ext cx="3287823" cy="812131"/>
          </a:xfrm>
          <a:prstGeom prst="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927" y="1648327"/>
            <a:ext cx="62143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Eras Bold ITC" panose="020B0907030504020204" pitchFamily="34" charset="0"/>
              </a:rPr>
              <a:t>The largest bell is </a:t>
            </a:r>
            <a:r>
              <a:rPr lang="en-US" sz="3600" dirty="0" smtClean="0">
                <a:latin typeface="Eras Bold ITC" panose="020B0907030504020204" pitchFamily="34" charset="0"/>
              </a:rPr>
              <a:t>in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A) the </a:t>
            </a:r>
            <a:r>
              <a:rPr lang="en-US" sz="3600" dirty="0"/>
              <a:t>Houses of Parliament</a:t>
            </a:r>
            <a:br>
              <a:rPr lang="en-US" sz="3600" dirty="0"/>
            </a:br>
            <a:r>
              <a:rPr lang="en-US" sz="3600" dirty="0" smtClean="0"/>
              <a:t>B) Westminster </a:t>
            </a:r>
            <a:r>
              <a:rPr lang="en-US" sz="3600" dirty="0"/>
              <a:t>Abbey</a:t>
            </a:r>
            <a:br>
              <a:rPr lang="en-US" sz="3600" dirty="0"/>
            </a:br>
            <a:r>
              <a:rPr lang="en-US" sz="3600" dirty="0" smtClean="0"/>
              <a:t>C)  </a:t>
            </a:r>
            <a:r>
              <a:rPr lang="en-US" sz="3600" dirty="0"/>
              <a:t>St. Paul’s Cathedral</a:t>
            </a:r>
            <a:endParaRPr lang="ru-RU" sz="3600" dirty="0"/>
          </a:p>
        </p:txBody>
      </p:sp>
      <p:pic>
        <p:nvPicPr>
          <p:cNvPr id="1026" name="Picture 2" descr="http://www.geo-cafe.ru/Switzerland/Articles/Pics/20100528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37" y="1664636"/>
            <a:ext cx="4781393" cy="318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48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266" y="1294758"/>
            <a:ext cx="5109212" cy="4175404"/>
          </a:xfrm>
        </p:spPr>
        <p:txBody>
          <a:bodyPr>
            <a:normAutofit fontScale="90000"/>
          </a:bodyPr>
          <a:lstStyle/>
          <a:p>
            <a:r>
              <a:rPr lang="en-US" sz="4000" cap="none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Can you guess the name?</a:t>
            </a:r>
            <a:r>
              <a:rPr lang="en-US" sz="4000" b="1" cap="none" dirty="0" smtClean="0">
                <a:solidFill>
                  <a:schemeClr val="tx1"/>
                </a:solidFill>
              </a:rPr>
              <a:t/>
            </a:r>
            <a:br>
              <a:rPr lang="en-US" sz="4000" b="1" cap="none" dirty="0" smtClean="0">
                <a:solidFill>
                  <a:schemeClr val="tx1"/>
                </a:solidFill>
              </a:rPr>
            </a:br>
            <a:r>
              <a:rPr lang="en-US" sz="4000" b="1" cap="none" dirty="0" smtClean="0">
                <a:solidFill>
                  <a:schemeClr val="tx1"/>
                </a:solidFill>
              </a:rPr>
              <a:t>He was the king who built the White Tower in the 11</a:t>
            </a:r>
            <a:r>
              <a:rPr lang="en-US" sz="4000" b="1" cap="none" baseline="30000" dirty="0" smtClean="0">
                <a:solidFill>
                  <a:schemeClr val="tx1"/>
                </a:solidFill>
              </a:rPr>
              <a:t>th</a:t>
            </a:r>
            <a:r>
              <a:rPr lang="en-US" sz="4000" b="1" cap="none" dirty="0" smtClean="0">
                <a:solidFill>
                  <a:schemeClr val="tx1"/>
                </a:solidFill>
              </a:rPr>
              <a:t> century</a:t>
            </a:r>
            <a:r>
              <a:rPr lang="en-US" b="1" dirty="0" smtClean="0">
                <a:solidFill>
                  <a:srgbClr val="92D050"/>
                </a:solidFill>
              </a:rPr>
              <a:t/>
            </a:r>
            <a:br>
              <a:rPr lang="en-US" b="1" dirty="0" smtClean="0">
                <a:solidFill>
                  <a:srgbClr val="92D05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10659533" y="5571067"/>
            <a:ext cx="1193800" cy="103293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2755232" y="4549370"/>
            <a:ext cx="1022684" cy="1076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4488" y="5626197"/>
            <a:ext cx="72340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William the Conqueror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556266" y="354932"/>
            <a:ext cx="3287823" cy="812131"/>
          </a:xfrm>
          <a:prstGeom prst="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s://upload.wikimedia.org/wikipedia/commons/8/85/King_William_I_%28%27The_Conqueror%27%29_from_N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71" y="948401"/>
            <a:ext cx="3099924" cy="436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47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10659533" y="5571067"/>
            <a:ext cx="1193800" cy="103293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s://www.freeindex.co.uk/media/listingpics/362/614/1796_6000_080606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97" y="700718"/>
            <a:ext cx="5662346" cy="39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3982453" y="4698704"/>
            <a:ext cx="1022684" cy="1076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4488" y="5626197"/>
            <a:ext cx="56490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The City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Лента лицом вниз 7"/>
          <p:cNvSpPr/>
          <p:nvPr/>
        </p:nvSpPr>
        <p:spPr>
          <a:xfrm>
            <a:off x="556266" y="354932"/>
            <a:ext cx="3287823" cy="812131"/>
          </a:xfrm>
          <a:prstGeom prst="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9679" y="1752551"/>
            <a:ext cx="52309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Eras Bold ITC" panose="020B0907030504020204" pitchFamily="34" charset="0"/>
              </a:rPr>
              <a:t>What </a:t>
            </a:r>
            <a:r>
              <a:rPr lang="en-US" sz="4800" dirty="0">
                <a:latin typeface="Eras Bold ITC" panose="020B0907030504020204" pitchFamily="34" charset="0"/>
              </a:rPr>
              <a:t>is the financial </a:t>
            </a:r>
            <a:r>
              <a:rPr lang="en-US" sz="4800" dirty="0" err="1">
                <a:latin typeface="Eras Bold ITC" panose="020B0907030504020204" pitchFamily="34" charset="0"/>
              </a:rPr>
              <a:t>centre</a:t>
            </a:r>
            <a:r>
              <a:rPr lang="en-US" sz="4800" dirty="0">
                <a:latin typeface="Eras Bold ITC" panose="020B0907030504020204" pitchFamily="34" charset="0"/>
              </a:rPr>
              <a:t> of London and its oldest part?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62043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10659533" y="5571067"/>
            <a:ext cx="1193800" cy="103293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://s1.1zoom.me/b5050/638/352084-svetik_1440x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12" y="1167063"/>
            <a:ext cx="6190946" cy="386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3266574" y="4385316"/>
            <a:ext cx="1022684" cy="1076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4488" y="5626197"/>
            <a:ext cx="56490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Westminster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Лента лицом вниз 7"/>
          <p:cNvSpPr/>
          <p:nvPr/>
        </p:nvSpPr>
        <p:spPr>
          <a:xfrm>
            <a:off x="556266" y="354932"/>
            <a:ext cx="3287823" cy="812131"/>
          </a:xfrm>
          <a:prstGeom prst="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7987" y="1439401"/>
            <a:ext cx="39948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Eras Bold ITC" panose="020B0907030504020204" pitchFamily="34" charset="0"/>
              </a:rPr>
              <a:t>What </a:t>
            </a:r>
            <a:r>
              <a:rPr lang="en-US" sz="4800" dirty="0">
                <a:latin typeface="Eras Bold ITC" panose="020B0907030504020204" pitchFamily="34" charset="0"/>
              </a:rPr>
              <a:t>is the political </a:t>
            </a:r>
            <a:r>
              <a:rPr lang="en-US" sz="4800" dirty="0" err="1">
                <a:latin typeface="Eras Bold ITC" panose="020B0907030504020204" pitchFamily="34" charset="0"/>
              </a:rPr>
              <a:t>centre</a:t>
            </a:r>
            <a:r>
              <a:rPr lang="en-US" sz="4800" dirty="0">
                <a:latin typeface="Eras Bold ITC" panose="020B0907030504020204" pitchFamily="34" charset="0"/>
              </a:rPr>
              <a:t> of London?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481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2580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497" y="1194618"/>
            <a:ext cx="7580672" cy="566338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28600" y="42111"/>
            <a:ext cx="11363826" cy="67782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photo-day.ru/wp-content/uploads/2014/04/s_h02_000018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2"/>
          <a:stretch/>
        </p:blipFill>
        <p:spPr bwMode="auto">
          <a:xfrm>
            <a:off x="2329390" y="1175657"/>
            <a:ext cx="7586691" cy="564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2314945" y="1187531"/>
            <a:ext cx="1542186" cy="14003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3837516" y="1175657"/>
            <a:ext cx="1506380" cy="14240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Прямоугольник 5">
            <a:hlinkClick r:id="rId6" action="ppaction://hlinksldjump"/>
          </p:cNvPr>
          <p:cNvSpPr/>
          <p:nvPr/>
        </p:nvSpPr>
        <p:spPr>
          <a:xfrm>
            <a:off x="5351991" y="1175657"/>
            <a:ext cx="1535697" cy="14240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Прямоугольник 6">
            <a:hlinkClick r:id="rId7" action="ppaction://hlinksldjump"/>
          </p:cNvPr>
          <p:cNvSpPr/>
          <p:nvPr/>
        </p:nvSpPr>
        <p:spPr>
          <a:xfrm>
            <a:off x="6866466" y="1176868"/>
            <a:ext cx="1553139" cy="14228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" name="Прямоугольник 7">
            <a:hlinkClick r:id="rId8" action="ppaction://hlinksldjump"/>
          </p:cNvPr>
          <p:cNvSpPr/>
          <p:nvPr/>
        </p:nvSpPr>
        <p:spPr>
          <a:xfrm>
            <a:off x="8380941" y="1176868"/>
            <a:ext cx="1511204" cy="14228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2317965" y="2605608"/>
            <a:ext cx="1515217" cy="14228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0" name="Прямоугольник 9">
            <a:hlinkClick r:id="rId10" action="ppaction://hlinksldjump"/>
          </p:cNvPr>
          <p:cNvSpPr/>
          <p:nvPr/>
        </p:nvSpPr>
        <p:spPr>
          <a:xfrm>
            <a:off x="3837516" y="2599734"/>
            <a:ext cx="1530131" cy="14228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1" name="Прямоугольник 10">
            <a:hlinkClick r:id="rId11" action="ppaction://hlinksldjump"/>
          </p:cNvPr>
          <p:cNvSpPr/>
          <p:nvPr/>
        </p:nvSpPr>
        <p:spPr>
          <a:xfrm>
            <a:off x="5351991" y="2599734"/>
            <a:ext cx="1547573" cy="14228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2" name="Прямоугольник 11">
            <a:hlinkClick r:id="rId12" action="ppaction://hlinksldjump"/>
          </p:cNvPr>
          <p:cNvSpPr/>
          <p:nvPr/>
        </p:nvSpPr>
        <p:spPr>
          <a:xfrm>
            <a:off x="6866466" y="2599734"/>
            <a:ext cx="1486959" cy="14228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3" name="Прямоугольник 12">
            <a:hlinkClick r:id="rId13" action="ppaction://hlinksldjump"/>
          </p:cNvPr>
          <p:cNvSpPr/>
          <p:nvPr/>
        </p:nvSpPr>
        <p:spPr>
          <a:xfrm>
            <a:off x="8360229" y="2599734"/>
            <a:ext cx="1543792" cy="147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4" name="Прямоугольник 13">
            <a:hlinkClick r:id="rId14" action="ppaction://hlinksldjump"/>
          </p:cNvPr>
          <p:cNvSpPr/>
          <p:nvPr/>
        </p:nvSpPr>
        <p:spPr>
          <a:xfrm>
            <a:off x="2329391" y="4022600"/>
            <a:ext cx="1494464" cy="14228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5" name="Прямоугольник 14">
            <a:hlinkClick r:id="rId15" action="ppaction://hlinksldjump"/>
          </p:cNvPr>
          <p:cNvSpPr/>
          <p:nvPr/>
        </p:nvSpPr>
        <p:spPr>
          <a:xfrm>
            <a:off x="3811979" y="4022600"/>
            <a:ext cx="1520963" cy="14162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16" name="Прямоугольник 15">
            <a:hlinkClick r:id="rId16" action="ppaction://hlinksldjump"/>
          </p:cNvPr>
          <p:cNvSpPr/>
          <p:nvPr/>
        </p:nvSpPr>
        <p:spPr>
          <a:xfrm>
            <a:off x="5296395" y="4022599"/>
            <a:ext cx="1553139" cy="1451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17" name="Прямоугольник 16">
            <a:hlinkClick r:id="rId17" action="ppaction://hlinksldjump"/>
          </p:cNvPr>
          <p:cNvSpPr/>
          <p:nvPr/>
        </p:nvSpPr>
        <p:spPr>
          <a:xfrm>
            <a:off x="6840187" y="4022599"/>
            <a:ext cx="1525939" cy="14400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18" name="Прямоугольник 17">
            <a:hlinkClick r:id="rId18" action="ppaction://hlinksldjump"/>
          </p:cNvPr>
          <p:cNvSpPr/>
          <p:nvPr/>
        </p:nvSpPr>
        <p:spPr>
          <a:xfrm>
            <a:off x="8336479" y="4046350"/>
            <a:ext cx="1567542" cy="14162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E5D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>
            <a:hlinkClick r:id="rId19" action="ppaction://hlinksldjump"/>
          </p:cNvPr>
          <p:cNvSpPr/>
          <p:nvPr/>
        </p:nvSpPr>
        <p:spPr>
          <a:xfrm>
            <a:off x="2323041" y="5445466"/>
            <a:ext cx="1548315" cy="14125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20" name="Прямоугольник 19">
            <a:hlinkClick r:id="rId20" action="ppaction://hlinksldjump"/>
          </p:cNvPr>
          <p:cNvSpPr/>
          <p:nvPr/>
        </p:nvSpPr>
        <p:spPr>
          <a:xfrm>
            <a:off x="3842807" y="5445466"/>
            <a:ext cx="1512964" cy="14125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21" name="Прямоугольник 20">
            <a:hlinkClick r:id="rId21" action="ppaction://hlinksldjump"/>
          </p:cNvPr>
          <p:cNvSpPr/>
          <p:nvPr/>
        </p:nvSpPr>
        <p:spPr>
          <a:xfrm>
            <a:off x="5362573" y="5445466"/>
            <a:ext cx="1536991" cy="14125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22" name="Прямоугольник 21">
            <a:hlinkClick r:id="rId22" action="ppaction://hlinksldjump"/>
          </p:cNvPr>
          <p:cNvSpPr/>
          <p:nvPr/>
        </p:nvSpPr>
        <p:spPr>
          <a:xfrm>
            <a:off x="6882339" y="5445466"/>
            <a:ext cx="1537266" cy="14125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23" name="Прямоугольник 22">
            <a:hlinkClick r:id="rId23" action="ppaction://hlinksldjump"/>
          </p:cNvPr>
          <p:cNvSpPr/>
          <p:nvPr/>
        </p:nvSpPr>
        <p:spPr>
          <a:xfrm>
            <a:off x="8402106" y="5445466"/>
            <a:ext cx="1486959" cy="14228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25" name="Лента лицом вверх 24"/>
          <p:cNvSpPr/>
          <p:nvPr/>
        </p:nvSpPr>
        <p:spPr>
          <a:xfrm>
            <a:off x="2696103" y="2272847"/>
            <a:ext cx="753534" cy="228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Лента лицом вверх 25"/>
          <p:cNvSpPr/>
          <p:nvPr/>
        </p:nvSpPr>
        <p:spPr>
          <a:xfrm>
            <a:off x="4175654" y="2272847"/>
            <a:ext cx="753534" cy="228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Лента лицом вверх 26"/>
          <p:cNvSpPr/>
          <p:nvPr/>
        </p:nvSpPr>
        <p:spPr>
          <a:xfrm>
            <a:off x="5686158" y="2272847"/>
            <a:ext cx="753534" cy="228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Лента лицом вверх 27"/>
          <p:cNvSpPr/>
          <p:nvPr/>
        </p:nvSpPr>
        <p:spPr>
          <a:xfrm>
            <a:off x="7204604" y="2272847"/>
            <a:ext cx="753534" cy="228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Лента лицом вверх 30"/>
          <p:cNvSpPr/>
          <p:nvPr/>
        </p:nvSpPr>
        <p:spPr>
          <a:xfrm>
            <a:off x="8738128" y="2278330"/>
            <a:ext cx="753534" cy="228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Лента лицом вверх 31"/>
          <p:cNvSpPr/>
          <p:nvPr/>
        </p:nvSpPr>
        <p:spPr>
          <a:xfrm>
            <a:off x="2689753" y="3695713"/>
            <a:ext cx="753534" cy="228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Лента лицом вверх 32"/>
          <p:cNvSpPr/>
          <p:nvPr/>
        </p:nvSpPr>
        <p:spPr>
          <a:xfrm>
            <a:off x="4174594" y="3695713"/>
            <a:ext cx="753534" cy="228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Лента лицом вверх 33"/>
          <p:cNvSpPr/>
          <p:nvPr/>
        </p:nvSpPr>
        <p:spPr>
          <a:xfrm>
            <a:off x="5687218" y="3695713"/>
            <a:ext cx="753534" cy="228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Лента лицом вверх 34"/>
          <p:cNvSpPr/>
          <p:nvPr/>
        </p:nvSpPr>
        <p:spPr>
          <a:xfrm>
            <a:off x="7223653" y="3695713"/>
            <a:ext cx="753534" cy="228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Лента лицом вверх 35"/>
          <p:cNvSpPr/>
          <p:nvPr/>
        </p:nvSpPr>
        <p:spPr>
          <a:xfrm>
            <a:off x="8752415" y="3695713"/>
            <a:ext cx="753534" cy="228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Лента лицом вверх 36"/>
          <p:cNvSpPr/>
          <p:nvPr/>
        </p:nvSpPr>
        <p:spPr>
          <a:xfrm>
            <a:off x="2687635" y="5118579"/>
            <a:ext cx="753534" cy="228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Лента лицом вверх 37"/>
          <p:cNvSpPr/>
          <p:nvPr/>
        </p:nvSpPr>
        <p:spPr>
          <a:xfrm>
            <a:off x="4204227" y="5118592"/>
            <a:ext cx="753534" cy="228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Лента лицом вверх 38"/>
          <p:cNvSpPr/>
          <p:nvPr/>
        </p:nvSpPr>
        <p:spPr>
          <a:xfrm>
            <a:off x="5718703" y="5113623"/>
            <a:ext cx="753534" cy="228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Лента лицом вверх 39"/>
          <p:cNvSpPr/>
          <p:nvPr/>
        </p:nvSpPr>
        <p:spPr>
          <a:xfrm>
            <a:off x="7237411" y="5119710"/>
            <a:ext cx="753534" cy="228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Лента лицом вверх 40"/>
          <p:cNvSpPr/>
          <p:nvPr/>
        </p:nvSpPr>
        <p:spPr>
          <a:xfrm>
            <a:off x="8745536" y="5124062"/>
            <a:ext cx="753534" cy="228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Лента лицом вверх 41"/>
          <p:cNvSpPr/>
          <p:nvPr/>
        </p:nvSpPr>
        <p:spPr>
          <a:xfrm>
            <a:off x="2687635" y="6509419"/>
            <a:ext cx="753534" cy="228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Лента лицом вверх 42"/>
          <p:cNvSpPr/>
          <p:nvPr/>
        </p:nvSpPr>
        <p:spPr>
          <a:xfrm>
            <a:off x="4198935" y="6509419"/>
            <a:ext cx="753534" cy="228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Лента лицом вверх 43"/>
          <p:cNvSpPr/>
          <p:nvPr/>
        </p:nvSpPr>
        <p:spPr>
          <a:xfrm>
            <a:off x="5729285" y="6509419"/>
            <a:ext cx="753534" cy="228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Лента лицом вверх 44"/>
          <p:cNvSpPr/>
          <p:nvPr/>
        </p:nvSpPr>
        <p:spPr>
          <a:xfrm>
            <a:off x="7233178" y="6509419"/>
            <a:ext cx="753534" cy="228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Лента лицом вверх 45"/>
          <p:cNvSpPr/>
          <p:nvPr/>
        </p:nvSpPr>
        <p:spPr>
          <a:xfrm>
            <a:off x="8752415" y="6509419"/>
            <a:ext cx="753534" cy="228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90726" y="201737"/>
            <a:ext cx="8097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Choose the question!</a:t>
            </a:r>
            <a:endParaRPr lang="ru-RU" sz="5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89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266" y="681414"/>
            <a:ext cx="5486399" cy="3459449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10262491" y="5751540"/>
            <a:ext cx="1193800" cy="103293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4488" y="5626197"/>
            <a:ext cx="56490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Buckingham Palace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681663" y="4674713"/>
            <a:ext cx="1022684" cy="1076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нта лицом вниз 4"/>
          <p:cNvSpPr/>
          <p:nvPr/>
        </p:nvSpPr>
        <p:spPr>
          <a:xfrm>
            <a:off x="556266" y="354932"/>
            <a:ext cx="3287823" cy="812131"/>
          </a:xfrm>
          <a:prstGeom prst="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3188" y="1300319"/>
            <a:ext cx="59536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is the main palace w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here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Queen of Britain lives. It is not far from  Trafalgar Square.</a:t>
            </a:r>
            <a:endParaRPr lang="ru-RU" sz="4400" dirty="0"/>
          </a:p>
        </p:txBody>
      </p:sp>
      <p:pic>
        <p:nvPicPr>
          <p:cNvPr id="10" name="Picture 2" descr="https://media.istockphoto.com/photos/buckingham-palace-picture-id603171236?k=6&amp;m=603171236&amp;s=612x612&amp;w=0&amp;h=63QhUCEUIZPVm-krFowoGI69ntqJthxHCJHgkMaNr08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74" y="904853"/>
            <a:ext cx="4932694" cy="369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01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226" y="1283943"/>
            <a:ext cx="3353901" cy="2995862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This is a big building along the river Thames. There is the Clock Tower with the famous bell Big Ben.</a:t>
            </a:r>
            <a:endParaRPr lang="ru-RU" cap="none" dirty="0" smtClean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10659533" y="5571067"/>
            <a:ext cx="1193800" cy="103293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2664995" y="4277032"/>
            <a:ext cx="1022684" cy="1076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7497" y="5375150"/>
            <a:ext cx="71077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The Houses of Parliament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Лента лицом вниз 7"/>
          <p:cNvSpPr/>
          <p:nvPr/>
        </p:nvSpPr>
        <p:spPr>
          <a:xfrm>
            <a:off x="556266" y="354932"/>
            <a:ext cx="3287823" cy="812131"/>
          </a:xfrm>
          <a:prstGeom prst="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553" y="1085615"/>
            <a:ext cx="6191670" cy="351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66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640" y="1"/>
            <a:ext cx="3533074" cy="5107404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cap="none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It is the main square of London. There are two beautiful fountains there.</a:t>
            </a:r>
            <a:endParaRPr lang="ru-RU" sz="3600" cap="none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10659533" y="5571067"/>
            <a:ext cx="1193800" cy="103293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2821405" y="4686106"/>
            <a:ext cx="1022684" cy="1076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4488" y="5626197"/>
            <a:ext cx="56490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Trafalgar Square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Лента лицом вниз 7"/>
          <p:cNvSpPr/>
          <p:nvPr/>
        </p:nvSpPr>
        <p:spPr>
          <a:xfrm>
            <a:off x="556266" y="354932"/>
            <a:ext cx="3287823" cy="812131"/>
          </a:xfrm>
          <a:prstGeom prst="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199" y="1025065"/>
            <a:ext cx="5951342" cy="376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62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437" y="1748506"/>
            <a:ext cx="4539916" cy="134361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4400" cap="none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What is it?</a:t>
            </a:r>
            <a:endParaRPr lang="ru-RU" sz="4400" cap="none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10659533" y="5571067"/>
            <a:ext cx="1193800" cy="103293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784" y="955702"/>
            <a:ext cx="3917254" cy="537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2707105" y="3720438"/>
            <a:ext cx="1022684" cy="1076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4488" y="4909347"/>
            <a:ext cx="56490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Queen Victoria Memorial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Лента лицом вниз 7"/>
          <p:cNvSpPr/>
          <p:nvPr/>
        </p:nvSpPr>
        <p:spPr>
          <a:xfrm>
            <a:off x="556266" y="354932"/>
            <a:ext cx="3287823" cy="812131"/>
          </a:xfrm>
          <a:prstGeom prst="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445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995" y="1216818"/>
            <a:ext cx="6402605" cy="4595868"/>
          </a:xfrm>
        </p:spPr>
        <p:txBody>
          <a:bodyPr>
            <a:normAutofit fontScale="90000"/>
          </a:bodyPr>
          <a:lstStyle/>
          <a:p>
            <a:r>
              <a:rPr lang="en-US" b="1" cap="none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Christopher Wren</a:t>
            </a:r>
            <a:br>
              <a:rPr lang="en-US" b="1" cap="none" dirty="0" smtClean="0">
                <a:solidFill>
                  <a:schemeClr val="tx1"/>
                </a:solidFill>
                <a:latin typeface="Eras Bold ITC" panose="020B0907030504020204" pitchFamily="34" charset="0"/>
              </a:rPr>
            </a:br>
            <a:r>
              <a:rPr lang="en-US" b="1" cap="none" dirty="0" smtClean="0">
                <a:solidFill>
                  <a:schemeClr val="tx1"/>
                </a:solidFill>
              </a:rPr>
              <a:t/>
            </a:r>
            <a:br>
              <a:rPr lang="en-US" b="1" cap="none" dirty="0" smtClean="0">
                <a:solidFill>
                  <a:schemeClr val="tx1"/>
                </a:solidFill>
              </a:rPr>
            </a:br>
            <a:r>
              <a:rPr lang="en-US" cap="none" dirty="0" smtClean="0">
                <a:solidFill>
                  <a:schemeClr val="tx1"/>
                </a:solidFill>
              </a:rPr>
              <a:t>A)  was an architect and built Westminster Abbey</a:t>
            </a:r>
            <a:br>
              <a:rPr lang="en-US" cap="none" dirty="0" smtClean="0">
                <a:solidFill>
                  <a:schemeClr val="tx1"/>
                </a:solidFill>
              </a:rPr>
            </a:br>
            <a:r>
              <a:rPr lang="en-US" cap="none" dirty="0" smtClean="0">
                <a:solidFill>
                  <a:schemeClr val="tx1"/>
                </a:solidFill>
              </a:rPr>
              <a:t/>
            </a:r>
            <a:br>
              <a:rPr lang="en-US" cap="none" dirty="0" smtClean="0">
                <a:solidFill>
                  <a:schemeClr val="tx1"/>
                </a:solidFill>
              </a:rPr>
            </a:br>
            <a:r>
              <a:rPr lang="en-US" cap="none" dirty="0">
                <a:solidFill>
                  <a:schemeClr val="tx1"/>
                </a:solidFill>
              </a:rPr>
              <a:t> </a:t>
            </a:r>
            <a:r>
              <a:rPr lang="en-US" cap="none" dirty="0" smtClean="0">
                <a:solidFill>
                  <a:schemeClr val="tx1"/>
                </a:solidFill>
              </a:rPr>
              <a:t>B) was </a:t>
            </a:r>
            <a:r>
              <a:rPr lang="en-US" cap="none" dirty="0">
                <a:solidFill>
                  <a:schemeClr val="tx1"/>
                </a:solidFill>
              </a:rPr>
              <a:t>an architect and built </a:t>
            </a:r>
            <a:r>
              <a:rPr lang="en-US" cap="none" dirty="0" smtClean="0">
                <a:solidFill>
                  <a:schemeClr val="tx1"/>
                </a:solidFill>
              </a:rPr>
              <a:t>St. Paul’s Cathedral</a:t>
            </a:r>
            <a:br>
              <a:rPr lang="en-US" cap="none" dirty="0" smtClean="0">
                <a:solidFill>
                  <a:schemeClr val="tx1"/>
                </a:solidFill>
              </a:rPr>
            </a:br>
            <a:r>
              <a:rPr lang="en-US" cap="none" dirty="0" smtClean="0">
                <a:solidFill>
                  <a:schemeClr val="tx1"/>
                </a:solidFill>
              </a:rPr>
              <a:t/>
            </a:r>
            <a:br>
              <a:rPr lang="en-US" cap="none" dirty="0" smtClean="0">
                <a:solidFill>
                  <a:schemeClr val="tx1"/>
                </a:solidFill>
              </a:rPr>
            </a:br>
            <a:r>
              <a:rPr lang="en-US" cap="none" dirty="0" smtClean="0">
                <a:solidFill>
                  <a:schemeClr val="tx1"/>
                </a:solidFill>
              </a:rPr>
              <a:t> C)  </a:t>
            </a:r>
            <a:r>
              <a:rPr lang="en-US" cap="none" dirty="0">
                <a:solidFill>
                  <a:schemeClr val="tx1"/>
                </a:solidFill>
              </a:rPr>
              <a:t>was an architect and built </a:t>
            </a:r>
            <a:r>
              <a:rPr lang="en-US" cap="none" dirty="0" smtClean="0">
                <a:solidFill>
                  <a:schemeClr val="tx1"/>
                </a:solidFill>
              </a:rPr>
              <a:t>the Houses of Parliament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10659533" y="5571067"/>
            <a:ext cx="1193800" cy="103293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6159427" y="4850159"/>
            <a:ext cx="1022684" cy="1076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59427" y="5926986"/>
            <a:ext cx="11340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B)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556266" y="354932"/>
            <a:ext cx="3287823" cy="812131"/>
          </a:xfrm>
          <a:prstGeom prst="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img.wikioo.org/ADC/Art.nsf/O/AR29CG/$File/Alfred-Edmund-Dyer-Sir-Christopher-Wren-1632-1723-copy-after-Godfrey-Kneller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876" y="559894"/>
            <a:ext cx="3529032" cy="460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31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266" y="1485900"/>
            <a:ext cx="4142065" cy="2518794"/>
          </a:xfrm>
        </p:spPr>
        <p:txBody>
          <a:bodyPr>
            <a:noAutofit/>
          </a:bodyPr>
          <a:lstStyle/>
          <a:p>
            <a:r>
              <a:rPr lang="en-US" sz="4000" cap="none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His name was Sir Benjamin Hall. What was his nickname?</a:t>
            </a:r>
            <a:endParaRPr lang="ru-RU" sz="4000" cap="none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10659533" y="5571067"/>
            <a:ext cx="1193800" cy="103293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s://upload.wikimedia.org/wikipedia/commons/c/cc/Sir_Benjamin_Hall%2C_B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63" y="760997"/>
            <a:ext cx="4205136" cy="548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2093495" y="4301095"/>
            <a:ext cx="1022684" cy="1076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9794" y="5574441"/>
            <a:ext cx="56490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Big Ben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Лента лицом вниз 7"/>
          <p:cNvSpPr/>
          <p:nvPr/>
        </p:nvSpPr>
        <p:spPr>
          <a:xfrm>
            <a:off x="556266" y="354932"/>
            <a:ext cx="3287823" cy="812131"/>
          </a:xfrm>
          <a:prstGeom prst="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83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571</TotalTime>
  <Words>502</Words>
  <Application>Microsoft Office PowerPoint</Application>
  <PresentationFormat>Широкоэкранный</PresentationFormat>
  <Paragraphs>101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Calibri Light</vt:lpstr>
      <vt:lpstr>Century Schoolbook</vt:lpstr>
      <vt:lpstr>Eras Bold ITC</vt:lpstr>
      <vt:lpstr>Times New Roman</vt:lpstr>
      <vt:lpstr>Wingdings</vt:lpstr>
      <vt:lpstr>Wingdings 2</vt:lpstr>
      <vt:lpstr>Эркер</vt:lpstr>
      <vt:lpstr>London Sights</vt:lpstr>
      <vt:lpstr>Методические указания по использованию данной презентации-викторины</vt:lpstr>
      <vt:lpstr>Презентация PowerPoint</vt:lpstr>
      <vt:lpstr> </vt:lpstr>
      <vt:lpstr>This is a big building along the river Thames. There is the Clock Tower with the famous bell Big Ben.</vt:lpstr>
      <vt:lpstr> It is the main square of London. There are two beautiful fountains there.</vt:lpstr>
      <vt:lpstr> What is it?</vt:lpstr>
      <vt:lpstr>Christopher Wren  A)  was an architect and built Westminster Abbey   B) was an architect and built St. Paul’s Cathedral   C)  was an architect and built the Houses of Parliament </vt:lpstr>
      <vt:lpstr>His name was Sir Benjamin Hall. What was his nickname?</vt:lpstr>
      <vt:lpstr>Where do all the British Prime Ministers live?</vt:lpstr>
      <vt:lpstr>How long did it take Chistopher Wren to built St. Paul’s Cathedral?  A) 25 years  b) 35 years  c) 100 years</vt:lpstr>
      <vt:lpstr>Презентация PowerPoint</vt:lpstr>
      <vt:lpstr>Презентация PowerPoint</vt:lpstr>
      <vt:lpstr>Презентация PowerPoint</vt:lpstr>
      <vt:lpstr> This is the oldest tower in the Tower of London. It was built in the 11th century.</vt:lpstr>
      <vt:lpstr>What was the Tower of London?</vt:lpstr>
      <vt:lpstr>Finish the sentence</vt:lpstr>
      <vt:lpstr> Answer the question</vt:lpstr>
      <vt:lpstr>What is the name of the river in London?</vt:lpstr>
      <vt:lpstr>Презентация PowerPoint</vt:lpstr>
      <vt:lpstr>Can you guess the name? He was the king who built the White Tower in the 11th century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Пользователь Windows</cp:lastModifiedBy>
  <cp:revision>48</cp:revision>
  <dcterms:created xsi:type="dcterms:W3CDTF">2015-03-15T10:24:28Z</dcterms:created>
  <dcterms:modified xsi:type="dcterms:W3CDTF">2023-12-08T08:24:42Z</dcterms:modified>
</cp:coreProperties>
</file>