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6"/>
  </p:notesMasterIdLst>
  <p:sldIdLst>
    <p:sldId id="256" r:id="rId3"/>
    <p:sldId id="265" r:id="rId4"/>
    <p:sldId id="258" r:id="rId5"/>
    <p:sldId id="259" r:id="rId6"/>
    <p:sldId id="271" r:id="rId7"/>
    <p:sldId id="261"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BD5B"/>
    <a:srgbClr val="8B7445"/>
    <a:srgbClr val="772C03"/>
    <a:srgbClr val="F7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34" autoAdjust="0"/>
  </p:normalViewPr>
  <p:slideViewPr>
    <p:cSldViewPr>
      <p:cViewPr varScale="1">
        <p:scale>
          <a:sx n="84" d="100"/>
          <a:sy n="84" d="100"/>
        </p:scale>
        <p:origin x="1402"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2E093-1546-46CA-893E-122900C2F9B7}" type="datetimeFigureOut">
              <a:rPr lang="ru-RU" smtClean="0"/>
              <a:t>24.11.2023</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1FFBB8-7D26-40CA-8C47-B497FECE8D09}" type="slidenum">
              <a:rPr lang="ru-RU" smtClean="0"/>
              <a:t>‹#›</a:t>
            </a:fld>
            <a:endParaRPr lang="ru-RU"/>
          </a:p>
        </p:txBody>
      </p:sp>
    </p:spTree>
    <p:extLst>
      <p:ext uri="{BB962C8B-B14F-4D97-AF65-F5344CB8AC3E}">
        <p14:creationId xmlns:p14="http://schemas.microsoft.com/office/powerpoint/2010/main" val="117565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065417" y="5054602"/>
            <a:ext cx="673276" cy="279400"/>
          </a:xfrm>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a:xfrm>
            <a:off x="1921934" y="5054602"/>
            <a:ext cx="4064860" cy="279400"/>
          </a:xfrm>
        </p:spPr>
        <p:txBody>
          <a:bodyPr/>
          <a:lstStyle/>
          <a:p>
            <a:endParaRPr lang="ru-RU"/>
          </a:p>
        </p:txBody>
      </p:sp>
      <p:sp>
        <p:nvSpPr>
          <p:cNvPr id="6" name="Slide Number Placeholder 5"/>
          <p:cNvSpPr>
            <a:spLocks noGrp="1"/>
          </p:cNvSpPr>
          <p:nvPr>
            <p:ph type="sldNum" sz="quarter" idx="12"/>
          </p:nvPr>
        </p:nvSpPr>
        <p:spPr>
          <a:xfrm>
            <a:off x="6817317" y="5054602"/>
            <a:ext cx="413483" cy="279400"/>
          </a:xfrm>
        </p:spPr>
        <p:txBody>
          <a:bodyPr/>
          <a:lstStyle/>
          <a:p>
            <a:fld id="{52A12ABC-1F85-4E8D-AC88-7C280DD4F0B8}" type="slidenum">
              <a:rPr lang="ru-RU" smtClean="0"/>
              <a:pPr/>
              <a:t>‹#›</a:t>
            </a:fld>
            <a:endParaRPr lang="ru-RU"/>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2384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3056895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70109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2675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2967430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22018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ru-RU" smtClean="0"/>
              <a:t>Образец заголовка</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74671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1698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75524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711146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A12ABC-1F85-4E8D-AC88-7C280DD4F0B8}" type="slidenum">
              <a:rPr lang="ru-RU" smtClean="0"/>
              <a:pPr/>
              <a:t>‹#›</a:t>
            </a:fld>
            <a:endParaRPr lang="ru-RU"/>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631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2272237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2A12ABC-1F85-4E8D-AC88-7C280DD4F0B8}" type="slidenum">
              <a:rPr lang="ru-RU" smtClean="0"/>
              <a:pPr/>
              <a:t>‹#›</a:t>
            </a:fld>
            <a:endParaRPr lang="ru-RU"/>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780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2A12ABC-1F85-4E8D-AC88-7C280DD4F0B8}" type="slidenum">
              <a:rPr lang="ru-RU" smtClean="0"/>
              <a:pPr/>
              <a:t>‹#›</a:t>
            </a:fld>
            <a:endParaRPr lang="ru-RU"/>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821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183544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A12ABC-1F85-4E8D-AC88-7C280DD4F0B8}" type="slidenum">
              <a:rPr lang="ru-RU" smtClean="0"/>
              <a:pPr/>
              <a:t>‹#›</a:t>
            </a:fld>
            <a:endParaRPr lang="ru-RU"/>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5519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ru-RU" smtClean="0"/>
              <a:t>Образец заголовка</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494328-1CB5-4481-B046-663606390ECE}" type="datetimeFigureOut">
              <a:rPr lang="ru-RU" smtClean="0"/>
              <a:pPr/>
              <a:t>24.11.2023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A12ABC-1F85-4E8D-AC88-7C280DD4F0B8}" type="slidenum">
              <a:rPr lang="ru-RU" smtClean="0"/>
              <a:pPr/>
              <a:t>‹#›</a:t>
            </a:fld>
            <a:endParaRPr lang="ru-RU"/>
          </a:p>
        </p:txBody>
      </p:sp>
    </p:spTree>
    <p:extLst>
      <p:ext uri="{BB962C8B-B14F-4D97-AF65-F5344CB8AC3E}">
        <p14:creationId xmlns:p14="http://schemas.microsoft.com/office/powerpoint/2010/main" val="1887670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494328-1CB5-4481-B046-663606390ECE}" type="datetimeFigureOut">
              <a:rPr lang="ru-RU" smtClean="0"/>
              <a:pPr/>
              <a:t>24.11.2023</a:t>
            </a:fld>
            <a:endParaRPr lang="ru-RU"/>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2A12ABC-1F85-4E8D-AC88-7C280DD4F0B8}" type="slidenum">
              <a:rPr lang="ru-RU" smtClean="0"/>
              <a:pPr/>
              <a:t>‹#›</a:t>
            </a:fld>
            <a:endParaRPr lang="ru-RU"/>
          </a:p>
        </p:txBody>
      </p:sp>
    </p:spTree>
    <p:extLst>
      <p:ext uri="{BB962C8B-B14F-4D97-AF65-F5344CB8AC3E}">
        <p14:creationId xmlns:p14="http://schemas.microsoft.com/office/powerpoint/2010/main" val="2747504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14" name="TextBox 13"/>
          <p:cNvSpPr txBox="1"/>
          <p:nvPr/>
        </p:nvSpPr>
        <p:spPr>
          <a:xfrm>
            <a:off x="2051720" y="1628800"/>
            <a:ext cx="5328592" cy="1938992"/>
          </a:xfrm>
          <a:prstGeom prst="rect">
            <a:avLst/>
          </a:prstGeom>
          <a:noFill/>
        </p:spPr>
        <p:txBody>
          <a:bodyPr wrap="square" rtlCol="0">
            <a:spAutoFit/>
          </a:bodyPr>
          <a:lstStyle/>
          <a:p>
            <a:r>
              <a:rPr lang="ru-RU"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r>
              <a:rPr lang="ru-RU" sz="4000" b="1" dirty="0" smtClean="0">
                <a:ln w="19050">
                  <a:solidFill>
                    <a:schemeClr val="accent3">
                      <a:lumMod val="60000"/>
                      <a:lumOff val="40000"/>
                    </a:schemeClr>
                  </a:solidFill>
                  <a:prstDash val="solid"/>
                </a:ln>
                <a:solidFill>
                  <a:srgbClr val="85BD5B"/>
                </a:solidFill>
                <a:effectLst>
                  <a:outerShdw blurRad="50000" dist="50800" dir="7500000" algn="tl">
                    <a:srgbClr val="000000">
                      <a:shade val="5000"/>
                      <a:alpha val="35000"/>
                    </a:srgbClr>
                  </a:outerShdw>
                </a:effectLst>
              </a:rPr>
              <a:t>Подготовка к ЕГЭ</a:t>
            </a:r>
          </a:p>
          <a:p>
            <a:pPr algn="ctr"/>
            <a:r>
              <a:rPr lang="ru-RU" sz="4000" b="1" dirty="0">
                <a:ln w="19050">
                  <a:solidFill>
                    <a:schemeClr val="accent3">
                      <a:lumMod val="60000"/>
                      <a:lumOff val="40000"/>
                    </a:schemeClr>
                  </a:solidFill>
                  <a:prstDash val="solid"/>
                </a:ln>
                <a:solidFill>
                  <a:srgbClr val="85BD5B"/>
                </a:solidFill>
                <a:effectLst>
                  <a:outerShdw blurRad="50000" dist="50800" dir="7500000" algn="tl">
                    <a:srgbClr val="000000">
                      <a:shade val="5000"/>
                      <a:alpha val="35000"/>
                    </a:srgbClr>
                  </a:outerShdw>
                </a:effectLst>
              </a:rPr>
              <a:t>п</a:t>
            </a:r>
            <a:r>
              <a:rPr lang="ru-RU" sz="4000" b="1" dirty="0" smtClean="0">
                <a:ln w="19050">
                  <a:solidFill>
                    <a:schemeClr val="accent3">
                      <a:lumMod val="60000"/>
                      <a:lumOff val="40000"/>
                    </a:schemeClr>
                  </a:solidFill>
                  <a:prstDash val="solid"/>
                </a:ln>
                <a:solidFill>
                  <a:srgbClr val="85BD5B"/>
                </a:solidFill>
                <a:effectLst>
                  <a:outerShdw blurRad="50000" dist="50800" dir="7500000" algn="tl">
                    <a:srgbClr val="000000">
                      <a:shade val="5000"/>
                      <a:alpha val="35000"/>
                    </a:srgbClr>
                  </a:outerShdw>
                </a:effectLst>
              </a:rPr>
              <a:t>о русскому языку</a:t>
            </a:r>
          </a:p>
          <a:p>
            <a:pPr algn="ctr"/>
            <a:r>
              <a:rPr lang="ru-RU" sz="4000" b="1" dirty="0" smtClean="0">
                <a:ln w="19050">
                  <a:solidFill>
                    <a:schemeClr val="accent3">
                      <a:lumMod val="60000"/>
                      <a:lumOff val="40000"/>
                    </a:schemeClr>
                  </a:solidFill>
                  <a:prstDash val="solid"/>
                </a:ln>
                <a:solidFill>
                  <a:srgbClr val="85BD5B"/>
                </a:solidFill>
                <a:effectLst>
                  <a:outerShdw blurRad="50000" dist="50800" dir="7500000" algn="tl">
                    <a:srgbClr val="000000">
                      <a:shade val="5000"/>
                      <a:alpha val="35000"/>
                    </a:srgbClr>
                  </a:outerShdw>
                </a:effectLst>
              </a:rPr>
              <a:t>(задание №27)</a:t>
            </a:r>
          </a:p>
        </p:txBody>
      </p:sp>
      <p:sp>
        <p:nvSpPr>
          <p:cNvPr id="2" name="TextBox 1"/>
          <p:cNvSpPr txBox="1"/>
          <p:nvPr/>
        </p:nvSpPr>
        <p:spPr>
          <a:xfrm>
            <a:off x="1619672" y="3861048"/>
            <a:ext cx="6192688" cy="1569660"/>
          </a:xfrm>
          <a:prstGeom prst="rect">
            <a:avLst/>
          </a:prstGeom>
          <a:noFill/>
        </p:spPr>
        <p:txBody>
          <a:bodyPr wrap="square" rtlCol="0">
            <a:spAutoFit/>
          </a:bodyPr>
          <a:lstStyle/>
          <a:p>
            <a:pPr algn="ctr"/>
            <a:r>
              <a:rPr lang="ru-RU" sz="2400" b="1" i="1" dirty="0" smtClean="0">
                <a:solidFill>
                  <a:schemeClr val="accent4">
                    <a:lumMod val="50000"/>
                  </a:schemeClr>
                </a:solidFill>
                <a:latin typeface="Monotype Corsiva" panose="03010101010201010101" pitchFamily="66" charset="0"/>
              </a:rPr>
              <a:t>Попова Елена Васильевна, </a:t>
            </a:r>
          </a:p>
          <a:p>
            <a:pPr algn="ctr"/>
            <a:r>
              <a:rPr lang="ru-RU" sz="2400" i="1" dirty="0" smtClean="0">
                <a:solidFill>
                  <a:schemeClr val="accent4">
                    <a:lumMod val="50000"/>
                  </a:schemeClr>
                </a:solidFill>
                <a:latin typeface="Monotype Corsiva" panose="03010101010201010101" pitchFamily="66" charset="0"/>
              </a:rPr>
              <a:t>учитель русского языка и литературы </a:t>
            </a:r>
          </a:p>
          <a:p>
            <a:pPr algn="ctr"/>
            <a:r>
              <a:rPr lang="ru-RU" sz="2400" i="1" dirty="0" smtClean="0">
                <a:solidFill>
                  <a:schemeClr val="accent4">
                    <a:lumMod val="50000"/>
                  </a:schemeClr>
                </a:solidFill>
                <a:latin typeface="Monotype Corsiva" panose="03010101010201010101" pitchFamily="66" charset="0"/>
              </a:rPr>
              <a:t>АОНО «Частный Лицей «</a:t>
            </a:r>
            <a:r>
              <a:rPr lang="ru-RU" sz="2400" i="1" dirty="0" smtClean="0">
                <a:solidFill>
                  <a:schemeClr val="accent4">
                    <a:lumMod val="50000"/>
                  </a:schemeClr>
                </a:solidFill>
                <a:latin typeface="Monotype Corsiva" panose="03010101010201010101" pitchFamily="66" charset="0"/>
              </a:rPr>
              <a:t>ЭКУС» </a:t>
            </a:r>
          </a:p>
          <a:p>
            <a:pPr algn="ctr"/>
            <a:r>
              <a:rPr lang="ru-RU" sz="2400" i="1" dirty="0" err="1" smtClean="0">
                <a:solidFill>
                  <a:schemeClr val="accent4">
                    <a:lumMod val="50000"/>
                  </a:schemeClr>
                </a:solidFill>
                <a:latin typeface="Monotype Corsiva" panose="03010101010201010101" pitchFamily="66" charset="0"/>
              </a:rPr>
              <a:t>г.Подольска</a:t>
            </a:r>
            <a:r>
              <a:rPr lang="ru-RU" sz="2400" i="1" dirty="0" smtClean="0">
                <a:solidFill>
                  <a:schemeClr val="accent4">
                    <a:lumMod val="50000"/>
                  </a:schemeClr>
                </a:solidFill>
                <a:latin typeface="Monotype Corsiva" panose="03010101010201010101" pitchFamily="66" charset="0"/>
              </a:rPr>
              <a:t> Московской области</a:t>
            </a:r>
            <a:endParaRPr lang="ru-RU" sz="2400" i="1" dirty="0" smtClean="0">
              <a:solidFill>
                <a:schemeClr val="accent4">
                  <a:lumMod val="50000"/>
                </a:schemeClr>
              </a:solidFill>
              <a:latin typeface="Monotype Corsiva" panose="03010101010201010101"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1024420" y="751554"/>
            <a:ext cx="6787940" cy="1323439"/>
          </a:xfrm>
          <a:prstGeom prst="rect">
            <a:avLst/>
          </a:prstGeom>
        </p:spPr>
        <p:txBody>
          <a:bodyPr wrap="square">
            <a:spAutoFit/>
          </a:bodyPr>
          <a:lstStyle/>
          <a:p>
            <a:pPr algn="ctr"/>
            <a:r>
              <a:rPr lang="ru-RU" sz="2000" b="1" dirty="0" smtClean="0">
                <a:solidFill>
                  <a:srgbClr val="C00000"/>
                </a:solidFill>
              </a:rPr>
              <a:t>Демонстрация готового сочинения </a:t>
            </a:r>
          </a:p>
          <a:p>
            <a:pPr algn="ctr"/>
            <a:r>
              <a:rPr lang="ru-RU" sz="2000" b="1" dirty="0" smtClean="0">
                <a:solidFill>
                  <a:srgbClr val="C00000"/>
                </a:solidFill>
              </a:rPr>
              <a:t>с обсуждением композиционных частей</a:t>
            </a:r>
          </a:p>
          <a:p>
            <a:pPr lvl="0" algn="ctr"/>
            <a:r>
              <a:rPr lang="ru-RU" sz="2000" i="1" dirty="0"/>
              <a:t>(Сочинение по тексту </a:t>
            </a:r>
            <a:r>
              <a:rPr lang="ru-RU" sz="2000" i="1" dirty="0" err="1"/>
              <a:t>Е.П.Новикова</a:t>
            </a:r>
            <a:r>
              <a:rPr lang="ru-RU" sz="2000" i="1" dirty="0"/>
              <a:t>)</a:t>
            </a:r>
          </a:p>
          <a:p>
            <a:pPr algn="ctr"/>
            <a:endParaRPr lang="ru-RU" sz="2000" dirty="0"/>
          </a:p>
        </p:txBody>
      </p:sp>
      <p:sp>
        <p:nvSpPr>
          <p:cNvPr id="6" name="Прямоугольник 5"/>
          <p:cNvSpPr/>
          <p:nvPr/>
        </p:nvSpPr>
        <p:spPr>
          <a:xfrm>
            <a:off x="574730" y="1897740"/>
            <a:ext cx="7704856" cy="4062651"/>
          </a:xfrm>
          <a:prstGeom prst="rect">
            <a:avLst/>
          </a:prstGeom>
        </p:spPr>
        <p:txBody>
          <a:bodyPr wrap="square">
            <a:spAutoFit/>
          </a:bodyPr>
          <a:lstStyle/>
          <a:p>
            <a:pPr lvl="0" algn="just"/>
            <a:r>
              <a:rPr lang="ru-RU" sz="2000" dirty="0" smtClean="0"/>
              <a:t>     Что </a:t>
            </a:r>
            <a:r>
              <a:rPr lang="ru-RU" sz="2000" dirty="0"/>
              <a:t>способно изменить судьбу человека? </a:t>
            </a:r>
            <a:r>
              <a:rPr lang="ru-RU" sz="2000" b="1" dirty="0"/>
              <a:t>Именно этот вопрос привлёк внимание</a:t>
            </a:r>
            <a:r>
              <a:rPr lang="ru-RU" sz="2000" dirty="0"/>
              <a:t> Е. П. Новикова, журналиста, автора статей на морально-этические темы.</a:t>
            </a:r>
          </a:p>
          <a:p>
            <a:pPr algn="just">
              <a:lnSpc>
                <a:spcPct val="90000"/>
              </a:lnSpc>
            </a:pPr>
            <a:r>
              <a:rPr lang="ru-RU" sz="2000" b="1" dirty="0"/>
              <a:t>     Автор раскрывает проблему на примере </a:t>
            </a:r>
            <a:r>
              <a:rPr lang="ru-RU" sz="2000" dirty="0"/>
              <a:t>жизненного пути учителя трудового обучения, Евгения Александровича Субботина. </a:t>
            </a:r>
            <a:r>
              <a:rPr lang="ru-RU" sz="2000" dirty="0" smtClean="0">
                <a:solidFill>
                  <a:srgbClr val="85BD5B"/>
                </a:solidFill>
              </a:rPr>
              <a:t>Мы узнаем о том, что, будучи известным человеком в городе на данный момент, в </a:t>
            </a:r>
            <a:r>
              <a:rPr lang="ru-RU" sz="2000" dirty="0">
                <a:solidFill>
                  <a:srgbClr val="85BD5B"/>
                </a:solidFill>
              </a:rPr>
              <a:t>прошлом </a:t>
            </a:r>
            <a:r>
              <a:rPr lang="ru-RU" sz="2000" dirty="0" smtClean="0">
                <a:solidFill>
                  <a:srgbClr val="85BD5B"/>
                </a:solidFill>
              </a:rPr>
              <a:t>герой </a:t>
            </a:r>
            <a:r>
              <a:rPr lang="ru-RU" sz="2000" dirty="0">
                <a:solidFill>
                  <a:srgbClr val="85BD5B"/>
                </a:solidFill>
              </a:rPr>
              <a:t>имел криминальную биографию: «Я жил тем, что воровал и выпрашивал».  Из рассказа </a:t>
            </a:r>
            <a:r>
              <a:rPr lang="ru-RU" sz="2000" dirty="0" smtClean="0">
                <a:solidFill>
                  <a:srgbClr val="85BD5B"/>
                </a:solidFill>
              </a:rPr>
              <a:t>Евгения </a:t>
            </a:r>
            <a:r>
              <a:rPr lang="ru-RU" sz="2000" dirty="0">
                <a:solidFill>
                  <a:srgbClr val="85BD5B"/>
                </a:solidFill>
              </a:rPr>
              <a:t>о своей жизни </a:t>
            </a:r>
            <a:r>
              <a:rPr lang="ru-RU" sz="2000" dirty="0" smtClean="0">
                <a:solidFill>
                  <a:srgbClr val="85BD5B"/>
                </a:solidFill>
              </a:rPr>
              <a:t>также становится известно, </a:t>
            </a:r>
            <a:r>
              <a:rPr lang="ru-RU" sz="2000" dirty="0">
                <a:solidFill>
                  <a:srgbClr val="85BD5B"/>
                </a:solidFill>
              </a:rPr>
              <a:t>что к подобному поведению его привели жизненные </a:t>
            </a:r>
            <a:r>
              <a:rPr lang="ru-RU" sz="2000" dirty="0" smtClean="0">
                <a:solidFill>
                  <a:srgbClr val="85BD5B"/>
                </a:solidFill>
              </a:rPr>
              <a:t>обстоятельства: отсутствие </a:t>
            </a:r>
            <a:r>
              <a:rPr lang="ru-RU" sz="2000" dirty="0">
                <a:solidFill>
                  <a:srgbClr val="85BD5B"/>
                </a:solidFill>
              </a:rPr>
              <a:t>заботы, полное равнодушие к судьбе мальчика со стороны </a:t>
            </a:r>
            <a:r>
              <a:rPr lang="ru-RU" sz="2000" dirty="0" smtClean="0">
                <a:solidFill>
                  <a:srgbClr val="85BD5B"/>
                </a:solidFill>
              </a:rPr>
              <a:t>родителей. </a:t>
            </a:r>
            <a:r>
              <a:rPr lang="ru-RU" sz="2000" dirty="0" smtClean="0">
                <a:solidFill>
                  <a:srgbClr val="0070C0"/>
                </a:solidFill>
              </a:rPr>
              <a:t>Вся эта </a:t>
            </a:r>
            <a:r>
              <a:rPr lang="ru-RU" sz="2000" dirty="0">
                <a:solidFill>
                  <a:srgbClr val="0070C0"/>
                </a:solidFill>
              </a:rPr>
              <a:t>и</a:t>
            </a:r>
            <a:r>
              <a:rPr lang="ru-RU" sz="2000" dirty="0" smtClean="0">
                <a:solidFill>
                  <a:srgbClr val="0070C0"/>
                </a:solidFill>
              </a:rPr>
              <a:t>нформация о герое необходима для того, чтобы увидеть контраст между его прошлой и настоящей жизнью.</a:t>
            </a:r>
            <a:endParaRPr lang="ru-RU" sz="2000" dirty="0">
              <a:solidFill>
                <a:srgbClr val="0070C0"/>
              </a:solidFill>
            </a:endParaRPr>
          </a:p>
          <a:p>
            <a:pPr lvl="0" algn="just"/>
            <a:endParaRPr lang="ru-RU" dirty="0"/>
          </a:p>
        </p:txBody>
      </p:sp>
    </p:spTree>
    <p:extLst>
      <p:ext uri="{BB962C8B-B14F-4D97-AF65-F5344CB8AC3E}">
        <p14:creationId xmlns:p14="http://schemas.microsoft.com/office/powerpoint/2010/main" val="566567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611560" y="751554"/>
            <a:ext cx="7889530" cy="1323439"/>
          </a:xfrm>
          <a:prstGeom prst="rect">
            <a:avLst/>
          </a:prstGeom>
        </p:spPr>
        <p:txBody>
          <a:bodyPr wrap="square">
            <a:spAutoFit/>
          </a:bodyPr>
          <a:lstStyle/>
          <a:p>
            <a:pPr algn="ctr"/>
            <a:r>
              <a:rPr lang="ru-RU" sz="2000" b="1" dirty="0" smtClean="0">
                <a:solidFill>
                  <a:srgbClr val="C00000"/>
                </a:solidFill>
              </a:rPr>
              <a:t>Демонстрация готового сочинения </a:t>
            </a:r>
          </a:p>
          <a:p>
            <a:pPr algn="ctr"/>
            <a:r>
              <a:rPr lang="ru-RU" sz="2000" b="1" dirty="0" smtClean="0">
                <a:solidFill>
                  <a:srgbClr val="C00000"/>
                </a:solidFill>
              </a:rPr>
              <a:t>с обсуждением композиционных частей</a:t>
            </a:r>
          </a:p>
          <a:p>
            <a:pPr lvl="0" algn="ctr"/>
            <a:r>
              <a:rPr lang="ru-RU" sz="2000" i="1" dirty="0"/>
              <a:t>(Сочинение по тексту </a:t>
            </a:r>
            <a:r>
              <a:rPr lang="ru-RU" sz="2000" i="1" dirty="0" err="1"/>
              <a:t>Е.П.Новикова</a:t>
            </a:r>
            <a:r>
              <a:rPr lang="ru-RU" sz="2000" i="1" dirty="0"/>
              <a:t>)</a:t>
            </a:r>
          </a:p>
          <a:p>
            <a:pPr algn="ctr"/>
            <a:endParaRPr lang="ru-RU" sz="2000" dirty="0"/>
          </a:p>
        </p:txBody>
      </p:sp>
      <p:sp>
        <p:nvSpPr>
          <p:cNvPr id="6" name="Прямоугольник 5"/>
          <p:cNvSpPr/>
          <p:nvPr/>
        </p:nvSpPr>
        <p:spPr>
          <a:xfrm>
            <a:off x="571472" y="1796654"/>
            <a:ext cx="7889530" cy="3693319"/>
          </a:xfrm>
          <a:prstGeom prst="rect">
            <a:avLst/>
          </a:prstGeom>
        </p:spPr>
        <p:txBody>
          <a:bodyPr wrap="square">
            <a:spAutoFit/>
          </a:bodyPr>
          <a:lstStyle/>
          <a:p>
            <a:pPr lvl="0" algn="just"/>
            <a:r>
              <a:rPr lang="ru-RU" sz="2000" b="1" dirty="0" smtClean="0"/>
              <a:t>       Но</a:t>
            </a:r>
            <a:r>
              <a:rPr lang="ru-RU" sz="2000" dirty="0" smtClean="0"/>
              <a:t> </a:t>
            </a:r>
            <a:r>
              <a:rPr lang="ru-RU" sz="2000" dirty="0"/>
              <a:t>что же заставило </a:t>
            </a:r>
            <a:r>
              <a:rPr lang="ru-RU" sz="2000" dirty="0" smtClean="0"/>
              <a:t>Евгения </a:t>
            </a:r>
            <a:r>
              <a:rPr lang="ru-RU" sz="2000" dirty="0"/>
              <a:t>изменить свою жизнь? Об </a:t>
            </a:r>
            <a:r>
              <a:rPr lang="ru-RU" sz="2000" dirty="0" smtClean="0"/>
              <a:t>этом от лица самого Субботина  </a:t>
            </a:r>
            <a:r>
              <a:rPr lang="ru-RU" sz="2000" dirty="0" err="1" smtClean="0"/>
              <a:t>Е.П.Новиков</a:t>
            </a:r>
            <a:r>
              <a:rPr lang="ru-RU" sz="2000" dirty="0" smtClean="0"/>
              <a:t> рассказывает далее</a:t>
            </a:r>
            <a:r>
              <a:rPr lang="ru-RU" sz="2000" dirty="0"/>
              <a:t>, описывая событие, перевернувшее взгляд героя на окружающую реальность. </a:t>
            </a:r>
            <a:r>
              <a:rPr lang="ru-RU" sz="2000" dirty="0">
                <a:solidFill>
                  <a:schemeClr val="accent1"/>
                </a:solidFill>
              </a:rPr>
              <a:t>В его защиту на суде выступила классная руководительница, давая понять, что он «не посторонний, не чужой», что он тоже кому-то нужен. «Я отсидел, вернулся и начал новую </a:t>
            </a:r>
            <a:r>
              <a:rPr lang="ru-RU" sz="2000" dirty="0" smtClean="0">
                <a:solidFill>
                  <a:schemeClr val="accent1"/>
                </a:solidFill>
              </a:rPr>
              <a:t>жизнь» - </a:t>
            </a:r>
            <a:r>
              <a:rPr lang="ru-RU" sz="2000" dirty="0">
                <a:solidFill>
                  <a:schemeClr val="accent1"/>
                </a:solidFill>
              </a:rPr>
              <a:t>таковы последствия </a:t>
            </a:r>
            <a:r>
              <a:rPr lang="ru-RU" sz="2000" dirty="0" smtClean="0">
                <a:solidFill>
                  <a:schemeClr val="accent1"/>
                </a:solidFill>
              </a:rPr>
              <a:t>этого события. </a:t>
            </a:r>
            <a:r>
              <a:rPr lang="ru-RU" sz="2000" dirty="0" smtClean="0">
                <a:solidFill>
                  <a:schemeClr val="accent3"/>
                </a:solidFill>
              </a:rPr>
              <a:t>Данна</a:t>
            </a:r>
            <a:r>
              <a:rPr lang="ru-RU" sz="2000" dirty="0">
                <a:solidFill>
                  <a:schemeClr val="accent3"/>
                </a:solidFill>
              </a:rPr>
              <a:t>я</a:t>
            </a:r>
            <a:r>
              <a:rPr lang="ru-RU" sz="2000" dirty="0" smtClean="0">
                <a:solidFill>
                  <a:schemeClr val="accent3"/>
                </a:solidFill>
              </a:rPr>
              <a:t> </a:t>
            </a:r>
            <a:r>
              <a:rPr lang="ru-RU" sz="2000" dirty="0">
                <a:solidFill>
                  <a:schemeClr val="accent3"/>
                </a:solidFill>
              </a:rPr>
              <a:t>история позволяет понять, что неравнодушие со стороны учителя повлияло на героя, который из «озлобленного волчонка» стал уважаемым человеком, «великолепным мастером».</a:t>
            </a:r>
          </a:p>
          <a:p>
            <a:pPr algn="just">
              <a:lnSpc>
                <a:spcPct val="90000"/>
              </a:lnSpc>
            </a:pPr>
            <a:r>
              <a:rPr lang="ru-RU" sz="2000" b="1" dirty="0"/>
              <a:t>      Сопоставляя</a:t>
            </a:r>
            <a:r>
              <a:rPr lang="ru-RU" sz="2000" dirty="0"/>
              <a:t> события из жизни главного персонажа, </a:t>
            </a:r>
            <a:r>
              <a:rPr lang="ru-RU" sz="2000" dirty="0" smtClean="0"/>
              <a:t>мы осознаём, </a:t>
            </a:r>
            <a:r>
              <a:rPr lang="ru-RU" sz="2000" dirty="0"/>
              <a:t>что </a:t>
            </a:r>
            <a:r>
              <a:rPr lang="ru-RU" sz="2000" dirty="0" smtClean="0"/>
              <a:t>человеческая жизнь</a:t>
            </a:r>
            <a:r>
              <a:rPr lang="ru-RU" sz="2000" dirty="0"/>
              <a:t> </a:t>
            </a:r>
            <a:r>
              <a:rPr lang="ru-RU" sz="2000" dirty="0" smtClean="0"/>
              <a:t>может измениться под воздействием одного происшествия.</a:t>
            </a:r>
            <a:endParaRPr lang="ru-RU" sz="2000" dirty="0"/>
          </a:p>
        </p:txBody>
      </p:sp>
    </p:spTree>
    <p:extLst>
      <p:ext uri="{BB962C8B-B14F-4D97-AF65-F5344CB8AC3E}">
        <p14:creationId xmlns:p14="http://schemas.microsoft.com/office/powerpoint/2010/main" val="3146556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26346" y="535761"/>
            <a:ext cx="7988896"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713680" y="455002"/>
            <a:ext cx="7614228" cy="1323439"/>
          </a:xfrm>
          <a:prstGeom prst="rect">
            <a:avLst/>
          </a:prstGeom>
        </p:spPr>
        <p:txBody>
          <a:bodyPr wrap="square">
            <a:spAutoFit/>
          </a:bodyPr>
          <a:lstStyle/>
          <a:p>
            <a:pPr algn="ctr"/>
            <a:r>
              <a:rPr lang="ru-RU" sz="2000" b="1" dirty="0">
                <a:solidFill>
                  <a:srgbClr val="C00000"/>
                </a:solidFill>
              </a:rPr>
              <a:t>Демонстрация готового сочинения </a:t>
            </a:r>
          </a:p>
          <a:p>
            <a:pPr algn="ctr"/>
            <a:r>
              <a:rPr lang="ru-RU" sz="2000" b="1" dirty="0">
                <a:solidFill>
                  <a:srgbClr val="C00000"/>
                </a:solidFill>
              </a:rPr>
              <a:t>с обсуждением композиционных </a:t>
            </a:r>
            <a:r>
              <a:rPr lang="ru-RU" sz="2000" b="1" dirty="0" smtClean="0">
                <a:solidFill>
                  <a:srgbClr val="C00000"/>
                </a:solidFill>
              </a:rPr>
              <a:t>частей</a:t>
            </a:r>
          </a:p>
          <a:p>
            <a:pPr lvl="0" algn="ctr"/>
            <a:r>
              <a:rPr lang="ru-RU" sz="2000" i="1" dirty="0"/>
              <a:t>(Сочинение по тексту </a:t>
            </a:r>
            <a:r>
              <a:rPr lang="ru-RU" sz="2000" i="1" dirty="0" err="1"/>
              <a:t>Е.П.Новикова</a:t>
            </a:r>
            <a:r>
              <a:rPr lang="ru-RU" sz="2000" i="1" dirty="0"/>
              <a:t>)</a:t>
            </a:r>
          </a:p>
          <a:p>
            <a:pPr algn="ctr"/>
            <a:endParaRPr lang="ru-RU" sz="2000" b="1" dirty="0">
              <a:solidFill>
                <a:srgbClr val="C00000"/>
              </a:solidFill>
            </a:endParaRPr>
          </a:p>
        </p:txBody>
      </p:sp>
      <p:sp>
        <p:nvSpPr>
          <p:cNvPr id="6" name="Прямоугольник 5"/>
          <p:cNvSpPr/>
          <p:nvPr/>
        </p:nvSpPr>
        <p:spPr>
          <a:xfrm>
            <a:off x="526346" y="1400462"/>
            <a:ext cx="7776864" cy="5170646"/>
          </a:xfrm>
          <a:prstGeom prst="rect">
            <a:avLst/>
          </a:prstGeom>
        </p:spPr>
        <p:txBody>
          <a:bodyPr wrap="square">
            <a:spAutoFit/>
          </a:bodyPr>
          <a:lstStyle/>
          <a:p>
            <a:pPr lvl="0" algn="just">
              <a:lnSpc>
                <a:spcPct val="90000"/>
              </a:lnSpc>
            </a:pPr>
            <a:r>
              <a:rPr lang="ru-RU" sz="2000" b="1" dirty="0" smtClean="0"/>
              <a:t>      Таким </a:t>
            </a:r>
            <a:r>
              <a:rPr lang="ru-RU" sz="2000" b="1" dirty="0"/>
              <a:t>образом, позиция автора заключается в </a:t>
            </a:r>
            <a:r>
              <a:rPr lang="ru-RU" sz="2000" b="1" dirty="0" smtClean="0"/>
              <a:t>следующем: </a:t>
            </a:r>
            <a:r>
              <a:rPr lang="ru-RU" sz="2000" dirty="0" smtClean="0"/>
              <a:t>неравнодушное </a:t>
            </a:r>
            <a:r>
              <a:rPr lang="ru-RU" sz="2000" dirty="0"/>
              <a:t>отношение, простое сочувствие со стороны способны в корне изменить судьбу человека.</a:t>
            </a:r>
          </a:p>
          <a:p>
            <a:pPr algn="just">
              <a:lnSpc>
                <a:spcPct val="90000"/>
              </a:lnSpc>
            </a:pPr>
            <a:r>
              <a:rPr lang="ru-RU" sz="2000" dirty="0"/>
              <a:t>     </a:t>
            </a:r>
            <a:r>
              <a:rPr lang="ru-RU" sz="2000" b="1" dirty="0"/>
              <a:t>С подобным утверждением сложно не согласиться. </a:t>
            </a:r>
            <a:r>
              <a:rPr lang="ru-RU" sz="2000" dirty="0"/>
              <a:t>Я тоже считаю, что </a:t>
            </a:r>
            <a:r>
              <a:rPr lang="ru-RU" sz="2000" dirty="0" smtClean="0"/>
              <a:t>очень </a:t>
            </a:r>
            <a:r>
              <a:rPr lang="ru-RU" sz="2000" dirty="0"/>
              <a:t>важно </a:t>
            </a:r>
            <a:r>
              <a:rPr lang="ru-RU" sz="2000" dirty="0" smtClean="0"/>
              <a:t>вовремя протянуть </a:t>
            </a:r>
            <a:r>
              <a:rPr lang="ru-RU" sz="2000" dirty="0"/>
              <a:t>руку помощи </a:t>
            </a:r>
            <a:r>
              <a:rPr lang="ru-RU" sz="2000" dirty="0" smtClean="0"/>
              <a:t>нуждающемуся, не проходя мимо чужой беды.</a:t>
            </a:r>
            <a:endParaRPr lang="ru-RU" sz="2000" dirty="0"/>
          </a:p>
          <a:p>
            <a:pPr algn="just">
              <a:lnSpc>
                <a:spcPct val="90000"/>
              </a:lnSpc>
            </a:pPr>
            <a:r>
              <a:rPr lang="ru-RU" sz="2000" b="1" dirty="0"/>
              <a:t>     Подтвердить </a:t>
            </a:r>
            <a:r>
              <a:rPr lang="ru-RU" sz="2000" b="1" dirty="0" smtClean="0"/>
              <a:t>справедливость </a:t>
            </a:r>
            <a:r>
              <a:rPr lang="ru-RU" sz="2000" b="1" dirty="0"/>
              <a:t>моих слов может опыт художественной литературы. </a:t>
            </a:r>
            <a:r>
              <a:rPr lang="ru-RU" sz="2000" dirty="0">
                <a:solidFill>
                  <a:srgbClr val="7030A0"/>
                </a:solidFill>
              </a:rPr>
              <a:t>Например, в рассказе </a:t>
            </a:r>
            <a:r>
              <a:rPr lang="ru-RU" sz="2000" dirty="0" err="1">
                <a:solidFill>
                  <a:srgbClr val="7030A0"/>
                </a:solidFill>
              </a:rPr>
              <a:t>А.И.Куприна</a:t>
            </a:r>
            <a:r>
              <a:rPr lang="ru-RU" sz="2000" dirty="0">
                <a:solidFill>
                  <a:srgbClr val="7030A0"/>
                </a:solidFill>
              </a:rPr>
              <a:t> «Чудесный доктор» повествуется о семье </a:t>
            </a:r>
            <a:r>
              <a:rPr lang="ru-RU" sz="2000" dirty="0" err="1">
                <a:solidFill>
                  <a:srgbClr val="7030A0"/>
                </a:solidFill>
              </a:rPr>
              <a:t>Мерцаловых</a:t>
            </a:r>
            <a:r>
              <a:rPr lang="ru-RU" sz="2000" dirty="0">
                <a:solidFill>
                  <a:srgbClr val="7030A0"/>
                </a:solidFill>
              </a:rPr>
              <a:t>, попавшей в крайне тяжёлое положение. И все </a:t>
            </a:r>
            <a:r>
              <a:rPr lang="ru-RU" sz="2000" dirty="0" smtClean="0">
                <a:solidFill>
                  <a:srgbClr val="7030A0"/>
                </a:solidFill>
              </a:rPr>
              <a:t>могло закончиться очень </a:t>
            </a:r>
            <a:r>
              <a:rPr lang="ru-RU" sz="2000" dirty="0">
                <a:solidFill>
                  <a:srgbClr val="7030A0"/>
                </a:solidFill>
              </a:rPr>
              <a:t>печально, если бы на их жизненном пути случайно не появился доктор Пирогов: он помог с лечением младшей дочери, </a:t>
            </a:r>
            <a:r>
              <a:rPr lang="ru-RU" sz="2000" dirty="0" smtClean="0">
                <a:solidFill>
                  <a:srgbClr val="7030A0"/>
                </a:solidFill>
              </a:rPr>
              <a:t>дал денег </a:t>
            </a:r>
            <a:r>
              <a:rPr lang="ru-RU" sz="2000" dirty="0">
                <a:solidFill>
                  <a:srgbClr val="7030A0"/>
                </a:solidFill>
              </a:rPr>
              <a:t>на первое время. Вот так одно событие, неравнодушное отношение чужого </a:t>
            </a:r>
            <a:r>
              <a:rPr lang="ru-RU" sz="2000" dirty="0" smtClean="0">
                <a:solidFill>
                  <a:srgbClr val="7030A0"/>
                </a:solidFill>
              </a:rPr>
              <a:t>человека спасло </a:t>
            </a:r>
            <a:r>
              <a:rPr lang="ru-RU" sz="2000" dirty="0">
                <a:solidFill>
                  <a:srgbClr val="7030A0"/>
                </a:solidFill>
              </a:rPr>
              <a:t>жизнь целой семье.</a:t>
            </a:r>
          </a:p>
          <a:p>
            <a:pPr algn="just">
              <a:lnSpc>
                <a:spcPct val="90000"/>
              </a:lnSpc>
            </a:pPr>
            <a:r>
              <a:rPr lang="ru-RU" sz="2000" dirty="0"/>
              <a:t>    </a:t>
            </a:r>
            <a:r>
              <a:rPr lang="ru-RU" sz="2000" b="1" dirty="0" smtClean="0"/>
              <a:t>Итак</a:t>
            </a:r>
            <a:r>
              <a:rPr lang="ru-RU" sz="2000" dirty="0"/>
              <a:t>, </a:t>
            </a:r>
            <a:r>
              <a:rPr lang="ru-RU" sz="2000" dirty="0" err="1"/>
              <a:t>Е.П.Новиков</a:t>
            </a:r>
            <a:r>
              <a:rPr lang="ru-RU" sz="2000" dirty="0"/>
              <a:t>  </a:t>
            </a:r>
            <a:r>
              <a:rPr lang="ru-RU" sz="2000" b="1" dirty="0"/>
              <a:t>позволил нам в очередной раз убедиться</a:t>
            </a:r>
            <a:r>
              <a:rPr lang="ru-RU" sz="2000" dirty="0"/>
              <a:t> в важности взаимопомощи и осознать, что судьбу человека может изменить всего лишь одна счастливая случайность. (317 слов)</a:t>
            </a:r>
          </a:p>
          <a:p>
            <a:pPr algn="just">
              <a:lnSpc>
                <a:spcPct val="90000"/>
              </a:lnSpc>
            </a:pPr>
            <a:endParaRPr lang="ru-RU" sz="2000" dirty="0"/>
          </a:p>
        </p:txBody>
      </p:sp>
    </p:spTree>
    <p:extLst>
      <p:ext uri="{BB962C8B-B14F-4D97-AF65-F5344CB8AC3E}">
        <p14:creationId xmlns:p14="http://schemas.microsoft.com/office/powerpoint/2010/main" val="1791406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b="1" dirty="0">
                <a:solidFill>
                  <a:schemeClr val="tx1"/>
                </a:solidFill>
              </a:rPr>
              <a:t> </a:t>
            </a:r>
            <a:r>
              <a:rPr lang="ru-RU" b="1" dirty="0" smtClean="0">
                <a:solidFill>
                  <a:schemeClr val="tx1"/>
                </a:solidFill>
              </a:rPr>
              <a:t>          </a:t>
            </a:r>
            <a:endParaRPr lang="ru-RU" dirty="0">
              <a:solidFill>
                <a:schemeClr val="tx1"/>
              </a:solidFill>
            </a:endParaRPr>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3059832" y="703986"/>
            <a:ext cx="3148619" cy="400110"/>
          </a:xfrm>
          <a:prstGeom prst="rect">
            <a:avLst/>
          </a:prstGeom>
        </p:spPr>
        <p:txBody>
          <a:bodyPr wrap="none">
            <a:spAutoFit/>
          </a:bodyPr>
          <a:lstStyle/>
          <a:p>
            <a:r>
              <a:rPr lang="ru-RU" sz="2000" b="1" dirty="0" smtClean="0">
                <a:solidFill>
                  <a:srgbClr val="C00000"/>
                </a:solidFill>
              </a:rPr>
              <a:t>Используемая литература</a:t>
            </a:r>
            <a:endParaRPr lang="ru-RU" sz="2000" dirty="0">
              <a:solidFill>
                <a:srgbClr val="C00000"/>
              </a:solidFill>
            </a:endParaRPr>
          </a:p>
        </p:txBody>
      </p:sp>
      <p:sp>
        <p:nvSpPr>
          <p:cNvPr id="6" name="Прямоугольник 5"/>
          <p:cNvSpPr/>
          <p:nvPr/>
        </p:nvSpPr>
        <p:spPr>
          <a:xfrm>
            <a:off x="971600" y="1071545"/>
            <a:ext cx="6816530" cy="3139321"/>
          </a:xfrm>
          <a:prstGeom prst="rect">
            <a:avLst/>
          </a:prstGeom>
        </p:spPr>
        <p:txBody>
          <a:bodyPr wrap="square">
            <a:spAutoFit/>
          </a:bodyPr>
          <a:lstStyle/>
          <a:p>
            <a:r>
              <a:rPr lang="ru-RU" dirty="0"/>
              <a:t> </a:t>
            </a:r>
          </a:p>
          <a:p>
            <a:pPr marL="342900" indent="-342900">
              <a:buAutoNum type="arabicPeriod"/>
            </a:pPr>
            <a:r>
              <a:rPr lang="ru-RU" dirty="0" smtClean="0"/>
              <a:t>Русский язык. Сочинение на ЕГЭ. Курс интенсивной подготовки: учебно-методическое пособие/ </a:t>
            </a:r>
            <a:r>
              <a:rPr lang="ru-RU" dirty="0" err="1" smtClean="0"/>
              <a:t>Н.А.Сенина</a:t>
            </a:r>
            <a:r>
              <a:rPr lang="ru-RU" dirty="0" smtClean="0"/>
              <a:t>, </a:t>
            </a:r>
            <a:r>
              <a:rPr lang="ru-RU" dirty="0" err="1" smtClean="0"/>
              <a:t>А.Г.Нарушевич</a:t>
            </a:r>
            <a:r>
              <a:rPr lang="ru-RU" dirty="0" smtClean="0"/>
              <a:t>; под </a:t>
            </a:r>
            <a:r>
              <a:rPr lang="ru-RU" dirty="0" err="1" smtClean="0"/>
              <a:t>ред.Н.А.Сениной</a:t>
            </a:r>
            <a:r>
              <a:rPr lang="ru-RU" dirty="0" smtClean="0"/>
              <a:t>. – Ростов н/Дону: Легион, 2022</a:t>
            </a:r>
          </a:p>
          <a:p>
            <a:pPr marL="342900" indent="-342900">
              <a:buFontTx/>
              <a:buAutoNum type="arabicPeriod"/>
            </a:pPr>
            <a:r>
              <a:rPr lang="ru-RU" dirty="0"/>
              <a:t>Словарь литературоведческих терминов / С. П. </a:t>
            </a:r>
            <a:r>
              <a:rPr lang="ru-RU" dirty="0" err="1"/>
              <a:t>Белокурова</a:t>
            </a:r>
            <a:r>
              <a:rPr lang="ru-RU" dirty="0"/>
              <a:t> ; науч. ред.: И. Н. Сухих, С. В. Друговейко-Должанская ; </a:t>
            </a:r>
            <a:r>
              <a:rPr lang="ru-RU" dirty="0" err="1"/>
              <a:t>ст</a:t>
            </a:r>
            <a:r>
              <a:rPr lang="ru-RU" dirty="0"/>
              <a:t>.:Д. С. Лихачев, М. Л. </a:t>
            </a:r>
            <a:r>
              <a:rPr lang="ru-RU" dirty="0" err="1"/>
              <a:t>Гаспаров</a:t>
            </a:r>
            <a:r>
              <a:rPr lang="ru-RU" dirty="0"/>
              <a:t>. — Санкт-Петербург: Паритет, 2006.</a:t>
            </a:r>
          </a:p>
          <a:p>
            <a:pPr marL="342900" indent="-342900">
              <a:buAutoNum type="arabicPeriod"/>
            </a:pPr>
            <a:endParaRPr lang="ru-RU" dirty="0" smtClean="0"/>
          </a:p>
          <a:p>
            <a:pPr marL="342900" indent="-342900">
              <a:buAutoNum type="arabicPeriod"/>
            </a:pPr>
            <a:endParaRPr lang="ru-RU" dirty="0"/>
          </a:p>
          <a:p>
            <a:pPr lvl="0"/>
            <a:endParaRPr lang="ru-RU" dirty="0"/>
          </a:p>
        </p:txBody>
      </p:sp>
      <p:sp>
        <p:nvSpPr>
          <p:cNvPr id="5" name="TextBox 4"/>
          <p:cNvSpPr txBox="1"/>
          <p:nvPr/>
        </p:nvSpPr>
        <p:spPr>
          <a:xfrm>
            <a:off x="1763688" y="3573016"/>
            <a:ext cx="184731" cy="369332"/>
          </a:xfrm>
          <a:prstGeom prst="rect">
            <a:avLst/>
          </a:prstGeom>
          <a:noFill/>
        </p:spPr>
        <p:txBody>
          <a:bodyPr wrap="none" rtlCol="0">
            <a:spAutoFit/>
          </a:bodyPr>
          <a:lstStyle/>
          <a:p>
            <a:endParaRPr lang="ru-RU" dirty="0"/>
          </a:p>
        </p:txBody>
      </p:sp>
    </p:spTree>
    <p:extLst>
      <p:ext uri="{BB962C8B-B14F-4D97-AF65-F5344CB8AC3E}">
        <p14:creationId xmlns:p14="http://schemas.microsoft.com/office/powerpoint/2010/main" val="264349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566057"/>
            <a:ext cx="8001738" cy="5698233"/>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solidFill>
                <a:schemeClr val="tx1"/>
              </a:solidFill>
            </a:endParaRPr>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594744" y="638507"/>
            <a:ext cx="7978466" cy="430887"/>
          </a:xfrm>
          <a:prstGeom prst="rect">
            <a:avLst/>
          </a:prstGeom>
        </p:spPr>
        <p:txBody>
          <a:bodyPr wrap="none">
            <a:spAutoFit/>
          </a:bodyPr>
          <a:lstStyle/>
          <a:p>
            <a:r>
              <a:rPr lang="ru-RU" sz="2200" b="1" dirty="0" smtClean="0">
                <a:solidFill>
                  <a:srgbClr val="C00000"/>
                </a:solidFill>
              </a:rPr>
              <a:t>Этапы работы над подготовкой к написанию сочинения ЕГЭ</a:t>
            </a:r>
            <a:endParaRPr lang="ru-RU" sz="2200" dirty="0">
              <a:solidFill>
                <a:srgbClr val="C00000"/>
              </a:solidFill>
            </a:endParaRPr>
          </a:p>
        </p:txBody>
      </p:sp>
      <p:sp>
        <p:nvSpPr>
          <p:cNvPr id="5" name="TextBox 4"/>
          <p:cNvSpPr txBox="1"/>
          <p:nvPr/>
        </p:nvSpPr>
        <p:spPr>
          <a:xfrm>
            <a:off x="594744" y="1165362"/>
            <a:ext cx="7978466" cy="4099584"/>
          </a:xfrm>
          <a:prstGeom prst="rect">
            <a:avLst/>
          </a:prstGeom>
          <a:noFill/>
        </p:spPr>
        <p:txBody>
          <a:bodyPr wrap="square" rtlCol="0">
            <a:spAutoFit/>
          </a:bodyPr>
          <a:lstStyle/>
          <a:p>
            <a:pPr marL="457200" lvl="0" indent="-457200">
              <a:lnSpc>
                <a:spcPct val="150000"/>
              </a:lnSpc>
              <a:buFont typeface="+mj-lt"/>
              <a:buAutoNum type="arabicPeriod"/>
            </a:pPr>
            <a:r>
              <a:rPr lang="ru-RU" sz="2400" i="1" dirty="0"/>
              <a:t>Знакомство с формулировкой задания 27.</a:t>
            </a:r>
            <a:endParaRPr lang="ru-RU" sz="2400" dirty="0"/>
          </a:p>
          <a:p>
            <a:pPr marL="457200" lvl="0" indent="-457200">
              <a:lnSpc>
                <a:spcPct val="150000"/>
              </a:lnSpc>
              <a:buFont typeface="+mj-lt"/>
              <a:buAutoNum type="arabicPeriod"/>
            </a:pPr>
            <a:r>
              <a:rPr lang="ru-RU" sz="2400" i="1" dirty="0" smtClean="0"/>
              <a:t>Работа над композицией </a:t>
            </a:r>
            <a:r>
              <a:rPr lang="ru-RU" sz="2400" i="1" dirty="0"/>
              <a:t>сочинения.</a:t>
            </a:r>
            <a:endParaRPr lang="ru-RU" sz="2400" dirty="0"/>
          </a:p>
          <a:p>
            <a:pPr marL="457200" lvl="0" indent="-457200">
              <a:lnSpc>
                <a:spcPct val="150000"/>
              </a:lnSpc>
              <a:buFont typeface="+mj-lt"/>
              <a:buAutoNum type="arabicPeriod"/>
            </a:pPr>
            <a:r>
              <a:rPr lang="ru-RU" sz="2400" i="1" dirty="0"/>
              <a:t>Знакомство с критериями оценивания сочинения</a:t>
            </a:r>
            <a:r>
              <a:rPr lang="ru-RU" sz="2400" i="1" dirty="0" smtClean="0"/>
              <a:t>.</a:t>
            </a:r>
          </a:p>
          <a:p>
            <a:pPr marL="228600" lvl="0" indent="-228600">
              <a:lnSpc>
                <a:spcPct val="150000"/>
              </a:lnSpc>
              <a:buFont typeface="+mj-lt"/>
              <a:buAutoNum type="arabicPeriod"/>
            </a:pPr>
            <a:endParaRPr lang="ru-RU" sz="800" dirty="0"/>
          </a:p>
          <a:p>
            <a:pPr marL="457200" lvl="0" indent="-457200">
              <a:lnSpc>
                <a:spcPct val="90000"/>
              </a:lnSpc>
              <a:buFont typeface="+mj-lt"/>
              <a:buAutoNum type="arabicPeriod"/>
            </a:pPr>
            <a:r>
              <a:rPr lang="ru-RU" sz="2400" i="1" dirty="0"/>
              <a:t>Демонстрация примерной работы с разбором </a:t>
            </a:r>
            <a:r>
              <a:rPr lang="ru-RU" sz="2400" i="1" dirty="0" smtClean="0"/>
              <a:t>композиционных</a:t>
            </a:r>
          </a:p>
          <a:p>
            <a:pPr lvl="0" indent="447675">
              <a:lnSpc>
                <a:spcPct val="90000"/>
              </a:lnSpc>
            </a:pPr>
            <a:r>
              <a:rPr lang="ru-RU" sz="2400" i="1" dirty="0" smtClean="0"/>
              <a:t>частей.</a:t>
            </a:r>
          </a:p>
          <a:p>
            <a:pPr lvl="0" indent="447675">
              <a:lnSpc>
                <a:spcPct val="90000"/>
              </a:lnSpc>
            </a:pPr>
            <a:endParaRPr lang="ru-RU" dirty="0"/>
          </a:p>
          <a:p>
            <a:pPr marL="457200" lvl="0" indent="-457200">
              <a:lnSpc>
                <a:spcPct val="90000"/>
              </a:lnSpc>
              <a:buFont typeface="+mj-lt"/>
              <a:buAutoNum type="arabicPeriod" startAt="5"/>
            </a:pPr>
            <a:r>
              <a:rPr lang="ru-RU" sz="2400" i="1" dirty="0" smtClean="0"/>
              <a:t>Работа </a:t>
            </a:r>
            <a:r>
              <a:rPr lang="ru-RU" sz="2400" i="1" dirty="0"/>
              <a:t>с каждым </a:t>
            </a:r>
            <a:r>
              <a:rPr lang="ru-RU" sz="2400" i="1" dirty="0" smtClean="0"/>
              <a:t>элементом композиции</a:t>
            </a:r>
            <a:r>
              <a:rPr lang="ru-RU" sz="2400" i="1" dirty="0"/>
              <a:t>.</a:t>
            </a:r>
            <a:endParaRPr lang="ru-RU" sz="2400" dirty="0"/>
          </a:p>
          <a:p>
            <a:pPr marL="457200" lvl="0" indent="-457200">
              <a:lnSpc>
                <a:spcPct val="150000"/>
              </a:lnSpc>
              <a:buFont typeface="+mj-lt"/>
              <a:buAutoNum type="arabicPeriod" startAt="5"/>
            </a:pPr>
            <a:r>
              <a:rPr lang="ru-RU" sz="2400" i="1" dirty="0"/>
              <a:t>Совместная работа с текстом, написание сочинения.</a:t>
            </a:r>
            <a:endParaRPr lang="ru-RU" sz="2400" dirty="0"/>
          </a:p>
          <a:p>
            <a:pPr marL="342900" indent="-342900">
              <a:buFont typeface="+mj-lt"/>
              <a:buAutoNum type="arabicPeriod" startAt="5"/>
            </a:pPr>
            <a:endParaRPr lang="ru-RU" dirty="0"/>
          </a:p>
        </p:txBody>
      </p:sp>
    </p:spTree>
    <p:extLst>
      <p:ext uri="{BB962C8B-B14F-4D97-AF65-F5344CB8AC3E}">
        <p14:creationId xmlns:p14="http://schemas.microsoft.com/office/powerpoint/2010/main" val="1197068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3" name="Прямоугольник 2"/>
          <p:cNvSpPr/>
          <p:nvPr/>
        </p:nvSpPr>
        <p:spPr>
          <a:xfrm>
            <a:off x="1057573" y="1071545"/>
            <a:ext cx="6957416" cy="5355312"/>
          </a:xfrm>
          <a:prstGeom prst="rect">
            <a:avLst/>
          </a:prstGeom>
        </p:spPr>
        <p:txBody>
          <a:bodyPr wrap="square">
            <a:spAutoFit/>
          </a:bodyPr>
          <a:lstStyle/>
          <a:p>
            <a:pPr algn="just"/>
            <a:r>
              <a:rPr lang="ru-RU" dirty="0"/>
              <a:t>Напишите сочинение по прочитанному тексту. </a:t>
            </a:r>
            <a:r>
              <a:rPr lang="ru-RU" b="1" dirty="0"/>
              <a:t>Сформулируйте одну </a:t>
            </a:r>
            <a:r>
              <a:rPr lang="ru-RU" b="1" dirty="0" smtClean="0"/>
              <a:t>из </a:t>
            </a:r>
            <a:r>
              <a:rPr lang="ru-RU" b="1" dirty="0"/>
              <a:t>проблем</a:t>
            </a:r>
            <a:r>
              <a:rPr lang="ru-RU" dirty="0"/>
              <a:t>, поставленных автором </a:t>
            </a:r>
            <a:r>
              <a:rPr lang="ru-RU" dirty="0" smtClean="0"/>
              <a:t>текста. </a:t>
            </a:r>
            <a:r>
              <a:rPr lang="ru-RU" b="1" dirty="0" smtClean="0"/>
              <a:t>Прокомментируйте </a:t>
            </a:r>
            <a:r>
              <a:rPr lang="ru-RU" b="1" dirty="0"/>
              <a:t>сформулированную проблему</a:t>
            </a:r>
            <a:r>
              <a:rPr lang="ru-RU" dirty="0"/>
              <a:t>. Включите в комментарий </a:t>
            </a:r>
            <a:r>
              <a:rPr lang="ru-RU" dirty="0" smtClean="0"/>
              <a:t>пояснения к двум примерам-иллюстрациям </a:t>
            </a:r>
            <a:r>
              <a:rPr lang="ru-RU" dirty="0"/>
              <a:t>из прочитанного текста, </a:t>
            </a:r>
            <a:r>
              <a:rPr lang="ru-RU" dirty="0" smtClean="0"/>
              <a:t>которые важны </a:t>
            </a:r>
            <a:r>
              <a:rPr lang="ru-RU" dirty="0"/>
              <a:t>для понимания проблемы исходного текста (избегайте </a:t>
            </a:r>
            <a:r>
              <a:rPr lang="ru-RU" dirty="0" smtClean="0"/>
              <a:t>чрезмерного </a:t>
            </a:r>
            <a:r>
              <a:rPr lang="ru-RU" dirty="0"/>
              <a:t>цитирования). </a:t>
            </a:r>
            <a:r>
              <a:rPr lang="ru-RU" dirty="0" smtClean="0"/>
              <a:t>Проанализируйте указанную смысловую </a:t>
            </a:r>
            <a:r>
              <a:rPr lang="ru-RU" dirty="0"/>
              <a:t>связь между </a:t>
            </a:r>
            <a:r>
              <a:rPr lang="ru-RU" dirty="0" smtClean="0"/>
              <a:t>примерами-иллюстрациями. </a:t>
            </a:r>
          </a:p>
          <a:p>
            <a:pPr algn="just"/>
            <a:r>
              <a:rPr lang="ru-RU" b="1" dirty="0" smtClean="0"/>
              <a:t>Сформулируйте </a:t>
            </a:r>
            <a:r>
              <a:rPr lang="ru-RU" b="1" dirty="0"/>
              <a:t>позицию </a:t>
            </a:r>
            <a:r>
              <a:rPr lang="ru-RU" b="1" dirty="0" smtClean="0"/>
              <a:t>автора</a:t>
            </a:r>
            <a:r>
              <a:rPr lang="ru-RU" dirty="0" smtClean="0"/>
              <a:t> </a:t>
            </a:r>
            <a:r>
              <a:rPr lang="ru-RU" b="1" dirty="0"/>
              <a:t>(рассказчика)</a:t>
            </a:r>
            <a:r>
              <a:rPr lang="ru-RU" dirty="0"/>
              <a:t>. </a:t>
            </a:r>
            <a:endParaRPr lang="ru-RU" dirty="0" smtClean="0"/>
          </a:p>
          <a:p>
            <a:pPr algn="just"/>
            <a:r>
              <a:rPr lang="ru-RU" b="1" dirty="0" smtClean="0"/>
              <a:t>Сформулируйте </a:t>
            </a:r>
            <a:r>
              <a:rPr lang="ru-RU" b="1" dirty="0"/>
              <a:t>и обоснуйте своё отношение </a:t>
            </a:r>
            <a:r>
              <a:rPr lang="ru-RU" b="1" dirty="0" smtClean="0"/>
              <a:t>к </a:t>
            </a:r>
            <a:r>
              <a:rPr lang="ru-RU" b="1" dirty="0"/>
              <a:t>позиции автора (рассказчика)</a:t>
            </a:r>
            <a:r>
              <a:rPr lang="ru-RU" dirty="0"/>
              <a:t> по проблеме исходного текста. </a:t>
            </a:r>
            <a:r>
              <a:rPr lang="ru-RU" dirty="0" smtClean="0"/>
              <a:t>Включите в обоснование пример-аргумент, опирающийся на жизненный, читательский или историко-культурный опыт.</a:t>
            </a:r>
          </a:p>
          <a:p>
            <a:pPr algn="just"/>
            <a:r>
              <a:rPr lang="ru-RU" dirty="0" smtClean="0"/>
              <a:t>Объём </a:t>
            </a:r>
            <a:r>
              <a:rPr lang="ru-RU" dirty="0"/>
              <a:t>сочинения – не менее 150 слов. </a:t>
            </a:r>
            <a:endParaRPr lang="ru-RU" dirty="0" smtClean="0"/>
          </a:p>
          <a:p>
            <a:pPr algn="just"/>
            <a:r>
              <a:rPr lang="ru-RU" dirty="0" smtClean="0"/>
              <a:t>Работа</a:t>
            </a:r>
            <a:r>
              <a:rPr lang="ru-RU" dirty="0"/>
              <a:t>, написанная без опоры на прочитанный текст (не по данному тексту), не оценивается. Если сочинение представляет собой пересказанный или полностью переписанный исходный текст без каких бы то ни было комментариев, то такая работа оценивается </a:t>
            </a:r>
            <a:r>
              <a:rPr lang="ru-RU" dirty="0" smtClean="0"/>
              <a:t>0 баллов</a:t>
            </a:r>
            <a:r>
              <a:rPr lang="ru-RU" dirty="0"/>
              <a:t>. </a:t>
            </a:r>
            <a:endParaRPr lang="ru-RU" dirty="0" smtClean="0"/>
          </a:p>
          <a:p>
            <a:pPr algn="just"/>
            <a:r>
              <a:rPr lang="ru-RU" dirty="0" smtClean="0"/>
              <a:t>Сочинение </a:t>
            </a:r>
            <a:r>
              <a:rPr lang="ru-RU" dirty="0"/>
              <a:t>пишите аккуратно, </a:t>
            </a:r>
            <a:r>
              <a:rPr lang="ru-RU" dirty="0" smtClean="0"/>
              <a:t>разборчиво. </a:t>
            </a:r>
            <a:endParaRPr lang="ru-RU" dirty="0"/>
          </a:p>
        </p:txBody>
      </p:sp>
      <p:sp>
        <p:nvSpPr>
          <p:cNvPr id="5" name="Прямоугольник 4"/>
          <p:cNvSpPr/>
          <p:nvPr/>
        </p:nvSpPr>
        <p:spPr>
          <a:xfrm>
            <a:off x="1835696" y="550305"/>
            <a:ext cx="5062604" cy="584775"/>
          </a:xfrm>
          <a:prstGeom prst="rect">
            <a:avLst/>
          </a:prstGeom>
        </p:spPr>
        <p:txBody>
          <a:bodyPr wrap="none">
            <a:spAutoFit/>
          </a:bodyPr>
          <a:lstStyle/>
          <a:p>
            <a:pPr algn="ctr"/>
            <a:r>
              <a:rPr lang="ru-RU" sz="3200" b="1" dirty="0" smtClean="0">
                <a:solidFill>
                  <a:srgbClr val="C00000"/>
                </a:solidFill>
              </a:rPr>
              <a:t>Формулировка задания 27 </a:t>
            </a:r>
            <a:endParaRPr lang="ru-RU"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solidFill>
                <a:schemeClr val="tx1"/>
              </a:solidFill>
            </a:endParaRPr>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971600" y="1321718"/>
            <a:ext cx="6813400" cy="2893100"/>
          </a:xfrm>
          <a:prstGeom prst="rect">
            <a:avLst/>
          </a:prstGeom>
          <a:noFill/>
        </p:spPr>
        <p:txBody>
          <a:bodyPr wrap="square" rtlCol="0">
            <a:spAutoFit/>
          </a:bodyPr>
          <a:lstStyle/>
          <a:p>
            <a:pPr lvl="0"/>
            <a:r>
              <a:rPr lang="ru-RU" sz="2000" b="1" dirty="0" smtClean="0"/>
              <a:t>1. Формулировка </a:t>
            </a:r>
            <a:r>
              <a:rPr lang="ru-RU" sz="2000" b="1" dirty="0"/>
              <a:t>проблемы </a:t>
            </a:r>
            <a:r>
              <a:rPr lang="ru-RU" sz="2000" b="1" dirty="0" smtClean="0"/>
              <a:t>текста.</a:t>
            </a:r>
            <a:endParaRPr lang="ru-RU" sz="2000" dirty="0"/>
          </a:p>
          <a:p>
            <a:r>
              <a:rPr lang="ru-RU" i="1" dirty="0"/>
              <a:t>В тексте </a:t>
            </a:r>
            <a:r>
              <a:rPr lang="ru-RU" i="1" dirty="0" smtClean="0"/>
              <a:t>….(ФИО автора) поднимается проблема… (неправильного воспитания</a:t>
            </a:r>
            <a:r>
              <a:rPr lang="ru-RU" i="1" dirty="0"/>
              <a:t>); </a:t>
            </a:r>
            <a:endParaRPr lang="ru-RU" dirty="0"/>
          </a:p>
          <a:p>
            <a:r>
              <a:rPr lang="ru-RU" dirty="0"/>
              <a:t>и</a:t>
            </a:r>
            <a:r>
              <a:rPr lang="ru-RU" dirty="0" smtClean="0"/>
              <a:t>ли</a:t>
            </a:r>
          </a:p>
          <a:p>
            <a:r>
              <a:rPr lang="ru-RU" i="1" dirty="0" smtClean="0"/>
              <a:t>Каким </a:t>
            </a:r>
            <a:r>
              <a:rPr lang="ru-RU" i="1" dirty="0"/>
              <a:t>должно быть правильное воспитание ребенка? Этой сложной проблеме посвящен текст </a:t>
            </a:r>
            <a:r>
              <a:rPr lang="ru-RU" i="1" dirty="0" smtClean="0"/>
              <a:t>…(ФИО автора)</a:t>
            </a:r>
          </a:p>
          <a:p>
            <a:r>
              <a:rPr lang="ru-RU" dirty="0"/>
              <a:t>и</a:t>
            </a:r>
            <a:r>
              <a:rPr lang="ru-RU" dirty="0" smtClean="0"/>
              <a:t>ли </a:t>
            </a:r>
            <a:endParaRPr lang="ru-RU" dirty="0"/>
          </a:p>
          <a:p>
            <a:r>
              <a:rPr lang="ru-RU" i="1" dirty="0"/>
              <a:t>Что </a:t>
            </a:r>
            <a:r>
              <a:rPr lang="ru-RU" i="1" dirty="0" smtClean="0"/>
              <a:t>такое...(настоящая любовь)? </a:t>
            </a:r>
            <a:r>
              <a:rPr lang="ru-RU" i="1" dirty="0"/>
              <a:t>В чем заключается </a:t>
            </a:r>
            <a:r>
              <a:rPr lang="ru-RU" i="1" dirty="0" smtClean="0"/>
              <a:t>…(истинное милосердие)?  </a:t>
            </a:r>
            <a:r>
              <a:rPr lang="ru-RU" i="1" dirty="0"/>
              <a:t>Именно эта проблема привлекла внимание </a:t>
            </a:r>
            <a:r>
              <a:rPr lang="ru-RU" i="1" dirty="0" smtClean="0"/>
              <a:t>… (ФИО автора)</a:t>
            </a:r>
            <a:endParaRPr lang="ru-RU" dirty="0"/>
          </a:p>
          <a:p>
            <a:endParaRPr lang="ru-RU" dirty="0"/>
          </a:p>
        </p:txBody>
      </p:sp>
      <p:sp>
        <p:nvSpPr>
          <p:cNvPr id="7" name="TextBox 6"/>
          <p:cNvSpPr txBox="1"/>
          <p:nvPr/>
        </p:nvSpPr>
        <p:spPr>
          <a:xfrm>
            <a:off x="3428028" y="4416465"/>
            <a:ext cx="2443298" cy="707886"/>
          </a:xfrm>
          <a:prstGeom prst="rect">
            <a:avLst/>
          </a:prstGeom>
          <a:noFill/>
        </p:spPr>
        <p:txBody>
          <a:bodyPr wrap="none" rtlCol="0">
            <a:spAutoFit/>
          </a:bodyPr>
          <a:lstStyle/>
          <a:p>
            <a:pPr algn="ctr"/>
            <a:r>
              <a:rPr lang="ru-RU" sz="2000" b="1" dirty="0" smtClean="0"/>
              <a:t>Проблема = вопрос</a:t>
            </a:r>
          </a:p>
          <a:p>
            <a:pPr algn="ctr"/>
            <a:r>
              <a:rPr lang="ru-RU" sz="2000" b="1" dirty="0" smtClean="0"/>
              <a:t>Проблема ≠ тема</a:t>
            </a:r>
            <a:endParaRPr lang="ru-RU" sz="2000" b="1" dirty="0"/>
          </a:p>
        </p:txBody>
      </p:sp>
      <p:sp>
        <p:nvSpPr>
          <p:cNvPr id="39" name="Прямоугольник 38"/>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
        <p:nvSpPr>
          <p:cNvPr id="40" name="Прямоугольник 39"/>
          <p:cNvSpPr/>
          <p:nvPr/>
        </p:nvSpPr>
        <p:spPr>
          <a:xfrm>
            <a:off x="3428028" y="4448293"/>
            <a:ext cx="2443298" cy="714810"/>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solidFill>
                <a:schemeClr val="tx1"/>
              </a:solidFill>
            </a:endParaRPr>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61" name="TextBox 60"/>
          <p:cNvSpPr txBox="1"/>
          <p:nvPr/>
        </p:nvSpPr>
        <p:spPr>
          <a:xfrm>
            <a:off x="700089" y="1106770"/>
            <a:ext cx="7767735" cy="5445337"/>
          </a:xfrm>
          <a:prstGeom prst="rect">
            <a:avLst/>
          </a:prstGeom>
          <a:noFill/>
        </p:spPr>
        <p:txBody>
          <a:bodyPr wrap="square" rtlCol="0">
            <a:spAutoFit/>
          </a:bodyPr>
          <a:lstStyle/>
          <a:p>
            <a:pPr lvl="0">
              <a:lnSpc>
                <a:spcPct val="90000"/>
              </a:lnSpc>
            </a:pPr>
            <a:r>
              <a:rPr lang="ru-RU" sz="2000" b="1" dirty="0" smtClean="0"/>
              <a:t>2. Комментарий к поставленной проблеме.</a:t>
            </a:r>
            <a:endParaRPr lang="ru-RU" sz="2000" b="1" i="1" dirty="0" smtClean="0"/>
          </a:p>
          <a:p>
            <a:pPr lvl="0">
              <a:lnSpc>
                <a:spcPct val="90000"/>
              </a:lnSpc>
            </a:pPr>
            <a:r>
              <a:rPr lang="ru-RU" b="1" i="1" dirty="0" smtClean="0"/>
              <a:t>1) </a:t>
            </a:r>
            <a:r>
              <a:rPr lang="ru-RU" b="1" dirty="0" smtClean="0"/>
              <a:t>Сначала </a:t>
            </a:r>
            <a:r>
              <a:rPr lang="ru-RU" dirty="0"/>
              <a:t>нужна общая информация о тексте: о ком идёт речь? Какая ситуация находится в центре внимания автора? </a:t>
            </a:r>
            <a:endParaRPr lang="ru-RU" i="1" dirty="0" smtClean="0"/>
          </a:p>
          <a:p>
            <a:pPr>
              <a:lnSpc>
                <a:spcPct val="90000"/>
              </a:lnSpc>
            </a:pPr>
            <a:r>
              <a:rPr lang="ru-RU" i="1" dirty="0" smtClean="0"/>
              <a:t>(</a:t>
            </a:r>
            <a:r>
              <a:rPr lang="ru-RU" i="1" dirty="0"/>
              <a:t>Размышляя над проблемой, автор говорит о том….</a:t>
            </a:r>
            <a:endParaRPr lang="ru-RU" dirty="0"/>
          </a:p>
          <a:p>
            <a:pPr>
              <a:lnSpc>
                <a:spcPct val="90000"/>
              </a:lnSpc>
            </a:pPr>
            <a:r>
              <a:rPr lang="ru-RU" dirty="0"/>
              <a:t>или </a:t>
            </a:r>
            <a:r>
              <a:rPr lang="ru-RU" i="1" dirty="0"/>
              <a:t>Раскрывая проблему, автор приводит в </a:t>
            </a:r>
            <a:r>
              <a:rPr lang="ru-RU" i="1" dirty="0" smtClean="0"/>
              <a:t>качестве примера </a:t>
            </a:r>
            <a:r>
              <a:rPr lang="ru-RU" i="1" dirty="0"/>
              <a:t>отношения между</a:t>
            </a:r>
            <a:r>
              <a:rPr lang="ru-RU" i="1" dirty="0" smtClean="0"/>
              <a:t>…</a:t>
            </a:r>
            <a:endParaRPr lang="ru-RU" dirty="0"/>
          </a:p>
          <a:p>
            <a:pPr>
              <a:lnSpc>
                <a:spcPct val="90000"/>
              </a:lnSpc>
            </a:pPr>
            <a:r>
              <a:rPr lang="ru-RU" dirty="0"/>
              <a:t>или </a:t>
            </a:r>
            <a:r>
              <a:rPr lang="ru-RU" i="1" dirty="0"/>
              <a:t>Автор раскрывает проблему на примере</a:t>
            </a:r>
            <a:r>
              <a:rPr lang="ru-RU" i="1" dirty="0" smtClean="0"/>
              <a:t>….) – 1 предложение</a:t>
            </a:r>
            <a:endParaRPr lang="ru-RU" dirty="0"/>
          </a:p>
          <a:p>
            <a:pPr>
              <a:lnSpc>
                <a:spcPct val="90000"/>
              </a:lnSpc>
            </a:pPr>
            <a:endParaRPr lang="ru-RU" sz="1200" b="1" dirty="0" smtClean="0"/>
          </a:p>
          <a:p>
            <a:pPr>
              <a:lnSpc>
                <a:spcPct val="90000"/>
              </a:lnSpc>
            </a:pPr>
            <a:r>
              <a:rPr lang="ru-RU" b="1" dirty="0" smtClean="0"/>
              <a:t>Далее </a:t>
            </a:r>
            <a:r>
              <a:rPr lang="ru-RU" dirty="0"/>
              <a:t>находим в тексте факты, аспекты, </a:t>
            </a:r>
            <a:r>
              <a:rPr lang="ru-RU" dirty="0" smtClean="0"/>
              <a:t>различные </a:t>
            </a:r>
            <a:r>
              <a:rPr lang="ru-RU" dirty="0"/>
              <a:t>стороны проблемы, помогающие автору </a:t>
            </a:r>
            <a:r>
              <a:rPr lang="ru-RU" dirty="0" smtClean="0"/>
              <a:t>донести свою мысль.</a:t>
            </a:r>
            <a:endParaRPr lang="ru-RU" dirty="0"/>
          </a:p>
          <a:p>
            <a:pPr lvl="0">
              <a:lnSpc>
                <a:spcPct val="90000"/>
              </a:lnSpc>
            </a:pPr>
            <a:endParaRPr lang="ru-RU" sz="1000" b="1" i="1" dirty="0" smtClean="0"/>
          </a:p>
          <a:p>
            <a:pPr lvl="0">
              <a:lnSpc>
                <a:spcPct val="90000"/>
              </a:lnSpc>
            </a:pPr>
            <a:r>
              <a:rPr lang="ru-RU" b="1" i="1" dirty="0" smtClean="0"/>
              <a:t>2) </a:t>
            </a:r>
            <a:r>
              <a:rPr lang="ru-RU" b="1" dirty="0" smtClean="0"/>
              <a:t>1 </a:t>
            </a:r>
            <a:r>
              <a:rPr lang="ru-RU" b="1" dirty="0"/>
              <a:t>пример-иллюстрация </a:t>
            </a:r>
            <a:r>
              <a:rPr lang="ru-RU" dirty="0"/>
              <a:t>(цитата или ссылка на текст) + </a:t>
            </a:r>
            <a:r>
              <a:rPr lang="ru-RU" b="1" dirty="0"/>
              <a:t>пояснение</a:t>
            </a:r>
            <a:r>
              <a:rPr lang="ru-RU" dirty="0"/>
              <a:t> (в чём заключается важность этой мысли для читателя?)</a:t>
            </a:r>
          </a:p>
          <a:p>
            <a:pPr lvl="0">
              <a:lnSpc>
                <a:spcPct val="90000"/>
              </a:lnSpc>
            </a:pPr>
            <a:endParaRPr lang="ru-RU" b="1" i="1" dirty="0" smtClean="0"/>
          </a:p>
          <a:p>
            <a:pPr lvl="0">
              <a:lnSpc>
                <a:spcPct val="90000"/>
              </a:lnSpc>
            </a:pPr>
            <a:r>
              <a:rPr lang="ru-RU" b="1" i="1" dirty="0" smtClean="0"/>
              <a:t>3)</a:t>
            </a:r>
            <a:r>
              <a:rPr lang="ru-RU" b="1" dirty="0" smtClean="0"/>
              <a:t>Логический </a:t>
            </a:r>
            <a:r>
              <a:rPr lang="ru-RU" b="1" dirty="0"/>
              <a:t>переход </a:t>
            </a:r>
            <a:r>
              <a:rPr lang="ru-RU" b="1" dirty="0" smtClean="0"/>
              <a:t>ко </a:t>
            </a:r>
            <a:r>
              <a:rPr lang="ru-RU" b="1" dirty="0"/>
              <a:t>2 </a:t>
            </a:r>
            <a:r>
              <a:rPr lang="ru-RU" b="1" dirty="0" smtClean="0"/>
              <a:t>примеру </a:t>
            </a:r>
            <a:r>
              <a:rPr lang="ru-RU" dirty="0" smtClean="0"/>
              <a:t>- </a:t>
            </a:r>
            <a:r>
              <a:rPr lang="ru-RU" dirty="0"/>
              <a:t>обозначение логической связи (сопоставление, противопоставление и т.п.: </a:t>
            </a:r>
            <a:r>
              <a:rPr lang="ru-RU" i="1" dirty="0"/>
              <a:t>но…., однако…, кроме того…, во-первых…, во-вторых</a:t>
            </a:r>
            <a:r>
              <a:rPr lang="ru-RU" i="1" dirty="0" smtClean="0"/>
              <a:t>…)</a:t>
            </a:r>
          </a:p>
          <a:p>
            <a:pPr lvl="0">
              <a:lnSpc>
                <a:spcPct val="90000"/>
              </a:lnSpc>
            </a:pPr>
            <a:endParaRPr lang="ru-RU" sz="500" b="1" i="1" dirty="0" smtClean="0"/>
          </a:p>
          <a:p>
            <a:pPr lvl="0">
              <a:lnSpc>
                <a:spcPct val="90000"/>
              </a:lnSpc>
            </a:pPr>
            <a:endParaRPr lang="ru-RU" sz="1050" b="1" i="1" dirty="0" smtClean="0"/>
          </a:p>
          <a:p>
            <a:pPr lvl="0">
              <a:lnSpc>
                <a:spcPct val="90000"/>
              </a:lnSpc>
            </a:pPr>
            <a:r>
              <a:rPr lang="ru-RU" b="1" i="1" dirty="0" smtClean="0"/>
              <a:t>4) </a:t>
            </a:r>
            <a:r>
              <a:rPr lang="ru-RU" b="1" dirty="0" smtClean="0"/>
              <a:t>2 </a:t>
            </a:r>
            <a:r>
              <a:rPr lang="ru-RU" b="1" dirty="0"/>
              <a:t>пример-иллюстрация </a:t>
            </a:r>
            <a:r>
              <a:rPr lang="ru-RU" dirty="0"/>
              <a:t>+ </a:t>
            </a:r>
            <a:r>
              <a:rPr lang="ru-RU" b="1" dirty="0"/>
              <a:t>пояснение</a:t>
            </a:r>
          </a:p>
          <a:p>
            <a:pPr lvl="0">
              <a:lnSpc>
                <a:spcPct val="90000"/>
              </a:lnSpc>
            </a:pPr>
            <a:endParaRPr lang="ru-RU" sz="500" b="1" i="1" dirty="0" smtClean="0"/>
          </a:p>
          <a:p>
            <a:pPr lvl="0">
              <a:lnSpc>
                <a:spcPct val="90000"/>
              </a:lnSpc>
            </a:pPr>
            <a:endParaRPr lang="ru-RU" b="1" i="1" dirty="0" smtClean="0"/>
          </a:p>
          <a:p>
            <a:pPr lvl="0">
              <a:lnSpc>
                <a:spcPct val="90000"/>
              </a:lnSpc>
            </a:pPr>
            <a:r>
              <a:rPr lang="ru-RU" b="1" i="1" dirty="0" smtClean="0"/>
              <a:t>5)</a:t>
            </a:r>
            <a:r>
              <a:rPr lang="ru-RU" dirty="0" smtClean="0"/>
              <a:t> </a:t>
            </a:r>
            <a:r>
              <a:rPr lang="ru-RU" b="1" dirty="0" smtClean="0"/>
              <a:t>Анализ </a:t>
            </a:r>
            <a:r>
              <a:rPr lang="ru-RU" b="1" dirty="0"/>
              <a:t>логической связи </a:t>
            </a:r>
            <a:r>
              <a:rPr lang="ru-RU" dirty="0"/>
              <a:t>(подводим к позиции автора). </a:t>
            </a:r>
            <a:r>
              <a:rPr lang="ru-RU" dirty="0" smtClean="0"/>
              <a:t> </a:t>
            </a:r>
            <a:r>
              <a:rPr lang="ru-RU" i="1" dirty="0"/>
              <a:t>С</a:t>
            </a:r>
            <a:r>
              <a:rPr lang="ru-RU" i="1" dirty="0" smtClean="0"/>
              <a:t>опоставляя </a:t>
            </a:r>
            <a:r>
              <a:rPr lang="ru-RU" i="1" dirty="0"/>
              <a:t>данные примеры, автор показывает разные стороны …(понятие)</a:t>
            </a:r>
            <a:endParaRPr lang="ru-RU" dirty="0"/>
          </a:p>
          <a:p>
            <a:pPr>
              <a:lnSpc>
                <a:spcPct val="90000"/>
              </a:lnSpc>
            </a:pPr>
            <a:endParaRPr lang="ru-RU" dirty="0"/>
          </a:p>
        </p:txBody>
      </p:sp>
      <p:sp>
        <p:nvSpPr>
          <p:cNvPr id="60" name="Прямоугольник 59"/>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Tree>
    <p:extLst>
      <p:ext uri="{BB962C8B-B14F-4D97-AF65-F5344CB8AC3E}">
        <p14:creationId xmlns:p14="http://schemas.microsoft.com/office/powerpoint/2010/main" val="1531385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i="1" dirty="0" smtClean="0"/>
              <a:t>)</a:t>
            </a:r>
            <a:endParaRPr lang="ru-RU" dirty="0"/>
          </a:p>
        </p:txBody>
      </p:sp>
      <p:grpSp>
        <p:nvGrpSpPr>
          <p:cNvPr id="2" name="Группа 38"/>
          <p:cNvGrpSpPr/>
          <p:nvPr/>
        </p:nvGrpSpPr>
        <p:grpSpPr>
          <a:xfrm>
            <a:off x="600207" y="1073318"/>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683568" y="1000953"/>
            <a:ext cx="6786610" cy="923330"/>
          </a:xfrm>
          <a:prstGeom prst="rect">
            <a:avLst/>
          </a:prstGeom>
          <a:noFill/>
        </p:spPr>
        <p:txBody>
          <a:bodyPr wrap="square" rtlCol="0">
            <a:spAutoFit/>
          </a:bodyPr>
          <a:lstStyle/>
          <a:p>
            <a:pPr lvl="0"/>
            <a:r>
              <a:rPr lang="ru-RU" b="1" dirty="0" smtClean="0"/>
              <a:t>Важно!</a:t>
            </a:r>
          </a:p>
          <a:p>
            <a:pPr lvl="0"/>
            <a:endParaRPr lang="ru-RU" dirty="0"/>
          </a:p>
          <a:p>
            <a:endParaRPr lang="ru-RU" dirty="0"/>
          </a:p>
        </p:txBody>
      </p:sp>
      <p:sp>
        <p:nvSpPr>
          <p:cNvPr id="6" name="Прямоугольник 5"/>
          <p:cNvSpPr/>
          <p:nvPr/>
        </p:nvSpPr>
        <p:spPr>
          <a:xfrm>
            <a:off x="315104" y="1205069"/>
            <a:ext cx="7900883" cy="1154162"/>
          </a:xfrm>
          <a:prstGeom prst="rect">
            <a:avLst/>
          </a:prstGeom>
        </p:spPr>
        <p:txBody>
          <a:bodyPr wrap="square">
            <a:spAutoFit/>
          </a:bodyPr>
          <a:lstStyle/>
          <a:p>
            <a:pPr marL="455295" indent="-226695" algn="just">
              <a:lnSpc>
                <a:spcPct val="115000"/>
              </a:lnSpc>
              <a:spcAft>
                <a:spcPts val="0"/>
              </a:spcAft>
            </a:pPr>
            <a:r>
              <a:rPr lang="ru-RU" sz="2000" i="1" dirty="0">
                <a:ea typeface="Calibri" panose="020F0502020204030204" pitchFamily="34" charset="0"/>
                <a:cs typeface="Times New Roman" panose="02020603050405020304" pitchFamily="18" charset="0"/>
              </a:rPr>
              <a:t>В комментарии говорим о том, что делает </a:t>
            </a:r>
            <a:r>
              <a:rPr lang="ru-RU" sz="2000" b="1" i="1" dirty="0">
                <a:ea typeface="Calibri" panose="020F0502020204030204" pitchFamily="34" charset="0"/>
                <a:cs typeface="Times New Roman" panose="02020603050405020304" pitchFamily="18" charset="0"/>
              </a:rPr>
              <a:t>АВТОР</a:t>
            </a:r>
            <a:r>
              <a:rPr lang="ru-RU" sz="2000" i="1" dirty="0">
                <a:ea typeface="Calibri" panose="020F0502020204030204" pitchFamily="34" charset="0"/>
                <a:cs typeface="Times New Roman" panose="02020603050405020304" pitchFamily="18" charset="0"/>
              </a:rPr>
              <a:t>:</a:t>
            </a:r>
            <a:endParaRPr lang="ru-RU" sz="2000" dirty="0">
              <a:ea typeface="Calibri" panose="020F0502020204030204" pitchFamily="34" charset="0"/>
              <a:cs typeface="Times New Roman" panose="02020603050405020304" pitchFamily="18" charset="0"/>
            </a:endParaRPr>
          </a:p>
          <a:p>
            <a:pPr marL="455295" indent="-226695" algn="just">
              <a:lnSpc>
                <a:spcPct val="115000"/>
              </a:lnSpc>
              <a:spcAft>
                <a:spcPts val="0"/>
              </a:spcAft>
            </a:pPr>
            <a:r>
              <a:rPr lang="ru-RU" sz="2000" i="1" dirty="0" smtClean="0">
                <a:ea typeface="Calibri" panose="020F0502020204030204" pitchFamily="34" charset="0"/>
                <a:cs typeface="Times New Roman" panose="02020603050405020304" pitchFamily="18" charset="0"/>
              </a:rPr>
              <a:t>Автор </a:t>
            </a:r>
            <a:r>
              <a:rPr lang="ru-RU" sz="2000" i="1" dirty="0">
                <a:ea typeface="Calibri" panose="020F0502020204030204" pitchFamily="34" charset="0"/>
                <a:cs typeface="Times New Roman" panose="02020603050405020304" pitchFamily="18" charset="0"/>
              </a:rPr>
              <a:t>убеждает нас в том, </a:t>
            </a:r>
            <a:r>
              <a:rPr lang="ru-RU" sz="2000" i="1" dirty="0" smtClean="0">
                <a:ea typeface="Calibri" panose="020F0502020204030204" pitchFamily="34" charset="0"/>
                <a:cs typeface="Times New Roman" panose="02020603050405020304" pitchFamily="18" charset="0"/>
              </a:rPr>
              <a:t>что…</a:t>
            </a:r>
            <a:r>
              <a:rPr lang="ru-RU" sz="2000" dirty="0">
                <a:ea typeface="Calibri" panose="020F0502020204030204" pitchFamily="34" charset="0"/>
                <a:cs typeface="Times New Roman" panose="02020603050405020304" pitchFamily="18" charset="0"/>
              </a:rPr>
              <a:t> </a:t>
            </a:r>
            <a:r>
              <a:rPr lang="ru-RU" sz="2000" i="1" dirty="0" smtClean="0">
                <a:ea typeface="Calibri" panose="020F0502020204030204" pitchFamily="34" charset="0"/>
                <a:cs typeface="Times New Roman" panose="02020603050405020304" pitchFamily="18" charset="0"/>
              </a:rPr>
              <a:t>В </a:t>
            </a:r>
            <a:r>
              <a:rPr lang="ru-RU" sz="2000" i="1" dirty="0">
                <a:ea typeface="Calibri" panose="020F0502020204030204" pitchFamily="34" charset="0"/>
                <a:cs typeface="Times New Roman" panose="02020603050405020304" pitchFamily="18" charset="0"/>
              </a:rPr>
              <a:t>качестве </a:t>
            </a:r>
            <a:r>
              <a:rPr lang="ru-RU" sz="2000" i="1" dirty="0" smtClean="0">
                <a:ea typeface="Calibri" panose="020F0502020204030204" pitchFamily="34" charset="0"/>
                <a:cs typeface="Times New Roman" panose="02020603050405020304" pitchFamily="18" charset="0"/>
              </a:rPr>
              <a:t>примера автор рассматривает…</a:t>
            </a:r>
          </a:p>
          <a:p>
            <a:pPr marL="455295" indent="-226695" algn="just">
              <a:lnSpc>
                <a:spcPct val="115000"/>
              </a:lnSpc>
              <a:spcAft>
                <a:spcPts val="0"/>
              </a:spcAft>
            </a:pPr>
            <a:r>
              <a:rPr lang="ru-RU" sz="2000" i="1" dirty="0" smtClean="0">
                <a:ea typeface="Calibri" panose="020F0502020204030204" pitchFamily="34" charset="0"/>
                <a:cs typeface="Times New Roman" panose="02020603050405020304" pitchFamily="18" charset="0"/>
              </a:rPr>
              <a:t>Симпатии </a:t>
            </a:r>
            <a:r>
              <a:rPr lang="ru-RU" sz="2000" i="1" dirty="0">
                <a:ea typeface="Calibri" panose="020F0502020204030204" pitchFamily="34" charset="0"/>
                <a:cs typeface="Times New Roman" panose="02020603050405020304" pitchFamily="18" charset="0"/>
              </a:rPr>
              <a:t>автора на </a:t>
            </a:r>
            <a:r>
              <a:rPr lang="ru-RU" sz="2000" i="1" dirty="0" smtClean="0">
                <a:ea typeface="Calibri" panose="020F0502020204030204" pitchFamily="34" charset="0"/>
                <a:cs typeface="Times New Roman" panose="02020603050405020304" pitchFamily="18" charset="0"/>
              </a:rPr>
              <a:t>стороне…</a:t>
            </a:r>
            <a:r>
              <a:rPr lang="ru-RU" sz="2000" dirty="0">
                <a:ea typeface="Calibri" panose="020F0502020204030204" pitchFamily="34" charset="0"/>
                <a:cs typeface="Times New Roman" panose="02020603050405020304" pitchFamily="18" charset="0"/>
              </a:rPr>
              <a:t> </a:t>
            </a:r>
            <a:r>
              <a:rPr lang="ru-RU" sz="2000" i="1" dirty="0" smtClean="0">
                <a:ea typeface="Calibri" panose="020F0502020204030204" pitchFamily="34" charset="0"/>
                <a:cs typeface="Times New Roman" panose="02020603050405020304" pitchFamily="18" charset="0"/>
              </a:rPr>
              <a:t>Автор </a:t>
            </a:r>
            <a:r>
              <a:rPr lang="ru-RU" sz="2000" i="1" dirty="0">
                <a:ea typeface="Calibri" panose="020F0502020204030204" pitchFamily="34" charset="0"/>
                <a:cs typeface="Times New Roman" panose="02020603050405020304" pitchFamily="18" charset="0"/>
              </a:rPr>
              <a:t>заставляет </a:t>
            </a:r>
            <a:r>
              <a:rPr lang="ru-RU" sz="2000" i="1" dirty="0" smtClean="0">
                <a:ea typeface="Calibri" panose="020F0502020204030204" pitchFamily="34" charset="0"/>
                <a:cs typeface="Times New Roman" panose="02020603050405020304" pitchFamily="18" charset="0"/>
              </a:rPr>
              <a:t>задуматься…</a:t>
            </a:r>
          </a:p>
        </p:txBody>
      </p:sp>
      <p:sp>
        <p:nvSpPr>
          <p:cNvPr id="8" name="Прямоугольник 7"/>
          <p:cNvSpPr/>
          <p:nvPr/>
        </p:nvSpPr>
        <p:spPr>
          <a:xfrm>
            <a:off x="3335990" y="2438180"/>
            <a:ext cx="2472020" cy="923330"/>
          </a:xfrm>
          <a:prstGeom prst="rect">
            <a:avLst/>
          </a:prstGeom>
        </p:spPr>
        <p:txBody>
          <a:bodyPr wrap="square">
            <a:spAutoFit/>
          </a:bodyPr>
          <a:lstStyle/>
          <a:p>
            <a:pPr algn="ctr"/>
            <a:r>
              <a:rPr lang="ru-RU" b="1" dirty="0" smtClean="0"/>
              <a:t>Автор </a:t>
            </a:r>
            <a:r>
              <a:rPr lang="ru-RU" b="1" dirty="0"/>
              <a:t>≠ </a:t>
            </a:r>
            <a:r>
              <a:rPr lang="ru-RU" b="1" dirty="0" smtClean="0"/>
              <a:t>герой</a:t>
            </a:r>
          </a:p>
          <a:p>
            <a:pPr algn="ctr"/>
            <a:r>
              <a:rPr lang="ru-RU" b="1" dirty="0"/>
              <a:t>Герой = рассказчик</a:t>
            </a:r>
          </a:p>
          <a:p>
            <a:endParaRPr lang="ru-RU" dirty="0"/>
          </a:p>
        </p:txBody>
      </p:sp>
      <p:sp>
        <p:nvSpPr>
          <p:cNvPr id="7" name="TextBox 6"/>
          <p:cNvSpPr txBox="1"/>
          <p:nvPr/>
        </p:nvSpPr>
        <p:spPr>
          <a:xfrm>
            <a:off x="643254" y="3363474"/>
            <a:ext cx="7786054" cy="3139321"/>
          </a:xfrm>
          <a:prstGeom prst="rect">
            <a:avLst/>
          </a:prstGeom>
          <a:noFill/>
        </p:spPr>
        <p:txBody>
          <a:bodyPr wrap="square" rtlCol="0">
            <a:spAutoFit/>
          </a:bodyPr>
          <a:lstStyle/>
          <a:p>
            <a:pPr algn="just"/>
            <a:r>
              <a:rPr lang="ru-RU" b="1" dirty="0" smtClean="0"/>
              <a:t>РАССКАЗЧИК</a:t>
            </a:r>
            <a:r>
              <a:rPr lang="ru-RU" b="1" dirty="0"/>
              <a:t>, </a:t>
            </a:r>
            <a:r>
              <a:rPr lang="ru-RU" b="1" dirty="0" smtClean="0"/>
              <a:t>ОБРАЗ РАССКАЗЧИКА</a:t>
            </a:r>
            <a:r>
              <a:rPr lang="ru-RU" dirty="0"/>
              <a:t> — условный образ человека, от лица которого ведётся повествование в литературном произведении.</a:t>
            </a:r>
          </a:p>
          <a:p>
            <a:pPr algn="just"/>
            <a:r>
              <a:rPr lang="ru-RU" dirty="0"/>
              <a:t>Функция рассказчика — объективный рассказ о событиях. Часто рассказчика отождествляют с автором, но это отождествление ошибочно, так как в отличие от автора, рассказчик часто и сам является персонажем и активно участвует в сюжетном действии, иногда обладает конкретным обликом, например возрастом и </a:t>
            </a:r>
            <a:r>
              <a:rPr lang="ru-RU" dirty="0" smtClean="0"/>
              <a:t>именем. </a:t>
            </a:r>
          </a:p>
          <a:p>
            <a:pPr algn="just"/>
            <a:r>
              <a:rPr lang="ru-RU" b="1" i="1" dirty="0" smtClean="0"/>
              <a:t>Примеры:</a:t>
            </a:r>
            <a:r>
              <a:rPr lang="ru-RU" i="1" dirty="0"/>
              <a:t> </a:t>
            </a:r>
            <a:r>
              <a:rPr lang="ru-RU" i="1" dirty="0" smtClean="0"/>
              <a:t>Иван </a:t>
            </a:r>
            <a:r>
              <a:rPr lang="ru-RU" i="1" dirty="0"/>
              <a:t>Петрович Белкин в «Повестях Белкина» А. С. Пушкина, </a:t>
            </a:r>
            <a:endParaRPr lang="ru-RU" i="1" dirty="0" smtClean="0"/>
          </a:p>
          <a:p>
            <a:pPr algn="just"/>
            <a:r>
              <a:rPr lang="ru-RU" i="1" dirty="0" smtClean="0"/>
              <a:t>Максим </a:t>
            </a:r>
            <a:r>
              <a:rPr lang="ru-RU" i="1" dirty="0" err="1"/>
              <a:t>Максимыч</a:t>
            </a:r>
            <a:r>
              <a:rPr lang="ru-RU" i="1" dirty="0"/>
              <a:t> в одной из частей романа М. Ю. Лермонтова «Герой нашего времени». </a:t>
            </a:r>
          </a:p>
          <a:p>
            <a:endParaRPr lang="ru-RU" dirty="0"/>
          </a:p>
        </p:txBody>
      </p:sp>
      <p:sp>
        <p:nvSpPr>
          <p:cNvPr id="39" name="Прямоугольник 38"/>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
        <p:nvSpPr>
          <p:cNvPr id="3" name="Прямоугольник 2"/>
          <p:cNvSpPr/>
          <p:nvPr/>
        </p:nvSpPr>
        <p:spPr>
          <a:xfrm>
            <a:off x="3454403" y="2430425"/>
            <a:ext cx="2235193" cy="714810"/>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Tree>
    <p:extLst>
      <p:ext uri="{BB962C8B-B14F-4D97-AF65-F5344CB8AC3E}">
        <p14:creationId xmlns:p14="http://schemas.microsoft.com/office/powerpoint/2010/main" val="3362971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602822" y="6657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6" name="Прямоугольник 5"/>
          <p:cNvSpPr/>
          <p:nvPr/>
        </p:nvSpPr>
        <p:spPr>
          <a:xfrm>
            <a:off x="1059304" y="1313725"/>
            <a:ext cx="6465023" cy="2103653"/>
          </a:xfrm>
          <a:prstGeom prst="rect">
            <a:avLst/>
          </a:prstGeom>
        </p:spPr>
        <p:txBody>
          <a:bodyPr wrap="square">
            <a:spAutoFit/>
          </a:bodyPr>
          <a:lstStyle/>
          <a:p>
            <a:pPr lvl="0"/>
            <a:r>
              <a:rPr lang="ru-RU" sz="2000" b="1" dirty="0" smtClean="0"/>
              <a:t>3. Позиция </a:t>
            </a:r>
            <a:r>
              <a:rPr lang="ru-RU" sz="2000" b="1" dirty="0"/>
              <a:t>автора.</a:t>
            </a:r>
            <a:endParaRPr lang="ru-RU" sz="2000" dirty="0"/>
          </a:p>
          <a:p>
            <a:r>
              <a:rPr lang="ru-RU" i="1" dirty="0"/>
              <a:t>Таким образом, автор подводит нас к следующему выводу:…</a:t>
            </a:r>
            <a:endParaRPr lang="ru-RU" dirty="0"/>
          </a:p>
          <a:p>
            <a:r>
              <a:rPr lang="ru-RU" dirty="0"/>
              <a:t>или </a:t>
            </a:r>
            <a:r>
              <a:rPr lang="ru-RU" i="1" dirty="0"/>
              <a:t>Позиция автора такова….</a:t>
            </a:r>
            <a:endParaRPr lang="ru-RU" dirty="0"/>
          </a:p>
          <a:p>
            <a:r>
              <a:rPr lang="ru-RU" dirty="0"/>
              <a:t>или </a:t>
            </a:r>
            <a:r>
              <a:rPr lang="ru-RU" i="1" dirty="0"/>
              <a:t>В тексте доказывается мысль о том, что..</a:t>
            </a:r>
            <a:endParaRPr lang="ru-RU" dirty="0"/>
          </a:p>
          <a:p>
            <a:r>
              <a:rPr lang="ru-RU" dirty="0"/>
              <a:t>или </a:t>
            </a:r>
            <a:r>
              <a:rPr lang="ru-RU" i="1" dirty="0"/>
              <a:t>Таким образом, главная мысль текста заключается в следующем</a:t>
            </a:r>
            <a:r>
              <a:rPr lang="ru-RU" i="1" dirty="0" smtClean="0"/>
              <a:t>:…</a:t>
            </a:r>
            <a:endParaRPr lang="ru-RU" dirty="0"/>
          </a:p>
          <a:p>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marL="455295" indent="-226695" algn="just">
              <a:lnSpc>
                <a:spcPct val="115000"/>
              </a:lnSpc>
              <a:spcAft>
                <a:spcPts val="1000"/>
              </a:spcAft>
            </a:pPr>
            <a:r>
              <a:rPr lang="ru-RU" dirty="0" smtClean="0">
                <a:effectLst/>
                <a:ea typeface="Calibri" panose="020F0502020204030204" pitchFamily="34" charset="0"/>
                <a:cs typeface="Times New Roman" panose="02020603050405020304" pitchFamily="18" charset="0"/>
              </a:rPr>
              <a:t>(Отвечаем на вопрос, поставленный в начале сочинения!)</a:t>
            </a:r>
            <a:endParaRPr lang="ru-RU" dirty="0">
              <a:effectLst/>
              <a:ea typeface="Calibri" panose="020F0502020204030204" pitchFamily="34" charset="0"/>
              <a:cs typeface="Times New Roman" panose="02020603050405020304" pitchFamily="18" charset="0"/>
            </a:endParaRPr>
          </a:p>
        </p:txBody>
      </p:sp>
      <p:sp>
        <p:nvSpPr>
          <p:cNvPr id="8" name="Прямоугольник 7"/>
          <p:cNvSpPr/>
          <p:nvPr/>
        </p:nvSpPr>
        <p:spPr>
          <a:xfrm>
            <a:off x="1262324" y="3578130"/>
            <a:ext cx="6432202" cy="1477328"/>
          </a:xfrm>
          <a:prstGeom prst="rect">
            <a:avLst/>
          </a:prstGeom>
        </p:spPr>
        <p:txBody>
          <a:bodyPr wrap="square">
            <a:spAutoFit/>
          </a:bodyPr>
          <a:lstStyle/>
          <a:p>
            <a:pPr algn="ctr"/>
            <a:r>
              <a:rPr lang="ru-RU" b="1" dirty="0"/>
              <a:t>Ответ на вопрос-проблему — это идея </a:t>
            </a:r>
            <a:r>
              <a:rPr lang="ru-RU" b="1" dirty="0" smtClean="0"/>
              <a:t>произведения, главная мысль</a:t>
            </a:r>
            <a:endParaRPr lang="ru-RU" dirty="0"/>
          </a:p>
          <a:p>
            <a:pPr algn="ctr"/>
            <a:endParaRPr lang="ru-RU" i="1" dirty="0"/>
          </a:p>
          <a:p>
            <a:pPr algn="ctr"/>
            <a:endParaRPr lang="ru-RU" dirty="0" smtClean="0"/>
          </a:p>
          <a:p>
            <a:pPr algn="ctr"/>
            <a:r>
              <a:rPr lang="ru-RU" b="1" dirty="0" smtClean="0"/>
              <a:t>Позиция автора </a:t>
            </a:r>
            <a:r>
              <a:rPr lang="ru-RU" b="1" dirty="0"/>
              <a:t>= </a:t>
            </a:r>
            <a:r>
              <a:rPr lang="ru-RU" b="1" dirty="0" smtClean="0"/>
              <a:t>главная мысль текста</a:t>
            </a:r>
            <a:endParaRPr lang="ru-RU" b="1" dirty="0"/>
          </a:p>
        </p:txBody>
      </p:sp>
      <p:sp>
        <p:nvSpPr>
          <p:cNvPr id="39" name="Прямоугольник 38"/>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
        <p:nvSpPr>
          <p:cNvPr id="40" name="Прямоугольник 39"/>
          <p:cNvSpPr/>
          <p:nvPr/>
        </p:nvSpPr>
        <p:spPr>
          <a:xfrm>
            <a:off x="2195736" y="4500571"/>
            <a:ext cx="4608512" cy="715640"/>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Tree>
    <p:extLst>
      <p:ext uri="{BB962C8B-B14F-4D97-AF65-F5344CB8AC3E}">
        <p14:creationId xmlns:p14="http://schemas.microsoft.com/office/powerpoint/2010/main" val="3190885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447500" y="531553"/>
            <a:ext cx="8280920" cy="5976664"/>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u-RU" dirty="0"/>
          </a:p>
        </p:txBody>
      </p:sp>
      <p:grpSp>
        <p:nvGrpSpPr>
          <p:cNvPr id="2" name="Группа 38"/>
          <p:cNvGrpSpPr/>
          <p:nvPr/>
        </p:nvGrpSpPr>
        <p:grpSpPr>
          <a:xfrm>
            <a:off x="571472" y="1071545"/>
            <a:ext cx="8032976" cy="5387407"/>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6" name="Прямоугольник 5"/>
          <p:cNvSpPr/>
          <p:nvPr/>
        </p:nvSpPr>
        <p:spPr>
          <a:xfrm>
            <a:off x="571472" y="1071545"/>
            <a:ext cx="8156948" cy="4816703"/>
          </a:xfrm>
          <a:prstGeom prst="rect">
            <a:avLst/>
          </a:prstGeom>
        </p:spPr>
        <p:txBody>
          <a:bodyPr wrap="square">
            <a:spAutoFit/>
          </a:bodyPr>
          <a:lstStyle/>
          <a:p>
            <a:pPr lvl="0"/>
            <a:r>
              <a:rPr lang="ru-RU" sz="2000" b="1" dirty="0" smtClean="0"/>
              <a:t>4. Собственная </a:t>
            </a:r>
            <a:r>
              <a:rPr lang="ru-RU" sz="2000" b="1" dirty="0"/>
              <a:t>позиция</a:t>
            </a:r>
            <a:r>
              <a:rPr lang="ru-RU" sz="2000" b="1" dirty="0" smtClean="0"/>
              <a:t>.</a:t>
            </a:r>
            <a:endParaRPr lang="ru-RU" sz="800" b="1" dirty="0" smtClean="0"/>
          </a:p>
          <a:p>
            <a:r>
              <a:rPr lang="ru-RU" b="1" dirty="0" smtClean="0"/>
              <a:t>Согласие </a:t>
            </a:r>
            <a:r>
              <a:rPr lang="ru-RU" b="1" dirty="0"/>
              <a:t>+ тезис + обоснование</a:t>
            </a:r>
            <a:endParaRPr lang="ru-RU" dirty="0"/>
          </a:p>
          <a:p>
            <a:pPr lvl="0"/>
            <a:r>
              <a:rPr lang="ru-RU" i="1" dirty="0" smtClean="0"/>
              <a:t>1) С </a:t>
            </a:r>
            <a:r>
              <a:rPr lang="ru-RU" i="1" dirty="0"/>
              <a:t>позицией автора </a:t>
            </a:r>
            <a:r>
              <a:rPr lang="ru-RU" b="1" i="1" dirty="0"/>
              <a:t>невозможно не согласиться</a:t>
            </a:r>
            <a:r>
              <a:rPr lang="ru-RU" i="1" dirty="0"/>
              <a:t>. </a:t>
            </a:r>
            <a:endParaRPr lang="ru-RU" dirty="0"/>
          </a:p>
          <a:p>
            <a:pPr lvl="0"/>
            <a:endParaRPr lang="ru-RU" sz="900" i="1" dirty="0" smtClean="0"/>
          </a:p>
          <a:p>
            <a:pPr lvl="0"/>
            <a:r>
              <a:rPr lang="ru-RU" i="1" dirty="0" smtClean="0"/>
              <a:t>2) </a:t>
            </a:r>
            <a:r>
              <a:rPr lang="ru-RU" i="1" dirty="0"/>
              <a:t>Действительно,…(</a:t>
            </a:r>
            <a:r>
              <a:rPr lang="ru-RU" b="1" i="1" dirty="0"/>
              <a:t>тезис</a:t>
            </a:r>
            <a:r>
              <a:rPr lang="ru-RU" i="1" dirty="0"/>
              <a:t> – с чем согласен)</a:t>
            </a:r>
            <a:endParaRPr lang="ru-RU" dirty="0"/>
          </a:p>
          <a:p>
            <a:r>
              <a:rPr lang="ru-RU" dirty="0"/>
              <a:t>или </a:t>
            </a:r>
            <a:r>
              <a:rPr lang="ru-RU" b="1" i="1" dirty="0"/>
              <a:t>Я согласен с автором </a:t>
            </a:r>
            <a:r>
              <a:rPr lang="ru-RU" i="1" dirty="0"/>
              <a:t>и тоже считаю, что…(</a:t>
            </a:r>
            <a:r>
              <a:rPr lang="ru-RU" b="1" i="1" dirty="0"/>
              <a:t>тезис</a:t>
            </a:r>
            <a:r>
              <a:rPr lang="ru-RU" i="1" dirty="0"/>
              <a:t>)</a:t>
            </a:r>
            <a:endParaRPr lang="ru-RU" dirty="0"/>
          </a:p>
          <a:p>
            <a:pPr lvl="0"/>
            <a:endParaRPr lang="ru-RU" i="1" dirty="0" smtClean="0"/>
          </a:p>
          <a:p>
            <a:pPr lvl="0"/>
            <a:r>
              <a:rPr lang="ru-RU" i="1" dirty="0" smtClean="0"/>
              <a:t>3) </a:t>
            </a:r>
            <a:r>
              <a:rPr lang="ru-RU" b="1" i="1" dirty="0" smtClean="0"/>
              <a:t>Обоснование </a:t>
            </a:r>
            <a:r>
              <a:rPr lang="ru-RU" dirty="0"/>
              <a:t> </a:t>
            </a:r>
            <a:r>
              <a:rPr lang="ru-RU" dirty="0" smtClean="0"/>
              <a:t>(например</a:t>
            </a:r>
            <a:r>
              <a:rPr lang="ru-RU" dirty="0"/>
              <a:t>, аргумент </a:t>
            </a:r>
            <a:r>
              <a:rPr lang="ru-RU" u="sng" dirty="0"/>
              <a:t>из литературы</a:t>
            </a:r>
            <a:r>
              <a:rPr lang="ru-RU" dirty="0"/>
              <a:t>:</a:t>
            </a:r>
          </a:p>
          <a:p>
            <a:endParaRPr lang="ru-RU" sz="800" i="1" dirty="0" smtClean="0"/>
          </a:p>
          <a:p>
            <a:r>
              <a:rPr lang="ru-RU" i="1" dirty="0" smtClean="0"/>
              <a:t>Подтверждение справедливости моего высказывания </a:t>
            </a:r>
            <a:r>
              <a:rPr lang="ru-RU" i="1" dirty="0"/>
              <a:t>можно найти в произведениях художественной литературы. Так, в романе…</a:t>
            </a:r>
            <a:endParaRPr lang="ru-RU" dirty="0"/>
          </a:p>
          <a:p>
            <a:r>
              <a:rPr lang="ru-RU" dirty="0"/>
              <a:t>или </a:t>
            </a:r>
            <a:r>
              <a:rPr lang="ru-RU" i="1" dirty="0"/>
              <a:t>Проблема… нашла отражение в произведениях художественной литературы. Например, в </a:t>
            </a:r>
            <a:r>
              <a:rPr lang="ru-RU" i="1" dirty="0" smtClean="0"/>
              <a:t>романе </a:t>
            </a:r>
            <a:r>
              <a:rPr lang="ru-RU" i="1" dirty="0" err="1"/>
              <a:t>А.С.Пушкина</a:t>
            </a:r>
            <a:r>
              <a:rPr lang="ru-RU" i="1" dirty="0"/>
              <a:t> «Капитанская дочка»…)</a:t>
            </a:r>
            <a:endParaRPr lang="ru-RU" dirty="0"/>
          </a:p>
          <a:p>
            <a:endParaRPr lang="ru-RU" sz="900" dirty="0" smtClean="0"/>
          </a:p>
          <a:p>
            <a:r>
              <a:rPr lang="ru-RU" dirty="0" smtClean="0"/>
              <a:t> </a:t>
            </a:r>
            <a:r>
              <a:rPr lang="ru-RU" dirty="0"/>
              <a:t>и</a:t>
            </a:r>
            <a:r>
              <a:rPr lang="ru-RU" dirty="0" smtClean="0"/>
              <a:t>ли </a:t>
            </a:r>
            <a:r>
              <a:rPr lang="ru-RU" u="sng" dirty="0"/>
              <a:t>из жизненного опыта</a:t>
            </a:r>
            <a:r>
              <a:rPr lang="ru-RU" dirty="0"/>
              <a:t>:</a:t>
            </a:r>
          </a:p>
          <a:p>
            <a:r>
              <a:rPr lang="ru-RU" i="1" dirty="0"/>
              <a:t>В повседневной жизни можно найти немало примеров, подтверждающих мысль о том, что…</a:t>
            </a:r>
            <a:endParaRPr lang="ru-RU" dirty="0"/>
          </a:p>
          <a:p>
            <a:endParaRPr lang="ru-RU" sz="900" dirty="0" smtClean="0"/>
          </a:p>
          <a:p>
            <a:r>
              <a:rPr lang="ru-RU" dirty="0"/>
              <a:t>и</a:t>
            </a:r>
            <a:r>
              <a:rPr lang="ru-RU" dirty="0" smtClean="0"/>
              <a:t>ли </a:t>
            </a:r>
            <a:r>
              <a:rPr lang="ru-RU" u="sng" dirty="0" smtClean="0"/>
              <a:t>логическое </a:t>
            </a:r>
            <a:r>
              <a:rPr lang="ru-RU" u="sng" dirty="0"/>
              <a:t>рассуждение-обоснование</a:t>
            </a:r>
            <a:r>
              <a:rPr lang="ru-RU" dirty="0"/>
              <a:t>:</a:t>
            </a:r>
          </a:p>
          <a:p>
            <a:r>
              <a:rPr lang="ru-RU" i="1" dirty="0"/>
              <a:t>В современном обществе человеку сложно </a:t>
            </a:r>
            <a:r>
              <a:rPr lang="ru-RU" i="1" dirty="0" smtClean="0"/>
              <a:t>достичь </a:t>
            </a:r>
            <a:r>
              <a:rPr lang="ru-RU" i="1" dirty="0"/>
              <a:t>успеха без хорошего </a:t>
            </a:r>
            <a:r>
              <a:rPr lang="ru-RU" i="1" dirty="0" smtClean="0"/>
              <a:t>образования. Например</a:t>
            </a:r>
            <a:r>
              <a:rPr lang="ru-RU" i="1" dirty="0"/>
              <a:t>,…</a:t>
            </a:r>
            <a:endParaRPr lang="ru-RU" dirty="0"/>
          </a:p>
        </p:txBody>
      </p:sp>
      <p:sp>
        <p:nvSpPr>
          <p:cNvPr id="39" name="Прямоугольник 38"/>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Tree>
    <p:extLst>
      <p:ext uri="{BB962C8B-B14F-4D97-AF65-F5344CB8AC3E}">
        <p14:creationId xmlns:p14="http://schemas.microsoft.com/office/powerpoint/2010/main" val="770343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chemeClr val="accent5">
                <a:lumMod val="75000"/>
              </a:schemeClr>
            </a:gs>
          </a:gsLst>
          <a:lin ang="2700000" scaled="1"/>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571472" y="642918"/>
            <a:ext cx="7929618" cy="5643602"/>
          </a:xfrm>
          <a:prstGeom prst="rect">
            <a:avLst/>
          </a:prstGeom>
          <a:solidFill>
            <a:srgbClr val="F7F5F3"/>
          </a:solidFill>
          <a:ln w="19050" cmpd="sng">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b="1" dirty="0" smtClean="0">
                <a:solidFill>
                  <a:schemeClr val="tx1"/>
                </a:solidFill>
              </a:rPr>
              <a:t>           </a:t>
            </a:r>
          </a:p>
          <a:p>
            <a:pPr lvl="0"/>
            <a:endParaRPr lang="ru-RU" b="1" dirty="0">
              <a:solidFill>
                <a:schemeClr val="tx1"/>
              </a:solidFill>
            </a:endParaRPr>
          </a:p>
          <a:p>
            <a:r>
              <a:rPr lang="ru-RU" dirty="0" smtClean="0">
                <a:solidFill>
                  <a:schemeClr val="tx1"/>
                </a:solidFill>
              </a:rPr>
              <a:t> </a:t>
            </a:r>
          </a:p>
          <a:p>
            <a:r>
              <a:rPr lang="ru-RU" dirty="0">
                <a:solidFill>
                  <a:schemeClr val="tx1"/>
                </a:solidFill>
              </a:rPr>
              <a:t> </a:t>
            </a:r>
            <a:r>
              <a:rPr lang="ru-RU" dirty="0" smtClean="0">
                <a:solidFill>
                  <a:schemeClr val="tx1"/>
                </a:solidFill>
              </a:rPr>
              <a:t>   </a:t>
            </a:r>
            <a:r>
              <a:rPr lang="ru-RU" sz="2000" dirty="0" smtClean="0">
                <a:solidFill>
                  <a:schemeClr val="tx1"/>
                </a:solidFill>
              </a:rPr>
              <a:t>Заключение должно представлять </a:t>
            </a:r>
            <a:r>
              <a:rPr lang="ru-RU" sz="2000" dirty="0">
                <a:solidFill>
                  <a:schemeClr val="tx1"/>
                </a:solidFill>
              </a:rPr>
              <a:t>собой логически завершённую мысль, высказанную во </a:t>
            </a:r>
            <a:r>
              <a:rPr lang="ru-RU" sz="2000" dirty="0" smtClean="0">
                <a:solidFill>
                  <a:schemeClr val="tx1"/>
                </a:solidFill>
              </a:rPr>
              <a:t>вступлении, </a:t>
            </a:r>
            <a:r>
              <a:rPr lang="ru-RU" sz="2000" dirty="0">
                <a:solidFill>
                  <a:schemeClr val="tx1"/>
                </a:solidFill>
              </a:rPr>
              <a:t>и </a:t>
            </a:r>
            <a:r>
              <a:rPr lang="ru-RU" sz="2000" dirty="0" smtClean="0">
                <a:solidFill>
                  <a:schemeClr val="tx1"/>
                </a:solidFill>
              </a:rPr>
              <a:t>являться </a:t>
            </a:r>
            <a:r>
              <a:rPr lang="ru-RU" sz="2000" dirty="0">
                <a:solidFill>
                  <a:schemeClr val="tx1"/>
                </a:solidFill>
              </a:rPr>
              <a:t>результатом рассуждения о </a:t>
            </a:r>
            <a:r>
              <a:rPr lang="ru-RU" sz="2000" dirty="0" smtClean="0">
                <a:solidFill>
                  <a:schemeClr val="tx1"/>
                </a:solidFill>
              </a:rPr>
              <a:t>рассматриваемой проблеме </a:t>
            </a:r>
            <a:r>
              <a:rPr lang="ru-RU" sz="2000" dirty="0">
                <a:solidFill>
                  <a:schemeClr val="tx1"/>
                </a:solidFill>
              </a:rPr>
              <a:t>исходного текста.</a:t>
            </a:r>
          </a:p>
          <a:p>
            <a:pPr lvl="0"/>
            <a:endParaRPr lang="ru-RU" dirty="0">
              <a:solidFill>
                <a:schemeClr val="tx1"/>
              </a:solidFill>
            </a:endParaRPr>
          </a:p>
        </p:txBody>
      </p:sp>
      <p:grpSp>
        <p:nvGrpSpPr>
          <p:cNvPr id="2" name="Группа 38"/>
          <p:cNvGrpSpPr/>
          <p:nvPr/>
        </p:nvGrpSpPr>
        <p:grpSpPr>
          <a:xfrm>
            <a:off x="571472" y="1071546"/>
            <a:ext cx="7929618" cy="4857784"/>
            <a:chOff x="571472" y="1000108"/>
            <a:chExt cx="7929618" cy="4857784"/>
          </a:xfrm>
        </p:grpSpPr>
        <p:cxnSp>
          <p:nvCxnSpPr>
            <p:cNvPr id="20" name="Прямая соединительная линия 19"/>
            <p:cNvCxnSpPr/>
            <p:nvPr/>
          </p:nvCxnSpPr>
          <p:spPr>
            <a:xfrm rot="10800000">
              <a:off x="571472" y="100010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10800000">
              <a:off x="571472" y="128586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0800000">
              <a:off x="571472" y="157161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10800000">
              <a:off x="571472" y="185736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10800000">
              <a:off x="571472" y="242886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10800000">
              <a:off x="571472" y="214311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10800000">
              <a:off x="571472" y="271462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10800000">
              <a:off x="571472" y="300037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10800000">
              <a:off x="571472" y="357187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10800000">
              <a:off x="571472" y="328612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10800000">
              <a:off x="571472" y="385762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rot="10800000">
              <a:off x="571472" y="414338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10800000">
              <a:off x="571472" y="442913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10800000">
              <a:off x="571472" y="5286388"/>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10800000">
              <a:off x="571472" y="5000636"/>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rot="10800000">
              <a:off x="571472" y="4714884"/>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10800000">
              <a:off x="571472" y="5572140"/>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rot="10800000">
              <a:off x="571472" y="5857892"/>
              <a:ext cx="7929618" cy="0"/>
            </a:xfrm>
            <a:prstGeom prst="line">
              <a:avLst/>
            </a:prstGeom>
            <a:ln w="1270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6" name="Прямоугольник 5"/>
          <p:cNvSpPr/>
          <p:nvPr/>
        </p:nvSpPr>
        <p:spPr>
          <a:xfrm>
            <a:off x="1113056" y="980728"/>
            <a:ext cx="6816530" cy="1785104"/>
          </a:xfrm>
          <a:prstGeom prst="rect">
            <a:avLst/>
          </a:prstGeom>
        </p:spPr>
        <p:txBody>
          <a:bodyPr wrap="square">
            <a:spAutoFit/>
          </a:bodyPr>
          <a:lstStyle/>
          <a:p>
            <a:pPr lvl="0"/>
            <a:r>
              <a:rPr lang="ru-RU" sz="2000" b="1" dirty="0" smtClean="0"/>
              <a:t>5. Вывод</a:t>
            </a:r>
            <a:r>
              <a:rPr lang="ru-RU" sz="2000" b="1" dirty="0"/>
              <a:t>.</a:t>
            </a:r>
            <a:endParaRPr lang="ru-RU" sz="2000" dirty="0"/>
          </a:p>
          <a:p>
            <a:r>
              <a:rPr lang="ru-RU" i="1" dirty="0"/>
              <a:t>Итак, текст</a:t>
            </a:r>
            <a:r>
              <a:rPr lang="ru-RU" i="1" dirty="0" smtClean="0"/>
              <a:t>…(ФИО автора) </a:t>
            </a:r>
            <a:r>
              <a:rPr lang="ru-RU" i="1" dirty="0"/>
              <a:t>заставил нас обратить внимание на такую важную проблему, как…</a:t>
            </a:r>
            <a:endParaRPr lang="ru-RU" dirty="0"/>
          </a:p>
          <a:p>
            <a:r>
              <a:rPr lang="ru-RU" dirty="0"/>
              <a:t>или</a:t>
            </a:r>
            <a:r>
              <a:rPr lang="ru-RU" i="1" dirty="0"/>
              <a:t> Таким образом, …(автор) поднимает в тексте проблему, важную для каждого из нас, и призывает…</a:t>
            </a:r>
            <a:endParaRPr lang="ru-RU" dirty="0"/>
          </a:p>
          <a:p>
            <a:r>
              <a:rPr lang="ru-RU" dirty="0"/>
              <a:t>или</a:t>
            </a:r>
            <a:r>
              <a:rPr lang="ru-RU" i="1" dirty="0"/>
              <a:t> В заключение хочется еще раз отметить, что…</a:t>
            </a:r>
            <a:endParaRPr lang="ru-RU" dirty="0"/>
          </a:p>
        </p:txBody>
      </p:sp>
      <p:sp>
        <p:nvSpPr>
          <p:cNvPr id="5" name="TextBox 4"/>
          <p:cNvSpPr txBox="1"/>
          <p:nvPr/>
        </p:nvSpPr>
        <p:spPr>
          <a:xfrm>
            <a:off x="1763688" y="3573016"/>
            <a:ext cx="184731" cy="369332"/>
          </a:xfrm>
          <a:prstGeom prst="rect">
            <a:avLst/>
          </a:prstGeom>
          <a:noFill/>
        </p:spPr>
        <p:txBody>
          <a:bodyPr wrap="none" rtlCol="0">
            <a:spAutoFit/>
          </a:bodyPr>
          <a:lstStyle/>
          <a:p>
            <a:endParaRPr lang="ru-RU" dirty="0"/>
          </a:p>
        </p:txBody>
      </p:sp>
      <p:sp>
        <p:nvSpPr>
          <p:cNvPr id="39" name="Прямоугольник 38"/>
          <p:cNvSpPr/>
          <p:nvPr/>
        </p:nvSpPr>
        <p:spPr>
          <a:xfrm>
            <a:off x="2195736" y="551276"/>
            <a:ext cx="4564070" cy="584775"/>
          </a:xfrm>
          <a:prstGeom prst="rect">
            <a:avLst/>
          </a:prstGeom>
        </p:spPr>
        <p:txBody>
          <a:bodyPr wrap="none">
            <a:spAutoFit/>
          </a:bodyPr>
          <a:lstStyle/>
          <a:p>
            <a:r>
              <a:rPr lang="ru-RU" sz="3200" b="1" dirty="0" smtClean="0">
                <a:solidFill>
                  <a:srgbClr val="C00000"/>
                </a:solidFill>
              </a:rPr>
              <a:t>Композиция сочинения</a:t>
            </a:r>
            <a:endParaRPr lang="ru-RU" sz="3200" dirty="0"/>
          </a:p>
        </p:txBody>
      </p:sp>
    </p:spTree>
    <p:extLst>
      <p:ext uri="{BB962C8B-B14F-4D97-AF65-F5344CB8AC3E}">
        <p14:creationId xmlns:p14="http://schemas.microsoft.com/office/powerpoint/2010/main" val="12909090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Натуральные материалы">
  <a:themeElements>
    <a:clrScheme name="Натуральные материалы">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Натуральные материалы">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Натуральные материалы">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64B8D27-7D05-41AF-9DD0-25F79AF3F4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Organic</Template>
  <TotalTime>639</TotalTime>
  <Words>1208</Words>
  <Application>Microsoft Office PowerPoint</Application>
  <PresentationFormat>Экран (4:3)</PresentationFormat>
  <Paragraphs>125</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Garamond</vt:lpstr>
      <vt:lpstr>Monotype Corsiva</vt:lpstr>
      <vt:lpstr>Times New Roman</vt:lpstr>
      <vt:lpstr>Натуральные материалы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Elena</dc:creator>
  <cp:keywords/>
  <cp:lastModifiedBy>Elena</cp:lastModifiedBy>
  <cp:revision>44</cp:revision>
  <dcterms:created xsi:type="dcterms:W3CDTF">2023-11-14T07:33:31Z</dcterms:created>
  <dcterms:modified xsi:type="dcterms:W3CDTF">2023-11-24T08:47:59Z</dcterms:modified>
  <cp:category>Книга</cp:category>
  <cp:contentStatus>Шаблон</cp:contentStatus>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TC300097569990</vt:lpwstr>
  </property>
</Properties>
</file>