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97" r:id="rId2"/>
    <p:sldId id="264" r:id="rId3"/>
    <p:sldId id="302" r:id="rId4"/>
    <p:sldId id="260" r:id="rId5"/>
    <p:sldId id="298" r:id="rId6"/>
    <p:sldId id="299" r:id="rId7"/>
    <p:sldId id="300" r:id="rId8"/>
    <p:sldId id="305" r:id="rId9"/>
    <p:sldId id="281" r:id="rId10"/>
    <p:sldId id="303" r:id="rId11"/>
    <p:sldId id="304" r:id="rId12"/>
    <p:sldId id="289" r:id="rId13"/>
    <p:sldId id="292" r:id="rId14"/>
    <p:sldId id="290" r:id="rId15"/>
    <p:sldId id="301" r:id="rId16"/>
    <p:sldId id="309" r:id="rId17"/>
    <p:sldId id="280" r:id="rId18"/>
    <p:sldId id="306" r:id="rId19"/>
    <p:sldId id="312" r:id="rId20"/>
    <p:sldId id="310" r:id="rId21"/>
    <p:sldId id="296" r:id="rId22"/>
    <p:sldId id="291" r:id="rId23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C44D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823" autoAdjust="0"/>
    <p:restoredTop sz="94660"/>
  </p:normalViewPr>
  <p:slideViewPr>
    <p:cSldViewPr>
      <p:cViewPr varScale="1">
        <p:scale>
          <a:sx n="81" d="100"/>
          <a:sy n="81" d="100"/>
        </p:scale>
        <p:origin x="1536" y="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Прямая соединительная линия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2" name="Заголовок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>
            <a:noAutofit/>
          </a:bodyPr>
          <a:lstStyle>
            <a:lvl1pPr algn="r">
              <a:defRPr sz="4200" b="1"/>
            </a:lvl1pPr>
            <a:extLst/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25" name="Подзаголовок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ru-RU"/>
              <a:t>Образец подзаголовка</a:t>
            </a:r>
            <a:endParaRPr lang="en-US"/>
          </a:p>
        </p:txBody>
      </p:sp>
      <p:sp>
        <p:nvSpPr>
          <p:cNvPr id="6" name="Дата 30"/>
          <p:cNvSpPr>
            <a:spLocks noGrp="1"/>
          </p:cNvSpPr>
          <p:nvPr>
            <p:ph type="dt" sz="half" idx="10"/>
          </p:nvPr>
        </p:nvSpPr>
        <p:spPr>
          <a:xfrm>
            <a:off x="5870575" y="6557963"/>
            <a:ext cx="2003425" cy="22701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868D931A-A94F-45CC-A9D1-C3E6739A8F6F}" type="datetimeFigureOut">
              <a:rPr lang="ru-RU"/>
              <a:pPr>
                <a:defRPr/>
              </a:pPr>
              <a:t>23.11.2023</a:t>
            </a:fld>
            <a:endParaRPr lang="ru-RU"/>
          </a:p>
        </p:txBody>
      </p:sp>
      <p:sp>
        <p:nvSpPr>
          <p:cNvPr id="7" name="Нижний колонтитул 17"/>
          <p:cNvSpPr>
            <a:spLocks noGrp="1"/>
          </p:cNvSpPr>
          <p:nvPr>
            <p:ph type="ftr" sz="quarter" idx="11"/>
          </p:nvPr>
        </p:nvSpPr>
        <p:spPr>
          <a:xfrm>
            <a:off x="2819400" y="6557963"/>
            <a:ext cx="2927350" cy="228600"/>
          </a:xfrm>
        </p:spPr>
        <p:txBody>
          <a:bodyPr/>
          <a:lstStyle>
            <a:lvl1pPr>
              <a:defRPr lang="en-US"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7880350" y="6556375"/>
            <a:ext cx="588963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116F3BB9-BC0F-4597-84C7-EDE42BAEB28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Дата 2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39EB19-7AD4-41CF-9205-C9379C429E74}" type="datetimeFigureOut">
              <a:rPr lang="ru-RU"/>
              <a:pPr>
                <a:defRPr/>
              </a:pPr>
              <a:t>23.11.2023</a:t>
            </a:fld>
            <a:endParaRPr lang="ru-RU"/>
          </a:p>
        </p:txBody>
      </p:sp>
      <p:sp>
        <p:nvSpPr>
          <p:cNvPr id="5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92E73F-6F1E-4C29-9B26-C088D280EA3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243388" y="6557963"/>
            <a:ext cx="2001837" cy="227012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190E9866-C77E-46D2-A895-3117D3CB7410}" type="datetimeFigureOut">
              <a:rPr lang="ru-RU"/>
              <a:pPr>
                <a:defRPr/>
              </a:pPr>
              <a:t>23.11.2023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556375"/>
            <a:ext cx="3657600" cy="228600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254750" y="6553200"/>
            <a:ext cx="587375" cy="228600"/>
          </a:xfrm>
        </p:spPr>
        <p:txBody>
          <a:bodyPr/>
          <a:lstStyle>
            <a:lvl1pPr>
              <a:defRPr smtClean="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218C9251-9679-4C0F-8D19-B77C41463BE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Дата 2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B72F6D-5523-4CEC-AF0C-A1F09729CFFA}" type="datetimeFigureOut">
              <a:rPr lang="ru-RU"/>
              <a:pPr>
                <a:defRPr/>
              </a:pPr>
              <a:t>23.11.2023</a:t>
            </a:fld>
            <a:endParaRPr lang="ru-RU"/>
          </a:p>
        </p:txBody>
      </p:sp>
      <p:sp>
        <p:nvSpPr>
          <p:cNvPr id="5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A6D7AB-B4A4-4677-A0BD-FB8D845E662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anchor="t"/>
          <a:lstStyle>
            <a:lvl1pPr algn="r">
              <a:buNone/>
              <a:defRPr sz="4200" b="1" cap="all"/>
            </a:lvl1pPr>
            <a:extLst/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24400" y="6556375"/>
            <a:ext cx="2001838" cy="227013"/>
          </a:xfrm>
        </p:spPr>
        <p:txBody>
          <a:bodyPr/>
          <a:lstStyle>
            <a:lvl1pPr>
              <a:defRPr smtClean="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9DBF89A2-8F91-4702-8F0F-E141DA1105C4}" type="datetimeFigureOut">
              <a:rPr lang="ru-RU"/>
              <a:pPr>
                <a:defRPr/>
              </a:pPr>
              <a:t>23.11.2023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735138" y="6556375"/>
            <a:ext cx="2895600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734175" y="6554788"/>
            <a:ext cx="587375" cy="228600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B9DA95C-5DAE-4074-BF88-EA2AE5400A2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5" name="Дата 2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4A5DC9-E16C-42FB-B314-0C38433F07A0}" type="datetimeFigureOut">
              <a:rPr lang="ru-RU"/>
              <a:pPr>
                <a:defRPr/>
              </a:pPr>
              <a:t>23.11.2023</a:t>
            </a:fld>
            <a:endParaRPr lang="ru-RU"/>
          </a:p>
        </p:txBody>
      </p:sp>
      <p:sp>
        <p:nvSpPr>
          <p:cNvPr id="6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F7C210-F3DA-4B72-8FBD-53625B142A8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lvl1pPr>
              <a:defRPr/>
            </a:lvl1pPr>
            <a:extLst/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7" name="Дата 2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8C1A6A-6FDB-4136-A461-A6F6238E60F3}" type="datetimeFigureOut">
              <a:rPr lang="ru-RU"/>
              <a:pPr>
                <a:defRPr/>
              </a:pPr>
              <a:t>23.11.2023</a:t>
            </a:fld>
            <a:endParaRPr lang="ru-RU"/>
          </a:p>
        </p:txBody>
      </p:sp>
      <p:sp>
        <p:nvSpPr>
          <p:cNvPr id="8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052CC8-B431-4CFF-91A7-DBB2FD5E46B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Дата 2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E38750-F3BE-481B-8C2C-955AE49A1FE9}" type="datetimeFigureOut">
              <a:rPr lang="ru-RU"/>
              <a:pPr>
                <a:defRPr/>
              </a:pPr>
              <a:t>23.11.2023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4B646B-69CD-4861-ACBC-E4747506A32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2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0DFFEC-8DF6-4765-894D-D873FAA07CE9}" type="datetimeFigureOut">
              <a:rPr lang="ru-RU"/>
              <a:pPr>
                <a:defRPr/>
              </a:pPr>
              <a:t>23.11.2023</a:t>
            </a:fld>
            <a:endParaRPr lang="ru-RU"/>
          </a:p>
        </p:txBody>
      </p:sp>
      <p:sp>
        <p:nvSpPr>
          <p:cNvPr id="3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220C8A-CA21-4952-A29F-63DC8A1751A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lIns="45720" tIns="0" rIns="0" bIns="0" spcCol="0" rtlCol="0" fromWordArt="0" forceAA="0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5" name="Дата 2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2CF125-A81E-4532-B208-64DCEC115FED}" type="datetimeFigureOut">
              <a:rPr lang="ru-RU"/>
              <a:pPr>
                <a:defRPr/>
              </a:pPr>
              <a:t>23.11.2023</a:t>
            </a:fld>
            <a:endParaRPr lang="ru-RU"/>
          </a:p>
        </p:txBody>
      </p:sp>
      <p:sp>
        <p:nvSpPr>
          <p:cNvPr id="6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F4EC6A-C56E-42B9-BE7D-76DF05B1B70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7"/>
          <p:cNvSpPr/>
          <p:nvPr/>
        </p:nvSpPr>
        <p:spPr>
          <a:xfrm rot="21240000">
            <a:off x="598488" y="1004888"/>
            <a:ext cx="4319587" cy="4311650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Прямоугольник 8"/>
          <p:cNvSpPr/>
          <p:nvPr/>
        </p:nvSpPr>
        <p:spPr>
          <a:xfrm rot="21420000">
            <a:off x="596900" y="998538"/>
            <a:ext cx="4319588" cy="4313237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lIns="82296" tIns="0" rIns="0" bIns="0" spcCol="0" rtlCol="0" fromWordArt="0" forceAA="0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0" name="Рисунок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ru-RU" noProof="0"/>
              <a:t>Вставка рисунка</a:t>
            </a:r>
            <a:endParaRPr lang="en-US" noProof="0" dirty="0"/>
          </a:p>
        </p:txBody>
      </p:sp>
      <p:sp>
        <p:nvSpPr>
          <p:cNvPr id="7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DD44212C-9E1E-4BAC-A705-39FDB2BBE616}" type="datetimeFigureOut">
              <a:rPr lang="ru-RU"/>
              <a:pPr>
                <a:defRPr/>
              </a:pPr>
              <a:t>23.11.2023</a:t>
            </a:fld>
            <a:endParaRPr lang="ru-RU"/>
          </a:p>
        </p:txBody>
      </p:sp>
      <p:sp>
        <p:nvSpPr>
          <p:cNvPr id="8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76403733-E94F-4229-B4AC-02E3B83923F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20675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1030" name="Текст 30"/>
          <p:cNvSpPr>
            <a:spLocks noGrp="1"/>
          </p:cNvSpPr>
          <p:nvPr>
            <p:ph type="body" idx="1"/>
          </p:nvPr>
        </p:nvSpPr>
        <p:spPr bwMode="auto">
          <a:xfrm>
            <a:off x="457200" y="1609725"/>
            <a:ext cx="7239000" cy="4846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27" name="Дата 26"/>
          <p:cNvSpPr>
            <a:spLocks noGrp="1"/>
          </p:cNvSpPr>
          <p:nvPr>
            <p:ph type="dt" sz="half" idx="2"/>
          </p:nvPr>
        </p:nvSpPr>
        <p:spPr>
          <a:xfrm>
            <a:off x="4246563" y="6557963"/>
            <a:ext cx="2001837" cy="227012"/>
          </a:xfrm>
          <a:prstGeom prst="rect">
            <a:avLst/>
          </a:prstGeom>
        </p:spPr>
        <p:txBody>
          <a:bodyPr vert="horz" t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 smtClean="0">
                <a:solidFill>
                  <a:schemeClr val="tx2"/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fld id="{1268206E-DDB9-43E9-B174-1F1A71B3A739}" type="datetimeFigureOut">
              <a:rPr lang="ru-RU"/>
              <a:pPr>
                <a:defRPr/>
              </a:pPr>
              <a:t>23.11.2023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3"/>
          </p:nvPr>
        </p:nvSpPr>
        <p:spPr>
          <a:xfrm>
            <a:off x="457200" y="6557963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tx2"/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4"/>
          </p:nvPr>
        </p:nvSpPr>
        <p:spPr>
          <a:xfrm>
            <a:off x="6251575" y="6556375"/>
            <a:ext cx="588963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100" smtClean="0">
                <a:solidFill>
                  <a:schemeClr val="tx2"/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fld id="{187AA7C6-C71F-4B33-A1A3-BB62D1A378A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1" r:id="rId2"/>
    <p:sldLayoutId id="2147483673" r:id="rId3"/>
    <p:sldLayoutId id="2147483670" r:id="rId4"/>
    <p:sldLayoutId id="2147483669" r:id="rId5"/>
    <p:sldLayoutId id="2147483668" r:id="rId6"/>
    <p:sldLayoutId id="2147483667" r:id="rId7"/>
    <p:sldLayoutId id="2147483666" r:id="rId8"/>
    <p:sldLayoutId id="2147483674" r:id="rId9"/>
    <p:sldLayoutId id="2147483665" r:id="rId10"/>
    <p:sldLayoutId id="2147483675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3800" b="1" kern="1200" cap="all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9pPr>
      <a:extLst/>
    </p:titleStyle>
    <p:bodyStyle>
      <a:lvl1pPr marL="273050" indent="-273050" algn="l" rtl="0" fontAlgn="base">
        <a:spcBef>
          <a:spcPts val="600"/>
        </a:spcBef>
        <a:spcAft>
          <a:spcPct val="0"/>
        </a:spcAft>
        <a:buClr>
          <a:schemeClr val="tx2"/>
        </a:buClr>
        <a:buSzPct val="73000"/>
        <a:buFont typeface="Wingdings 2" pitchFamily="18" charset="2"/>
        <a:buChar char="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20700" indent="-228600" algn="l" rtl="0" fontAlgn="base">
        <a:spcBef>
          <a:spcPts val="500"/>
        </a:spcBef>
        <a:spcAft>
          <a:spcPct val="0"/>
        </a:spcAft>
        <a:buClr>
          <a:srgbClr val="F9B639"/>
        </a:buClr>
        <a:buSzPct val="80000"/>
        <a:buFont typeface="Wingdings 2" pitchFamily="18" charset="2"/>
        <a:buChar char=""/>
        <a:defRPr sz="2300" kern="1200">
          <a:solidFill>
            <a:srgbClr val="6C6C6C"/>
          </a:solidFill>
          <a:latin typeface="+mn-lt"/>
          <a:ea typeface="+mn-ea"/>
          <a:cs typeface="+mn-cs"/>
        </a:defRPr>
      </a:lvl2pPr>
      <a:lvl3pPr marL="758825" indent="-228600" algn="l" rtl="0" fontAlgn="base">
        <a:spcBef>
          <a:spcPts val="400"/>
        </a:spcBef>
        <a:spcAft>
          <a:spcPct val="0"/>
        </a:spcAft>
        <a:buClr>
          <a:srgbClr val="F9B639"/>
        </a:buClr>
        <a:buSzPct val="60000"/>
        <a:buFont typeface="Wingdings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4888" indent="-228600" algn="l" rtl="0" fontAlgn="base">
        <a:spcBef>
          <a:spcPct val="20000"/>
        </a:spcBef>
        <a:spcAft>
          <a:spcPct val="0"/>
        </a:spcAft>
        <a:buClr>
          <a:srgbClr val="F9B639"/>
        </a:buClr>
        <a:buSzPct val="80000"/>
        <a:buFont typeface="Wingdings 2" pitchFamily="18" charset="2"/>
        <a:buChar char=""/>
        <a:defRPr sz="2000" kern="1200">
          <a:solidFill>
            <a:srgbClr val="6C6C6C"/>
          </a:solidFill>
          <a:latin typeface="+mn-lt"/>
          <a:ea typeface="+mn-ea"/>
          <a:cs typeface="+mn-cs"/>
        </a:defRPr>
      </a:lvl4pPr>
      <a:lvl5pPr marL="1279525" indent="-228600" algn="l" rtl="0" fontAlgn="base">
        <a:spcBef>
          <a:spcPts val="400"/>
        </a:spcBef>
        <a:spcAft>
          <a:spcPct val="0"/>
        </a:spcAft>
        <a:buClr>
          <a:srgbClr val="F9B639"/>
        </a:buClr>
        <a:buSzPct val="70000"/>
        <a:buFont typeface="Wingdings" pitchFamily="2" charset="2"/>
        <a:buChar char="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content.foto.mail.ru/mail/iskoiskov/_blogs/i-1941.jpg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hyperlink" Target="http://ru.wikipedia.org/wiki/%D0%A4%D0%B0%D0%B9%D0%BB:Coat_of_Arms_of_Irkutsk.png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gi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hyperlink" Target="http://www.pribaikal.ru/uploads/pics/bohanskij-map.jpg" TargetMode="Externa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9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hyperlink" Target="http://galina-soleil.narod.ru/portfolio/vneurochnaya_deyatelnost_po_predmetu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850" y="692150"/>
            <a:ext cx="7372350" cy="5764213"/>
          </a:xfrm>
        </p:spPr>
        <p:txBody>
          <a:bodyPr>
            <a:normAutofit/>
          </a:bodyPr>
          <a:lstStyle/>
          <a:p>
            <a:pPr marL="0" indent="0" algn="ctr" fontAlgn="auto">
              <a:spcAft>
                <a:spcPts val="0"/>
              </a:spcAft>
              <a:buFont typeface="Wingdings 2"/>
              <a:buNone/>
              <a:defRPr/>
            </a:pPr>
            <a:r>
              <a:rPr lang="ru-RU" sz="4000" b="1" dirty="0">
                <a:solidFill>
                  <a:srgbClr val="C00000"/>
                </a:solidFill>
              </a:rPr>
              <a:t>С чего начинается Родина?</a:t>
            </a:r>
          </a:p>
          <a:p>
            <a:pPr marL="274320" indent="-274320" fontAlgn="auto">
              <a:spcAft>
                <a:spcPts val="0"/>
              </a:spcAft>
              <a:buFont typeface="Wingdings 2"/>
              <a:buChar char=""/>
              <a:defRPr/>
            </a:pPr>
            <a:endParaRPr lang="ru-RU" sz="4000" b="1" dirty="0">
              <a:solidFill>
                <a:srgbClr val="C00000"/>
              </a:solidFill>
            </a:endParaRPr>
          </a:p>
        </p:txBody>
      </p:sp>
      <p:pic>
        <p:nvPicPr>
          <p:cNvPr id="13314" name="Picture 2" descr="C:\Users\rekom\Desktop\Картинки-фото\Родина-фото\1366x768_590219_[www.ArtFile.ru]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95288" y="1341438"/>
            <a:ext cx="5976937" cy="3359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6" descr="Картинка 1 из 15292">
            <a:hlinkClick r:id="rId3"/>
          </p:cNvPr>
          <p:cNvPicPr>
            <a:picLocks noChangeAspect="1" noChangeArrowheads="1"/>
          </p:cNvPicPr>
          <p:nvPr/>
        </p:nvPicPr>
        <p:blipFill>
          <a:blip r:embed="rId4"/>
          <a:srcRect r="1570" b="14014"/>
          <a:stretch>
            <a:fillRect/>
          </a:stretch>
        </p:blipFill>
        <p:spPr bwMode="auto">
          <a:xfrm>
            <a:off x="3059113" y="3898900"/>
            <a:ext cx="4899025" cy="2760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-603448"/>
            <a:ext cx="7776864" cy="2232248"/>
          </a:xfrm>
        </p:spPr>
        <p:txBody>
          <a:bodyPr>
            <a:noAutofit/>
          </a:bodyPr>
          <a:lstStyle/>
          <a:p>
            <a:pPr fontAlgn="auto">
              <a:spcAft>
                <a:spcPts val="0"/>
              </a:spcAft>
              <a:defRPr/>
            </a:pPr>
            <a:br>
              <a:rPr lang="ru-RU" sz="2800" dirty="0"/>
            </a:br>
            <a:br>
              <a:rPr lang="ru-RU" sz="2800" dirty="0"/>
            </a:br>
            <a:br>
              <a:rPr lang="ru-RU" sz="2800" dirty="0"/>
            </a:br>
            <a:r>
              <a:rPr lang="ru-RU" sz="2800" dirty="0">
                <a:solidFill>
                  <a:srgbClr val="C00000"/>
                </a:solidFill>
              </a:rPr>
              <a:t>Разгадав ребусы, вы узнаете фамилии знаменитых людей России</a:t>
            </a:r>
            <a:br>
              <a:rPr lang="ru-RU" sz="2800" dirty="0">
                <a:solidFill>
                  <a:srgbClr val="C00000"/>
                </a:solidFill>
              </a:rPr>
            </a:br>
            <a:endParaRPr lang="ru-RU" sz="2800" dirty="0">
              <a:solidFill>
                <a:srgbClr val="C00000"/>
              </a:solidFill>
            </a:endParaRPr>
          </a:p>
        </p:txBody>
      </p:sp>
      <p:pic>
        <p:nvPicPr>
          <p:cNvPr id="22530" name="Объект 3"/>
          <p:cNvPicPr>
            <a:picLocks noGrp="1"/>
          </p:cNvPicPr>
          <p:nvPr>
            <p:ph idx="1"/>
          </p:nvPr>
        </p:nvPicPr>
        <p:blipFill>
          <a:blip r:embed="rId2"/>
          <a:srcRect b="19492"/>
          <a:stretch>
            <a:fillRect/>
          </a:stretch>
        </p:blipFill>
        <p:spPr>
          <a:xfrm>
            <a:off x="395288" y="1628775"/>
            <a:ext cx="7345362" cy="4248150"/>
          </a:xfrm>
          <a:ln>
            <a:solidFill>
              <a:srgbClr val="000000"/>
            </a:solidFill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-387424"/>
            <a:ext cx="7444680" cy="1850464"/>
          </a:xfrm>
        </p:spPr>
        <p:txBody>
          <a:bodyPr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2800" dirty="0">
                <a:solidFill>
                  <a:srgbClr val="C00000"/>
                </a:solidFill>
              </a:rPr>
              <a:t>Разгадав ребусы, вы узнаете фамилии знаменитых людей России</a:t>
            </a:r>
            <a:br>
              <a:rPr lang="ru-RU" sz="2800" dirty="0">
                <a:solidFill>
                  <a:srgbClr val="C00000"/>
                </a:solidFill>
              </a:rPr>
            </a:br>
            <a:endParaRPr lang="ru-RU" sz="2800" dirty="0"/>
          </a:p>
        </p:txBody>
      </p:sp>
      <p:pic>
        <p:nvPicPr>
          <p:cNvPr id="23554" name="Объект 3"/>
          <p:cNvPicPr>
            <a:picLocks noGrp="1"/>
          </p:cNvPicPr>
          <p:nvPr>
            <p:ph idx="1"/>
          </p:nvPr>
        </p:nvPicPr>
        <p:blipFill>
          <a:blip r:embed="rId2"/>
          <a:srcRect b="20123"/>
          <a:stretch>
            <a:fillRect/>
          </a:stretch>
        </p:blipFill>
        <p:spPr>
          <a:xfrm>
            <a:off x="539750" y="1700213"/>
            <a:ext cx="6985000" cy="4537075"/>
          </a:xfrm>
          <a:ln>
            <a:solidFill>
              <a:srgbClr val="000000"/>
            </a:solidFill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</p:spPr>
        <p:txBody>
          <a:bodyPr>
            <a:normAutofit fontScale="9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dirty="0">
                <a:solidFill>
                  <a:srgbClr val="C00000"/>
                </a:solidFill>
              </a:rPr>
              <a:t>4 Станция «Геральдическая»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 typeface="Wingdings 2" pitchFamily="18" charset="2"/>
              <a:buNone/>
            </a:pPr>
            <a:r>
              <a:rPr lang="ru-RU" sz="4400" b="1">
                <a:solidFill>
                  <a:srgbClr val="C00000"/>
                </a:solidFill>
              </a:rPr>
              <a:t> </a:t>
            </a:r>
          </a:p>
        </p:txBody>
      </p:sp>
      <p:pic>
        <p:nvPicPr>
          <p:cNvPr id="24579" name="Picture 4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843213" y="1916113"/>
            <a:ext cx="3568700" cy="3636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dirty="0">
                <a:solidFill>
                  <a:srgbClr val="002060"/>
                </a:solidFill>
              </a:rPr>
              <a:t>Чей это герб? Что на нем изображено?</a:t>
            </a:r>
          </a:p>
        </p:txBody>
      </p:sp>
      <p:pic>
        <p:nvPicPr>
          <p:cNvPr id="4" name="Picture 4" descr="i?id=38259434-05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2057400" y="1609725"/>
            <a:ext cx="4038600" cy="4846638"/>
          </a:xfrm>
          <a:ln>
            <a:solidFill>
              <a:srgbClr val="FF3300"/>
            </a:solidFill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dirty="0">
                <a:solidFill>
                  <a:srgbClr val="002060"/>
                </a:solidFill>
              </a:rPr>
              <a:t>Чей это герб? Что на нем изображено?</a:t>
            </a:r>
          </a:p>
        </p:txBody>
      </p:sp>
      <p:pic>
        <p:nvPicPr>
          <p:cNvPr id="4" name="Рисунок 2" descr="Герб">
            <a:hlinkClick r:id="rId2" tooltip="&quot;Герб&quot;"/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>
          <a:xfrm>
            <a:off x="2051050" y="1543050"/>
            <a:ext cx="3673475" cy="4910138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dirty="0">
                <a:solidFill>
                  <a:srgbClr val="002060"/>
                </a:solidFill>
              </a:rPr>
              <a:t>Чей это герб? Что на нем изображено?</a:t>
            </a:r>
            <a:endParaRPr lang="ru-RU" dirty="0"/>
          </a:p>
        </p:txBody>
      </p:sp>
      <p:pic>
        <p:nvPicPr>
          <p:cNvPr id="4" name="Объект 3" descr="C:\Users\User\AppData\Local\Microsoft\Windows\Temporary Internet Files\Content.Word\bokhan-mr-coa0.gif"/>
          <p:cNvPicPr>
            <a:picLocks noGrp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2484438" y="1557338"/>
            <a:ext cx="3959225" cy="5111750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-243408"/>
            <a:ext cx="7084640" cy="936104"/>
          </a:xfrm>
        </p:spPr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ru-RU" dirty="0">
                <a:solidFill>
                  <a:srgbClr val="C00000"/>
                </a:solidFill>
              </a:rPr>
              <a:t>5 Станция  «Праздничная»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288" y="981075"/>
            <a:ext cx="7777162" cy="5688013"/>
          </a:xfrm>
        </p:spPr>
        <p:txBody>
          <a:bodyPr>
            <a:normAutofit fontScale="40000" lnSpcReduction="20000"/>
          </a:bodyPr>
          <a:lstStyle/>
          <a:p>
            <a:pPr marL="274320" indent="-274320" fontAlgn="auto">
              <a:spcAft>
                <a:spcPts val="0"/>
              </a:spcAft>
              <a:buFont typeface="Wingdings 2"/>
              <a:buChar char=""/>
              <a:defRPr/>
            </a:pPr>
            <a:r>
              <a:rPr lang="ru-RU" sz="6000" dirty="0">
                <a:solidFill>
                  <a:srgbClr val="002060"/>
                </a:solidFill>
              </a:rPr>
              <a:t>Новый год </a:t>
            </a:r>
            <a:endParaRPr lang="ru-RU" sz="6000" i="1" dirty="0">
              <a:solidFill>
                <a:srgbClr val="002060"/>
              </a:solidFill>
            </a:endParaRPr>
          </a:p>
          <a:p>
            <a:pPr marL="274320" indent="-274320" fontAlgn="auto">
              <a:spcAft>
                <a:spcPts val="0"/>
              </a:spcAft>
              <a:buFont typeface="Wingdings 2"/>
              <a:buChar char=""/>
              <a:defRPr/>
            </a:pPr>
            <a:r>
              <a:rPr lang="ru-RU" sz="6000" dirty="0">
                <a:solidFill>
                  <a:srgbClr val="002060"/>
                </a:solidFill>
              </a:rPr>
              <a:t>Праздник Весны и Труда </a:t>
            </a:r>
          </a:p>
          <a:p>
            <a:pPr marL="274320" indent="-274320" fontAlgn="auto">
              <a:spcAft>
                <a:spcPts val="0"/>
              </a:spcAft>
              <a:buFont typeface="Wingdings 2"/>
              <a:buChar char=""/>
              <a:defRPr/>
            </a:pPr>
            <a:r>
              <a:rPr lang="ru-RU" sz="6000" dirty="0">
                <a:solidFill>
                  <a:srgbClr val="002060"/>
                </a:solidFill>
              </a:rPr>
              <a:t>День защитника Отечества </a:t>
            </a:r>
          </a:p>
          <a:p>
            <a:pPr marL="274320" indent="-274320" fontAlgn="auto">
              <a:spcAft>
                <a:spcPts val="0"/>
              </a:spcAft>
              <a:buFont typeface="Wingdings 2"/>
              <a:buChar char=""/>
              <a:defRPr/>
            </a:pPr>
            <a:r>
              <a:rPr lang="ru-RU" sz="6000" dirty="0">
                <a:solidFill>
                  <a:srgbClr val="002060"/>
                </a:solidFill>
              </a:rPr>
              <a:t>Рождество Христово </a:t>
            </a:r>
          </a:p>
          <a:p>
            <a:pPr marL="274320" indent="-274320" fontAlgn="auto">
              <a:spcAft>
                <a:spcPts val="0"/>
              </a:spcAft>
              <a:buFont typeface="Wingdings 2"/>
              <a:buChar char=""/>
              <a:defRPr/>
            </a:pPr>
            <a:r>
              <a:rPr lang="ru-RU" sz="6000" dirty="0">
                <a:solidFill>
                  <a:srgbClr val="002060"/>
                </a:solidFill>
              </a:rPr>
              <a:t>День Победы </a:t>
            </a:r>
          </a:p>
          <a:p>
            <a:pPr marL="274320" indent="-274320" fontAlgn="auto">
              <a:spcAft>
                <a:spcPts val="0"/>
              </a:spcAft>
              <a:buFont typeface="Wingdings 2"/>
              <a:buChar char=""/>
              <a:defRPr/>
            </a:pPr>
            <a:r>
              <a:rPr lang="ru-RU" sz="6000" dirty="0">
                <a:solidFill>
                  <a:srgbClr val="002060"/>
                </a:solidFill>
              </a:rPr>
              <a:t>День народного единства </a:t>
            </a:r>
          </a:p>
          <a:p>
            <a:pPr marL="274320" indent="-274320" fontAlgn="auto">
              <a:spcAft>
                <a:spcPts val="0"/>
              </a:spcAft>
              <a:buFont typeface="Wingdings 2"/>
              <a:buChar char=""/>
              <a:defRPr/>
            </a:pPr>
            <a:r>
              <a:rPr lang="ru-RU" sz="6000" dirty="0">
                <a:solidFill>
                  <a:srgbClr val="002060"/>
                </a:solidFill>
              </a:rPr>
              <a:t>День России </a:t>
            </a:r>
          </a:p>
          <a:p>
            <a:pPr marL="274320" indent="-274320" fontAlgn="auto">
              <a:spcAft>
                <a:spcPts val="0"/>
              </a:spcAft>
              <a:buFont typeface="Wingdings 2"/>
              <a:buChar char=""/>
              <a:defRPr/>
            </a:pPr>
            <a:r>
              <a:rPr lang="ru-RU" sz="6000" dirty="0">
                <a:solidFill>
                  <a:srgbClr val="002060"/>
                </a:solidFill>
              </a:rPr>
              <a:t>Международный женский день </a:t>
            </a:r>
          </a:p>
          <a:p>
            <a:pPr marL="274320" indent="-274320" fontAlgn="auto">
              <a:spcAft>
                <a:spcPts val="0"/>
              </a:spcAft>
              <a:buFont typeface="Wingdings 2"/>
              <a:buChar char=""/>
              <a:defRPr/>
            </a:pPr>
            <a:r>
              <a:rPr lang="ru-RU" sz="6000" dirty="0">
                <a:solidFill>
                  <a:srgbClr val="002060"/>
                </a:solidFill>
              </a:rPr>
              <a:t>День Конституции</a:t>
            </a:r>
            <a:r>
              <a:rPr lang="ru-RU" sz="6000" b="1" dirty="0">
                <a:solidFill>
                  <a:srgbClr val="002060"/>
                </a:solidFill>
              </a:rPr>
              <a:t> </a:t>
            </a:r>
            <a:endParaRPr lang="ru-RU" sz="6000" dirty="0">
              <a:solidFill>
                <a:srgbClr val="002060"/>
              </a:solidFill>
            </a:endParaRPr>
          </a:p>
          <a:p>
            <a:pPr marL="274320" indent="-274320" fontAlgn="auto">
              <a:spcAft>
                <a:spcPts val="0"/>
              </a:spcAft>
              <a:buFont typeface="Wingdings 2"/>
              <a:buChar char=""/>
              <a:defRPr/>
            </a:pPr>
            <a:r>
              <a:rPr lang="ru-RU" sz="6000" dirty="0">
                <a:solidFill>
                  <a:srgbClr val="002060"/>
                </a:solidFill>
              </a:rPr>
              <a:t>Старый Новый год </a:t>
            </a:r>
          </a:p>
          <a:p>
            <a:pPr marL="274320" indent="-274320" fontAlgn="auto">
              <a:spcAft>
                <a:spcPts val="0"/>
              </a:spcAft>
              <a:buFont typeface="Wingdings 2"/>
              <a:buChar char=""/>
              <a:defRPr/>
            </a:pPr>
            <a:r>
              <a:rPr lang="ru-RU" sz="6000" dirty="0">
                <a:solidFill>
                  <a:srgbClr val="002060"/>
                </a:solidFill>
              </a:rPr>
              <a:t>День Космонавтики </a:t>
            </a:r>
          </a:p>
          <a:p>
            <a:pPr marL="274320" indent="-274320" fontAlgn="auto">
              <a:spcAft>
                <a:spcPts val="0"/>
              </a:spcAft>
              <a:buFont typeface="Wingdings 2"/>
              <a:buChar char=""/>
              <a:defRPr/>
            </a:pPr>
            <a:r>
              <a:rPr lang="ru-RU" sz="6000" dirty="0">
                <a:solidFill>
                  <a:srgbClr val="002060"/>
                </a:solidFill>
              </a:rPr>
              <a:t>День защиты детей </a:t>
            </a:r>
          </a:p>
          <a:p>
            <a:pPr marL="274320" indent="-274320" fontAlgn="auto">
              <a:spcAft>
                <a:spcPts val="0"/>
              </a:spcAft>
              <a:buFont typeface="Wingdings 2"/>
              <a:buChar char=""/>
              <a:defRPr/>
            </a:pPr>
            <a:r>
              <a:rPr lang="ru-RU" sz="6000" dirty="0">
                <a:solidFill>
                  <a:srgbClr val="002060"/>
                </a:solidFill>
              </a:rPr>
              <a:t>День знаний </a:t>
            </a:r>
          </a:p>
          <a:p>
            <a:pPr marL="274320" indent="-274320" fontAlgn="auto">
              <a:spcAft>
                <a:spcPts val="0"/>
              </a:spcAft>
              <a:buFont typeface="Wingdings 2"/>
              <a:buChar char=""/>
              <a:defRPr/>
            </a:pPr>
            <a:r>
              <a:rPr lang="ru-RU" sz="6000" dirty="0">
                <a:solidFill>
                  <a:srgbClr val="002060"/>
                </a:solidFill>
              </a:rPr>
              <a:t>День учителя </a:t>
            </a:r>
          </a:p>
          <a:p>
            <a:pPr marL="0" indent="0" fontAlgn="auto">
              <a:spcAft>
                <a:spcPts val="0"/>
              </a:spcAft>
              <a:buFont typeface="Wingdings 2"/>
              <a:buNone/>
              <a:defRPr/>
            </a:pPr>
            <a:r>
              <a:rPr lang="ru-RU" sz="4400" dirty="0"/>
              <a:t> </a:t>
            </a:r>
          </a:p>
          <a:p>
            <a:pPr marL="0" indent="0" fontAlgn="auto">
              <a:spcAft>
                <a:spcPts val="0"/>
              </a:spcAft>
              <a:buFont typeface="Wingdings 2"/>
              <a:buNone/>
              <a:defRPr/>
            </a:pPr>
            <a:endParaRPr lang="ru-RU" sz="4400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2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2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2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2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2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2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2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2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2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2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2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2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2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9" dur="2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2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2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6" dur="20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20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20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3" dur="20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8" dur="20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20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0" dur="20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5" dur="2000" fill="hold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2000" fill="hold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7" dur="2000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5848" y="-237058"/>
            <a:ext cx="7084640" cy="936104"/>
          </a:xfrm>
        </p:spPr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ru-RU" dirty="0">
                <a:solidFill>
                  <a:srgbClr val="C00000"/>
                </a:solidFill>
              </a:rPr>
              <a:t>Станция  «Праздничная»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288" y="981075"/>
            <a:ext cx="7777162" cy="5688013"/>
          </a:xfrm>
        </p:spPr>
        <p:txBody>
          <a:bodyPr>
            <a:normAutofit fontScale="40000" lnSpcReduction="20000"/>
          </a:bodyPr>
          <a:lstStyle/>
          <a:p>
            <a:pPr marL="274320" indent="-274320" fontAlgn="auto">
              <a:spcAft>
                <a:spcPts val="0"/>
              </a:spcAft>
              <a:buFont typeface="Wingdings 2"/>
              <a:buChar char=""/>
              <a:defRPr/>
            </a:pPr>
            <a:r>
              <a:rPr lang="ru-RU" sz="6000" dirty="0">
                <a:solidFill>
                  <a:srgbClr val="002060"/>
                </a:solidFill>
              </a:rPr>
              <a:t>Новый год - </a:t>
            </a:r>
            <a:r>
              <a:rPr lang="ru-RU" sz="6000" i="1" dirty="0">
                <a:solidFill>
                  <a:srgbClr val="002060"/>
                </a:solidFill>
              </a:rPr>
              <a:t>1 января</a:t>
            </a:r>
            <a:endParaRPr lang="ru-RU" sz="6000" dirty="0">
              <a:solidFill>
                <a:srgbClr val="002060"/>
              </a:solidFill>
            </a:endParaRPr>
          </a:p>
          <a:p>
            <a:pPr marL="274320" indent="-274320" fontAlgn="auto">
              <a:spcAft>
                <a:spcPts val="0"/>
              </a:spcAft>
              <a:buFont typeface="Wingdings 2"/>
              <a:buChar char=""/>
              <a:defRPr/>
            </a:pPr>
            <a:r>
              <a:rPr lang="ru-RU" sz="6000" dirty="0">
                <a:solidFill>
                  <a:srgbClr val="002060"/>
                </a:solidFill>
              </a:rPr>
              <a:t>Праздник Весны и Труда - </a:t>
            </a:r>
            <a:r>
              <a:rPr lang="ru-RU" sz="6000" i="1" dirty="0">
                <a:solidFill>
                  <a:srgbClr val="002060"/>
                </a:solidFill>
              </a:rPr>
              <a:t>1 мая</a:t>
            </a:r>
            <a:endParaRPr lang="ru-RU" sz="6000" dirty="0">
              <a:solidFill>
                <a:srgbClr val="002060"/>
              </a:solidFill>
            </a:endParaRPr>
          </a:p>
          <a:p>
            <a:pPr marL="274320" indent="-274320" fontAlgn="auto">
              <a:spcAft>
                <a:spcPts val="0"/>
              </a:spcAft>
              <a:buFont typeface="Wingdings 2"/>
              <a:buChar char=""/>
              <a:defRPr/>
            </a:pPr>
            <a:r>
              <a:rPr lang="ru-RU" sz="6000" dirty="0">
                <a:solidFill>
                  <a:srgbClr val="002060"/>
                </a:solidFill>
              </a:rPr>
              <a:t>День защитника Отечества - </a:t>
            </a:r>
            <a:r>
              <a:rPr lang="ru-RU" sz="6000" i="1" dirty="0">
                <a:solidFill>
                  <a:srgbClr val="002060"/>
                </a:solidFill>
              </a:rPr>
              <a:t>23 февраля</a:t>
            </a:r>
            <a:endParaRPr lang="ru-RU" sz="6000" dirty="0">
              <a:solidFill>
                <a:srgbClr val="002060"/>
              </a:solidFill>
            </a:endParaRPr>
          </a:p>
          <a:p>
            <a:pPr marL="274320" indent="-274320" fontAlgn="auto">
              <a:spcAft>
                <a:spcPts val="0"/>
              </a:spcAft>
              <a:buFont typeface="Wingdings 2"/>
              <a:buChar char=""/>
              <a:defRPr/>
            </a:pPr>
            <a:r>
              <a:rPr lang="ru-RU" sz="6000" dirty="0">
                <a:solidFill>
                  <a:srgbClr val="002060"/>
                </a:solidFill>
              </a:rPr>
              <a:t>Рождество Христово - </a:t>
            </a:r>
            <a:r>
              <a:rPr lang="ru-RU" sz="6000" i="1" dirty="0">
                <a:solidFill>
                  <a:srgbClr val="002060"/>
                </a:solidFill>
              </a:rPr>
              <a:t>7 января</a:t>
            </a:r>
            <a:endParaRPr lang="ru-RU" sz="6000" dirty="0">
              <a:solidFill>
                <a:srgbClr val="002060"/>
              </a:solidFill>
            </a:endParaRPr>
          </a:p>
          <a:p>
            <a:pPr marL="274320" indent="-274320" fontAlgn="auto">
              <a:spcAft>
                <a:spcPts val="0"/>
              </a:spcAft>
              <a:buFont typeface="Wingdings 2"/>
              <a:buChar char=""/>
              <a:defRPr/>
            </a:pPr>
            <a:r>
              <a:rPr lang="ru-RU" sz="6000" dirty="0">
                <a:solidFill>
                  <a:srgbClr val="002060"/>
                </a:solidFill>
              </a:rPr>
              <a:t>День Победы – </a:t>
            </a:r>
            <a:r>
              <a:rPr lang="ru-RU" sz="6000" i="1" dirty="0">
                <a:solidFill>
                  <a:srgbClr val="002060"/>
                </a:solidFill>
              </a:rPr>
              <a:t>9 мая</a:t>
            </a:r>
            <a:endParaRPr lang="ru-RU" sz="6000" dirty="0">
              <a:solidFill>
                <a:srgbClr val="002060"/>
              </a:solidFill>
            </a:endParaRPr>
          </a:p>
          <a:p>
            <a:pPr marL="274320" indent="-274320" fontAlgn="auto">
              <a:spcAft>
                <a:spcPts val="0"/>
              </a:spcAft>
              <a:buFont typeface="Wingdings 2"/>
              <a:buChar char=""/>
              <a:defRPr/>
            </a:pPr>
            <a:r>
              <a:rPr lang="ru-RU" sz="6000" dirty="0">
                <a:solidFill>
                  <a:srgbClr val="002060"/>
                </a:solidFill>
              </a:rPr>
              <a:t>День народного единства - </a:t>
            </a:r>
            <a:r>
              <a:rPr lang="ru-RU" sz="6000" i="1" dirty="0">
                <a:solidFill>
                  <a:srgbClr val="002060"/>
                </a:solidFill>
              </a:rPr>
              <a:t>4 ноября</a:t>
            </a:r>
            <a:endParaRPr lang="ru-RU" sz="6000" dirty="0">
              <a:solidFill>
                <a:srgbClr val="002060"/>
              </a:solidFill>
            </a:endParaRPr>
          </a:p>
          <a:p>
            <a:pPr marL="274320" indent="-274320" fontAlgn="auto">
              <a:spcAft>
                <a:spcPts val="0"/>
              </a:spcAft>
              <a:buFont typeface="Wingdings 2"/>
              <a:buChar char=""/>
              <a:defRPr/>
            </a:pPr>
            <a:r>
              <a:rPr lang="ru-RU" sz="6000" dirty="0">
                <a:solidFill>
                  <a:srgbClr val="002060"/>
                </a:solidFill>
              </a:rPr>
              <a:t>День России - </a:t>
            </a:r>
            <a:r>
              <a:rPr lang="ru-RU" sz="6000" i="1" dirty="0">
                <a:solidFill>
                  <a:srgbClr val="002060"/>
                </a:solidFill>
              </a:rPr>
              <a:t>12 июня</a:t>
            </a:r>
            <a:endParaRPr lang="ru-RU" sz="6000" dirty="0">
              <a:solidFill>
                <a:srgbClr val="002060"/>
              </a:solidFill>
            </a:endParaRPr>
          </a:p>
          <a:p>
            <a:pPr marL="274320" indent="-274320" fontAlgn="auto">
              <a:spcAft>
                <a:spcPts val="0"/>
              </a:spcAft>
              <a:buFont typeface="Wingdings 2"/>
              <a:buChar char=""/>
              <a:defRPr/>
            </a:pPr>
            <a:r>
              <a:rPr lang="ru-RU" sz="6000" dirty="0">
                <a:solidFill>
                  <a:srgbClr val="002060"/>
                </a:solidFill>
              </a:rPr>
              <a:t>Международный женский день - </a:t>
            </a:r>
            <a:r>
              <a:rPr lang="ru-RU" sz="6000" i="1" dirty="0">
                <a:solidFill>
                  <a:srgbClr val="002060"/>
                </a:solidFill>
              </a:rPr>
              <a:t>8 марта</a:t>
            </a:r>
            <a:endParaRPr lang="ru-RU" sz="6000" dirty="0">
              <a:solidFill>
                <a:srgbClr val="002060"/>
              </a:solidFill>
            </a:endParaRPr>
          </a:p>
          <a:p>
            <a:pPr marL="274320" indent="-274320" fontAlgn="auto">
              <a:spcAft>
                <a:spcPts val="0"/>
              </a:spcAft>
              <a:buFont typeface="Wingdings 2"/>
              <a:buChar char=""/>
              <a:defRPr/>
            </a:pPr>
            <a:r>
              <a:rPr lang="ru-RU" sz="6000" dirty="0">
                <a:solidFill>
                  <a:srgbClr val="002060"/>
                </a:solidFill>
              </a:rPr>
              <a:t>День Конституции</a:t>
            </a:r>
            <a:r>
              <a:rPr lang="ru-RU" sz="6000" b="1" dirty="0">
                <a:solidFill>
                  <a:srgbClr val="002060"/>
                </a:solidFill>
              </a:rPr>
              <a:t> - </a:t>
            </a:r>
            <a:r>
              <a:rPr lang="ru-RU" sz="6000" i="1" dirty="0">
                <a:solidFill>
                  <a:srgbClr val="002060"/>
                </a:solidFill>
              </a:rPr>
              <a:t>12 декабря</a:t>
            </a:r>
            <a:endParaRPr lang="ru-RU" sz="6000" dirty="0">
              <a:solidFill>
                <a:srgbClr val="002060"/>
              </a:solidFill>
            </a:endParaRPr>
          </a:p>
          <a:p>
            <a:pPr marL="274320" indent="-274320" fontAlgn="auto">
              <a:spcAft>
                <a:spcPts val="0"/>
              </a:spcAft>
              <a:buFont typeface="Wingdings 2"/>
              <a:buChar char=""/>
              <a:defRPr/>
            </a:pPr>
            <a:r>
              <a:rPr lang="ru-RU" sz="6000" dirty="0">
                <a:solidFill>
                  <a:srgbClr val="002060"/>
                </a:solidFill>
              </a:rPr>
              <a:t>Старый Новый год – </a:t>
            </a:r>
            <a:r>
              <a:rPr lang="ru-RU" sz="6000" i="1" dirty="0">
                <a:solidFill>
                  <a:srgbClr val="002060"/>
                </a:solidFill>
              </a:rPr>
              <a:t>14 января</a:t>
            </a:r>
            <a:endParaRPr lang="ru-RU" sz="6000" dirty="0">
              <a:solidFill>
                <a:srgbClr val="002060"/>
              </a:solidFill>
            </a:endParaRPr>
          </a:p>
          <a:p>
            <a:pPr marL="274320" indent="-274320" fontAlgn="auto">
              <a:spcAft>
                <a:spcPts val="0"/>
              </a:spcAft>
              <a:buFont typeface="Wingdings 2"/>
              <a:buChar char=""/>
              <a:defRPr/>
            </a:pPr>
            <a:r>
              <a:rPr lang="ru-RU" sz="6000" dirty="0">
                <a:solidFill>
                  <a:srgbClr val="002060"/>
                </a:solidFill>
              </a:rPr>
              <a:t>День Космонавтики – </a:t>
            </a:r>
            <a:r>
              <a:rPr lang="ru-RU" sz="6000" i="1" dirty="0">
                <a:solidFill>
                  <a:srgbClr val="002060"/>
                </a:solidFill>
              </a:rPr>
              <a:t>12 апреля</a:t>
            </a:r>
            <a:endParaRPr lang="ru-RU" sz="6000" dirty="0">
              <a:solidFill>
                <a:srgbClr val="002060"/>
              </a:solidFill>
            </a:endParaRPr>
          </a:p>
          <a:p>
            <a:pPr marL="274320" indent="-274320" fontAlgn="auto">
              <a:spcAft>
                <a:spcPts val="0"/>
              </a:spcAft>
              <a:buFont typeface="Wingdings 2"/>
              <a:buChar char=""/>
              <a:defRPr/>
            </a:pPr>
            <a:r>
              <a:rPr lang="ru-RU" sz="6000" dirty="0">
                <a:solidFill>
                  <a:srgbClr val="002060"/>
                </a:solidFill>
              </a:rPr>
              <a:t>День защиты детей – </a:t>
            </a:r>
            <a:r>
              <a:rPr lang="ru-RU" sz="6000" i="1" dirty="0">
                <a:solidFill>
                  <a:srgbClr val="002060"/>
                </a:solidFill>
              </a:rPr>
              <a:t>1 июня</a:t>
            </a:r>
            <a:endParaRPr lang="ru-RU" sz="6000" dirty="0">
              <a:solidFill>
                <a:srgbClr val="002060"/>
              </a:solidFill>
            </a:endParaRPr>
          </a:p>
          <a:p>
            <a:pPr marL="274320" indent="-274320" fontAlgn="auto">
              <a:spcAft>
                <a:spcPts val="0"/>
              </a:spcAft>
              <a:buFont typeface="Wingdings 2"/>
              <a:buChar char=""/>
              <a:defRPr/>
            </a:pPr>
            <a:r>
              <a:rPr lang="ru-RU" sz="6000" dirty="0">
                <a:solidFill>
                  <a:srgbClr val="002060"/>
                </a:solidFill>
              </a:rPr>
              <a:t>День знаний – </a:t>
            </a:r>
            <a:r>
              <a:rPr lang="ru-RU" sz="6000" i="1" dirty="0">
                <a:solidFill>
                  <a:srgbClr val="002060"/>
                </a:solidFill>
              </a:rPr>
              <a:t>1 сентября</a:t>
            </a:r>
            <a:endParaRPr lang="ru-RU" sz="6000" dirty="0">
              <a:solidFill>
                <a:srgbClr val="002060"/>
              </a:solidFill>
            </a:endParaRPr>
          </a:p>
          <a:p>
            <a:pPr marL="274320" indent="-274320" fontAlgn="auto">
              <a:spcAft>
                <a:spcPts val="0"/>
              </a:spcAft>
              <a:buFont typeface="Wingdings 2"/>
              <a:buChar char=""/>
              <a:defRPr/>
            </a:pPr>
            <a:r>
              <a:rPr lang="ru-RU" sz="6000" dirty="0">
                <a:solidFill>
                  <a:srgbClr val="002060"/>
                </a:solidFill>
              </a:rPr>
              <a:t>День учителя – </a:t>
            </a:r>
            <a:r>
              <a:rPr lang="ru-RU" sz="6000" i="1" dirty="0">
                <a:solidFill>
                  <a:srgbClr val="002060"/>
                </a:solidFill>
              </a:rPr>
              <a:t>5 октября</a:t>
            </a:r>
            <a:endParaRPr lang="ru-RU" sz="6000" dirty="0">
              <a:solidFill>
                <a:srgbClr val="002060"/>
              </a:solidFill>
            </a:endParaRPr>
          </a:p>
          <a:p>
            <a:pPr marL="0" indent="0" fontAlgn="auto">
              <a:spcAft>
                <a:spcPts val="0"/>
              </a:spcAft>
              <a:buFont typeface="Wingdings 2"/>
              <a:buNone/>
              <a:defRPr/>
            </a:pPr>
            <a:r>
              <a:rPr lang="ru-RU" sz="4400" dirty="0"/>
              <a:t> </a:t>
            </a:r>
          </a:p>
          <a:p>
            <a:pPr marL="0" indent="0" fontAlgn="auto">
              <a:spcAft>
                <a:spcPts val="0"/>
              </a:spcAft>
              <a:buFont typeface="Wingdings 2"/>
              <a:buNone/>
              <a:defRPr/>
            </a:pPr>
            <a:endParaRPr lang="ru-RU" sz="4400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2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2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2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2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2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2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2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2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2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2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2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2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2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9" dur="2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2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2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6" dur="20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20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20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3" dur="20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8" dur="20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20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0" dur="20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5" dur="2000" fill="hold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2000" fill="hold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7" dur="2000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9498" y="-237155"/>
            <a:ext cx="7084640" cy="920476"/>
          </a:xfrm>
        </p:spPr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ru-RU" dirty="0">
                <a:solidFill>
                  <a:srgbClr val="C00000"/>
                </a:solidFill>
              </a:rPr>
              <a:t>6 Станция  «</a:t>
            </a:r>
            <a:r>
              <a:rPr lang="ru-RU" dirty="0" err="1">
                <a:solidFill>
                  <a:srgbClr val="C00000"/>
                </a:solidFill>
              </a:rPr>
              <a:t>Боханская</a:t>
            </a:r>
            <a:r>
              <a:rPr lang="ru-RU" dirty="0">
                <a:solidFill>
                  <a:srgbClr val="C00000"/>
                </a:solidFill>
              </a:rPr>
              <a:t>»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288" y="981075"/>
            <a:ext cx="7777162" cy="5688013"/>
          </a:xfrm>
        </p:spPr>
        <p:txBody>
          <a:bodyPr/>
          <a:lstStyle/>
          <a:p>
            <a:pPr marL="0" indent="0">
              <a:buFont typeface="Wingdings 2" pitchFamily="18" charset="2"/>
              <a:buNone/>
            </a:pPr>
            <a:endParaRPr lang="ru-RU" sz="6000">
              <a:solidFill>
                <a:srgbClr val="002060"/>
              </a:solidFill>
            </a:endParaRPr>
          </a:p>
          <a:p>
            <a:pPr marL="0" indent="0">
              <a:buFont typeface="Wingdings 2" pitchFamily="18" charset="2"/>
              <a:buNone/>
            </a:pPr>
            <a:r>
              <a:rPr lang="ru-RU" sz="4400"/>
              <a:t> </a:t>
            </a:r>
          </a:p>
          <a:p>
            <a:pPr marL="0" indent="0">
              <a:buFont typeface="Wingdings 2" pitchFamily="18" charset="2"/>
              <a:buNone/>
            </a:pPr>
            <a:endParaRPr lang="ru-RU" sz="4400" b="1">
              <a:solidFill>
                <a:srgbClr val="C00000"/>
              </a:solidFill>
            </a:endParaRPr>
          </a:p>
        </p:txBody>
      </p:sp>
      <p:pic>
        <p:nvPicPr>
          <p:cNvPr id="31747" name="Picture 2" descr="Карта Боханского района">
            <a:hlinkClick r:id="rId2" tooltip="Карта Боханского района Иркутской области"/>
          </p:cNvPr>
          <p:cNvPicPr>
            <a:picLocks noChangeAspect="1" noChangeArrowheads="1"/>
          </p:cNvPicPr>
          <p:nvPr/>
        </p:nvPicPr>
        <p:blipFill>
          <a:blip r:embed="rId3"/>
          <a:srcRect l="3093" t="5797" r="4124" b="-4349"/>
          <a:stretch>
            <a:fillRect/>
          </a:stretch>
        </p:blipFill>
        <p:spPr bwMode="auto">
          <a:xfrm>
            <a:off x="838200" y="908050"/>
            <a:ext cx="7162800" cy="5761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1748" name="TextBox 4"/>
          <p:cNvSpPr txBox="1">
            <a:spLocks noChangeArrowheads="1"/>
          </p:cNvSpPr>
          <p:nvPr/>
        </p:nvSpPr>
        <p:spPr bwMode="auto">
          <a:xfrm>
            <a:off x="3995738" y="3789363"/>
            <a:ext cx="5400675" cy="2524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800" b="1">
                <a:solidFill>
                  <a:srgbClr val="002060"/>
                </a:solidFill>
                <a:latin typeface="Trebuchet MS" pitchFamily="34" charset="0"/>
              </a:rPr>
              <a:t>Площадь 3700 кв. км. </a:t>
            </a:r>
          </a:p>
          <a:p>
            <a:r>
              <a:rPr lang="ru-RU" sz="2800" b="1">
                <a:solidFill>
                  <a:srgbClr val="002060"/>
                </a:solidFill>
                <a:latin typeface="Trebuchet MS" pitchFamily="34" charset="0"/>
              </a:rPr>
              <a:t>Здесь могут расположиться такие европейские страны, как Ватикан, </a:t>
            </a:r>
          </a:p>
          <a:p>
            <a:r>
              <a:rPr lang="ru-RU" sz="2800" b="1">
                <a:solidFill>
                  <a:srgbClr val="002060"/>
                </a:solidFill>
                <a:latin typeface="Trebuchet MS" pitchFamily="34" charset="0"/>
              </a:rPr>
              <a:t>Монако, Мальта, Сан-Марино      </a:t>
            </a:r>
          </a:p>
          <a:p>
            <a:endParaRPr lang="ru-RU" b="1">
              <a:solidFill>
                <a:srgbClr val="002060"/>
              </a:solidFill>
              <a:latin typeface="Trebuchet MS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395536" y="0"/>
            <a:ext cx="7300664" cy="908720"/>
          </a:xfrm>
        </p:spPr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ru-RU" dirty="0">
                <a:solidFill>
                  <a:srgbClr val="002060"/>
                </a:solidFill>
              </a:rPr>
              <a:t>Происхождение названия</a:t>
            </a:r>
          </a:p>
        </p:txBody>
      </p:sp>
      <p:sp>
        <p:nvSpPr>
          <p:cNvPr id="32770" name="Содержимое 4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876800"/>
          </a:xfrm>
        </p:spPr>
        <p:txBody>
          <a:bodyPr/>
          <a:lstStyle/>
          <a:p>
            <a:r>
              <a:rPr lang="ru-RU" sz="2800"/>
              <a:t>Б</a:t>
            </a:r>
            <a:r>
              <a:rPr lang="ru-RU" sz="2800" u="sng"/>
              <a:t>о</a:t>
            </a:r>
            <a:r>
              <a:rPr lang="ru-RU" sz="2800"/>
              <a:t>хан - от бур. слов </a:t>
            </a:r>
            <a:r>
              <a:rPr lang="ru-RU" sz="2800" i="1"/>
              <a:t>боохан; боо</a:t>
            </a:r>
            <a:r>
              <a:rPr lang="ru-RU" sz="2800"/>
              <a:t> - "шаман", а вторая часть слова: </a:t>
            </a:r>
            <a:r>
              <a:rPr lang="ru-RU" sz="2800" i="1"/>
              <a:t>хан</a:t>
            </a:r>
            <a:r>
              <a:rPr lang="ru-RU" sz="2800"/>
              <a:t> - "царь", "владыка", </a:t>
            </a:r>
            <a:r>
              <a:rPr lang="ru-RU" sz="2800" i="1"/>
              <a:t>хун</a:t>
            </a:r>
            <a:r>
              <a:rPr lang="ru-RU" sz="2800"/>
              <a:t> - "человек" (</a:t>
            </a:r>
            <a:r>
              <a:rPr lang="ru-RU" sz="2800" i="1"/>
              <a:t>боохун</a:t>
            </a:r>
            <a:r>
              <a:rPr lang="ru-RU" sz="2800"/>
              <a:t> - "шаман-человек"), </a:t>
            </a:r>
            <a:r>
              <a:rPr lang="ru-RU" sz="2800" i="1"/>
              <a:t>хэн</a:t>
            </a:r>
            <a:r>
              <a:rPr lang="ru-RU" sz="2800"/>
              <a:t> - суффикс, обозн. жен. р. (</a:t>
            </a:r>
            <a:r>
              <a:rPr lang="ru-RU" sz="2800" i="1"/>
              <a:t>боо-хэн</a:t>
            </a:r>
            <a:r>
              <a:rPr lang="ru-RU" sz="2800"/>
              <a:t> - "шаманка"). </a:t>
            </a:r>
          </a:p>
          <a:p>
            <a:r>
              <a:rPr lang="ru-RU" sz="2800"/>
              <a:t>Правильное истолкование второго компонента названия будет </a:t>
            </a:r>
            <a:r>
              <a:rPr lang="ru-RU" sz="2800" i="1"/>
              <a:t>хэн</a:t>
            </a:r>
            <a:r>
              <a:rPr lang="ru-RU" sz="2800"/>
              <a:t>, следовательно, </a:t>
            </a:r>
            <a:r>
              <a:rPr lang="ru-RU" sz="2800" i="1"/>
              <a:t>боо-хэн</a:t>
            </a:r>
            <a:r>
              <a:rPr lang="ru-RU" sz="2800"/>
              <a:t> будет означать "шаманка". </a:t>
            </a:r>
          </a:p>
          <a:p>
            <a:r>
              <a:rPr lang="ru-RU" sz="2800"/>
              <a:t>Это предположение подтверждается еще и тем, что гора, находящаяся вблизи с. </a:t>
            </a:r>
            <a:r>
              <a:rPr lang="ru-RU" sz="2800" i="1"/>
              <a:t>Бохан</a:t>
            </a:r>
            <a:r>
              <a:rPr lang="ru-RU" sz="2800"/>
              <a:t>, имеет русское название </a:t>
            </a:r>
            <a:r>
              <a:rPr lang="ru-RU" sz="2800" i="1"/>
              <a:t>Шаманка</a:t>
            </a:r>
            <a:r>
              <a:rPr lang="ru-RU" sz="2800"/>
              <a:t>, представляющее перевод бурятского </a:t>
            </a:r>
            <a:r>
              <a:rPr lang="ru-RU" sz="2800" i="1"/>
              <a:t>Бохан</a:t>
            </a:r>
            <a:r>
              <a:rPr lang="ru-RU" sz="2800"/>
              <a:t>. </a:t>
            </a:r>
          </a:p>
        </p:txBody>
      </p:sp>
    </p:spTree>
  </p:cSld>
  <p:clrMapOvr>
    <a:masterClrMapping/>
  </p:clrMapOvr>
  <p:transition spd="slow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51920" y="188640"/>
            <a:ext cx="5040560" cy="1584176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ru-RU" sz="3200" b="0" dirty="0">
                <a:solidFill>
                  <a:srgbClr val="0070C0"/>
                </a:solidFill>
              </a:rPr>
              <a:t>Внеклассное мероприятие </a:t>
            </a:r>
            <a:br>
              <a:rPr lang="ru-RU" sz="3200" b="0" dirty="0">
                <a:solidFill>
                  <a:srgbClr val="0070C0"/>
                </a:solidFill>
              </a:rPr>
            </a:br>
            <a:endParaRPr lang="ru-RU" sz="3200" b="0" dirty="0">
              <a:solidFill>
                <a:srgbClr val="0070C0"/>
              </a:solidFill>
            </a:endParaRPr>
          </a:p>
        </p:txBody>
      </p:sp>
      <p:sp>
        <p:nvSpPr>
          <p:cNvPr id="4" name="Подзаголовок 3"/>
          <p:cNvSpPr>
            <a:spLocks noGrp="1"/>
          </p:cNvSpPr>
          <p:nvPr>
            <p:ph type="body" sz="half" idx="2"/>
          </p:nvPr>
        </p:nvSpPr>
        <p:spPr>
          <a:xfrm>
            <a:off x="5435600" y="5229225"/>
            <a:ext cx="3708400" cy="1439863"/>
          </a:xfrm>
        </p:spPr>
        <p:txBody>
          <a:bodyPr>
            <a:normAutofit fontScale="85000" lnSpcReduction="1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sz="2400" dirty="0">
                <a:solidFill>
                  <a:srgbClr val="FFFF00"/>
                </a:solidFill>
              </a:rPr>
              <a:t>Подготовил:</a:t>
            </a:r>
          </a:p>
          <a:p>
            <a:pPr algn="ctr" fontAlgn="auto">
              <a:spcAft>
                <a:spcPts val="0"/>
              </a:spcAft>
              <a:defRPr/>
            </a:pPr>
            <a:r>
              <a:rPr lang="ru-RU" sz="2400" dirty="0">
                <a:solidFill>
                  <a:srgbClr val="FFFF00"/>
                </a:solidFill>
              </a:rPr>
              <a:t>Ибрагимова Оксана Вячеславовна – учитель истории и обществознания</a:t>
            </a:r>
          </a:p>
          <a:p>
            <a:pPr algn="ctr" fontAlgn="auto">
              <a:spcAft>
                <a:spcPts val="0"/>
              </a:spcAft>
              <a:defRPr/>
            </a:pPr>
            <a:r>
              <a:rPr lang="ru-RU" sz="2400" dirty="0">
                <a:solidFill>
                  <a:srgbClr val="FFFF00"/>
                </a:solidFill>
              </a:rPr>
              <a:t>МБОУ «Ново-</a:t>
            </a:r>
            <a:r>
              <a:rPr lang="ru-RU" sz="2400" dirty="0" err="1">
                <a:solidFill>
                  <a:srgbClr val="FFFF00"/>
                </a:solidFill>
              </a:rPr>
              <a:t>Идинская</a:t>
            </a:r>
            <a:r>
              <a:rPr lang="ru-RU" sz="2400" dirty="0">
                <a:solidFill>
                  <a:srgbClr val="FFFF00"/>
                </a:solidFill>
              </a:rPr>
              <a:t> СОШ»</a:t>
            </a:r>
          </a:p>
        </p:txBody>
      </p:sp>
      <p:pic>
        <p:nvPicPr>
          <p:cNvPr id="6" name="Picture 2" descr="C:\Documents and Settings\Домашний\Мои документы\Мои рисунки\Организатор клипов (Microsoft)\j0285636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23850" y="2565400"/>
            <a:ext cx="3990975" cy="353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40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211638" y="2187575"/>
            <a:ext cx="4684712" cy="2736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2000"/>
                            </p:stCondLst>
                            <p:childTnLst>
                              <p:par>
                                <p:cTn id="32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52400"/>
            <a:ext cx="8229600" cy="685800"/>
          </a:xfrm>
        </p:spPr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ru-RU" dirty="0">
                <a:solidFill>
                  <a:srgbClr val="CC0066"/>
                </a:solidFill>
              </a:rPr>
              <a:t>Историческая справка</a:t>
            </a:r>
          </a:p>
        </p:txBody>
      </p:sp>
      <p:sp>
        <p:nvSpPr>
          <p:cNvPr id="33794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914400"/>
            <a:ext cx="8229600" cy="5181600"/>
          </a:xfrm>
        </p:spPr>
        <p:txBody>
          <a:bodyPr/>
          <a:lstStyle/>
          <a:p>
            <a:pPr>
              <a:lnSpc>
                <a:spcPct val="8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ru-RU" sz="3600"/>
              <a:t> -  Боханский район образован в январе 1922 года;</a:t>
            </a:r>
          </a:p>
          <a:p>
            <a:pPr>
              <a:lnSpc>
                <a:spcPct val="8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ru-RU" sz="3600"/>
          </a:p>
          <a:p>
            <a:pPr>
              <a:lnSpc>
                <a:spcPct val="80000"/>
              </a:lnSpc>
              <a:spcBef>
                <a:spcPct val="0"/>
              </a:spcBef>
              <a:buClrTx/>
              <a:buSzTx/>
              <a:buFontTx/>
              <a:buChar char="-"/>
            </a:pPr>
            <a:r>
              <a:rPr lang="ru-RU" sz="3600"/>
              <a:t>Расположен в юго-восточной части Иркутской области, по правой стороне р.Ангара;</a:t>
            </a:r>
          </a:p>
          <a:p>
            <a:pPr>
              <a:lnSpc>
                <a:spcPct val="80000"/>
              </a:lnSpc>
              <a:spcBef>
                <a:spcPct val="0"/>
              </a:spcBef>
              <a:buClrTx/>
              <a:buSzTx/>
              <a:buFontTx/>
              <a:buChar char="-"/>
            </a:pPr>
            <a:endParaRPr lang="ru-RU" sz="3600"/>
          </a:p>
          <a:p>
            <a:pPr>
              <a:lnSpc>
                <a:spcPct val="80000"/>
              </a:lnSpc>
              <a:spcBef>
                <a:spcPct val="0"/>
              </a:spcBef>
              <a:buClrTx/>
              <a:buSzTx/>
              <a:buFontTx/>
              <a:buChar char="-"/>
            </a:pPr>
            <a:r>
              <a:rPr lang="ru-RU" sz="3600"/>
              <a:t>Площадь района – 3700 кв.км.</a:t>
            </a:r>
          </a:p>
          <a:p>
            <a:pPr>
              <a:lnSpc>
                <a:spcPct val="80000"/>
              </a:lnSpc>
              <a:spcBef>
                <a:spcPct val="0"/>
              </a:spcBef>
              <a:buClrTx/>
              <a:buSzTx/>
              <a:buFontTx/>
              <a:buChar char="-"/>
            </a:pPr>
            <a:endParaRPr lang="ru-RU" sz="3600"/>
          </a:p>
          <a:p>
            <a:pPr>
              <a:lnSpc>
                <a:spcPct val="80000"/>
              </a:lnSpc>
              <a:spcBef>
                <a:spcPct val="0"/>
              </a:spcBef>
              <a:buClrTx/>
              <a:buSzTx/>
              <a:buFontTx/>
              <a:buChar char="-"/>
            </a:pPr>
            <a:r>
              <a:rPr lang="ru-RU" sz="3600"/>
              <a:t>В составе района – 13 МО;</a:t>
            </a:r>
          </a:p>
          <a:p>
            <a:pPr>
              <a:lnSpc>
                <a:spcPct val="80000"/>
              </a:lnSpc>
              <a:spcBef>
                <a:spcPct val="0"/>
              </a:spcBef>
              <a:buClrTx/>
              <a:buSzTx/>
              <a:buFontTx/>
              <a:buChar char="-"/>
            </a:pPr>
            <a:endParaRPr lang="ru-RU" sz="3600"/>
          </a:p>
          <a:p>
            <a:pPr>
              <a:lnSpc>
                <a:spcPct val="80000"/>
              </a:lnSpc>
              <a:spcBef>
                <a:spcPct val="0"/>
              </a:spcBef>
              <a:buClrTx/>
              <a:buSzTx/>
              <a:buFontTx/>
              <a:buChar char="-"/>
            </a:pPr>
            <a:r>
              <a:rPr lang="ru-RU" sz="3600"/>
              <a:t>Численность населения – 25075 чел. </a:t>
            </a:r>
          </a:p>
        </p:txBody>
      </p:sp>
    </p:spTree>
  </p:cSld>
  <p:clrMapOvr>
    <a:masterClrMapping/>
  </p:clrMapOvr>
  <p:transition spd="slow"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Объект 2"/>
          <p:cNvSpPr>
            <a:spLocks noGrp="1"/>
          </p:cNvSpPr>
          <p:nvPr>
            <p:ph idx="1"/>
          </p:nvPr>
        </p:nvSpPr>
        <p:spPr>
          <a:xfrm>
            <a:off x="395288" y="1052513"/>
            <a:ext cx="7300912" cy="5403850"/>
          </a:xfrm>
        </p:spPr>
        <p:txBody>
          <a:bodyPr/>
          <a:lstStyle/>
          <a:p>
            <a:pPr algn="ctr">
              <a:buFont typeface="Wingdings 2" pitchFamily="18" charset="2"/>
              <a:buNone/>
            </a:pPr>
            <a:r>
              <a:rPr lang="ru-RU" sz="3200" b="1">
                <a:solidFill>
                  <a:srgbClr val="C00000"/>
                </a:solidFill>
              </a:rPr>
              <a:t>Я знаю, есть места получше. Где лучше лес, где моря гладь.</a:t>
            </a:r>
          </a:p>
          <a:p>
            <a:pPr algn="ctr">
              <a:buFont typeface="Wingdings 2" pitchFamily="18" charset="2"/>
              <a:buNone/>
            </a:pPr>
            <a:r>
              <a:rPr lang="ru-RU" sz="3200" b="1">
                <a:solidFill>
                  <a:srgbClr val="C00000"/>
                </a:solidFill>
              </a:rPr>
              <a:t>Где климат мягче, воздух чище. И где такая благодать!</a:t>
            </a:r>
          </a:p>
          <a:p>
            <a:pPr algn="ctr">
              <a:buFont typeface="Wingdings 2" pitchFamily="18" charset="2"/>
              <a:buNone/>
            </a:pPr>
            <a:r>
              <a:rPr lang="ru-RU" sz="3200" b="1">
                <a:solidFill>
                  <a:srgbClr val="C00000"/>
                </a:solidFill>
              </a:rPr>
              <a:t>Но я люблю природу нашу, какая есть, пусть знает свет,</a:t>
            </a:r>
          </a:p>
          <a:p>
            <a:pPr algn="ctr">
              <a:buFont typeface="Wingdings 2" pitchFamily="18" charset="2"/>
              <a:buNone/>
            </a:pPr>
            <a:r>
              <a:rPr lang="ru-RU" sz="3200" b="1">
                <a:solidFill>
                  <a:srgbClr val="C00000"/>
                </a:solidFill>
              </a:rPr>
              <a:t>Что лучше места, где родился, для человека в мире нет!</a:t>
            </a:r>
          </a:p>
          <a:p>
            <a:endParaRPr lang="ru-RU" sz="3200" b="1">
              <a:solidFill>
                <a:srgbClr val="C00000"/>
              </a:solidFill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</p:spPr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ru-RU" dirty="0">
                <a:solidFill>
                  <a:srgbClr val="C00000"/>
                </a:solidFill>
              </a:rPr>
              <a:t>Спасибо за игру!</a:t>
            </a:r>
          </a:p>
        </p:txBody>
      </p:sp>
      <p:sp>
        <p:nvSpPr>
          <p:cNvPr id="3584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Trebuchet MS" pitchFamily="34" charset="0"/>
            </a:endParaRPr>
          </a:p>
        </p:txBody>
      </p:sp>
      <p:pic>
        <p:nvPicPr>
          <p:cNvPr id="35843" name="Рисунок 2" descr="http://galina-soleil.narod2.ru/portfolio/VNE.gif?rand=2089847912481820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051050" y="1706563"/>
            <a:ext cx="4286250" cy="4229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dirty="0">
                <a:solidFill>
                  <a:srgbClr val="002060"/>
                </a:solidFill>
              </a:rPr>
              <a:t>1 Станция «Мозговой штурм»</a:t>
            </a:r>
            <a:endParaRPr lang="ru-RU" dirty="0"/>
          </a:p>
        </p:txBody>
      </p:sp>
      <p:pic>
        <p:nvPicPr>
          <p:cNvPr id="15362" name="Picture 7" descr="C:\Documents and Settings\Домашний\Local Settings\Temporary Internet Files\Content.IE5\GPSV8F8R\MC900434411[1].wmf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1763713" y="1484313"/>
            <a:ext cx="5181600" cy="5140325"/>
          </a:xfr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</p:spPr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ru-RU" dirty="0">
                <a:solidFill>
                  <a:srgbClr val="002060"/>
                </a:solidFill>
              </a:rPr>
              <a:t>«Мозговой штурм»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274320" indent="-274320" fontAlgn="auto">
              <a:spcAft>
                <a:spcPts val="0"/>
              </a:spcAft>
              <a:buFont typeface="Wingdings 2"/>
              <a:buChar char=""/>
              <a:defRPr/>
            </a:pPr>
            <a:r>
              <a:rPr lang="ru-RU" sz="4400" dirty="0"/>
              <a:t>1. Какое название более правильно – «Российская Федерация» или «Россия»? </a:t>
            </a:r>
          </a:p>
          <a:p>
            <a:pPr marL="274320" indent="-274320" fontAlgn="auto">
              <a:spcAft>
                <a:spcPts val="0"/>
              </a:spcAft>
              <a:buFont typeface="Wingdings 2"/>
              <a:buChar char=""/>
              <a:defRPr/>
            </a:pPr>
            <a:r>
              <a:rPr lang="ru-RU" sz="4400" dirty="0"/>
              <a:t>2. Столица России? </a:t>
            </a:r>
          </a:p>
          <a:p>
            <a:pPr marL="274320" indent="-274320" fontAlgn="auto">
              <a:spcAft>
                <a:spcPts val="0"/>
              </a:spcAft>
              <a:buFont typeface="Wingdings 2"/>
              <a:buChar char=""/>
              <a:defRPr/>
            </a:pPr>
            <a:r>
              <a:rPr lang="ru-RU" sz="4400" dirty="0"/>
              <a:t>3. Глава Российской Федерации?</a:t>
            </a:r>
            <a:r>
              <a:rPr lang="ru-RU" sz="4400" i="1" dirty="0"/>
              <a:t> </a:t>
            </a:r>
            <a:endParaRPr lang="ru-RU" sz="4400" dirty="0"/>
          </a:p>
          <a:p>
            <a:pPr marL="274320" indent="-274320" fontAlgn="auto">
              <a:spcAft>
                <a:spcPts val="0"/>
              </a:spcAft>
              <a:buFont typeface="Wingdings 2"/>
              <a:buChar char=""/>
              <a:defRPr/>
            </a:pPr>
            <a:r>
              <a:rPr lang="ru-RU" sz="4400" dirty="0"/>
              <a:t>4. Назовите ФИО действующего Президента.</a:t>
            </a:r>
            <a:r>
              <a:rPr lang="ru-RU" sz="4400" i="1" dirty="0"/>
              <a:t> </a:t>
            </a:r>
            <a:endParaRPr lang="ru-RU" sz="4400" dirty="0"/>
          </a:p>
          <a:p>
            <a:pPr marL="274320" indent="-274320" fontAlgn="auto">
              <a:spcAft>
                <a:spcPts val="0"/>
              </a:spcAft>
              <a:buFont typeface="Wingdings 2"/>
              <a:buChar char=""/>
              <a:defRPr/>
            </a:pPr>
            <a:endParaRPr lang="ru-RU" sz="4400" b="1" dirty="0">
              <a:solidFill>
                <a:srgbClr val="00B0F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</p:spPr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ru-RU" dirty="0">
                <a:solidFill>
                  <a:srgbClr val="002060"/>
                </a:solidFill>
              </a:rPr>
              <a:t>«Мозговой штурм»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274320" indent="-274320" fontAlgn="auto">
              <a:spcAft>
                <a:spcPts val="0"/>
              </a:spcAft>
              <a:buFont typeface="Wingdings 2"/>
              <a:buChar char=""/>
              <a:defRPr/>
            </a:pPr>
            <a:r>
              <a:rPr lang="ru-RU" sz="4400" dirty="0"/>
              <a:t>5. </a:t>
            </a:r>
            <a:r>
              <a:rPr lang="ru-RU" sz="4000" dirty="0"/>
              <a:t>Что такое Конституция?</a:t>
            </a:r>
            <a:r>
              <a:rPr lang="ru-RU" sz="4000" i="1" dirty="0"/>
              <a:t> </a:t>
            </a:r>
            <a:endParaRPr lang="ru-RU" sz="4000" dirty="0"/>
          </a:p>
          <a:p>
            <a:pPr marL="274320" indent="-274320" fontAlgn="auto">
              <a:spcAft>
                <a:spcPts val="0"/>
              </a:spcAft>
              <a:buFont typeface="Wingdings 2"/>
              <a:buChar char=""/>
              <a:defRPr/>
            </a:pPr>
            <a:r>
              <a:rPr lang="ru-RU" sz="4000" dirty="0"/>
              <a:t>6. Когда была принята действующая Конституция?</a:t>
            </a:r>
            <a:r>
              <a:rPr lang="ru-RU" sz="4000" i="1" dirty="0"/>
              <a:t> </a:t>
            </a:r>
            <a:endParaRPr lang="ru-RU" sz="4000" dirty="0"/>
          </a:p>
          <a:p>
            <a:pPr marL="274320" indent="-274320" fontAlgn="auto">
              <a:spcAft>
                <a:spcPts val="0"/>
              </a:spcAft>
              <a:buFont typeface="Wingdings 2"/>
              <a:buChar char=""/>
              <a:defRPr/>
            </a:pPr>
            <a:r>
              <a:rPr lang="ru-RU" sz="4000" dirty="0"/>
              <a:t>7. Символы государства, закреплённые Конституцией?</a:t>
            </a:r>
            <a:r>
              <a:rPr lang="ru-RU" sz="4000" i="1" dirty="0"/>
              <a:t> </a:t>
            </a:r>
          </a:p>
          <a:p>
            <a:pPr marL="274320" indent="-274320" fontAlgn="auto">
              <a:spcAft>
                <a:spcPts val="0"/>
              </a:spcAft>
              <a:buFont typeface="Wingdings 2"/>
              <a:buChar char=""/>
              <a:defRPr/>
            </a:pPr>
            <a:r>
              <a:rPr lang="ru-RU" sz="3900" dirty="0"/>
              <a:t>8.Назовите последовательно цвета флага РФ</a:t>
            </a:r>
            <a:r>
              <a:rPr lang="ru-RU" sz="3900" i="1" dirty="0"/>
              <a:t> </a:t>
            </a:r>
            <a:endParaRPr lang="ru-RU" sz="3900" b="1" dirty="0">
              <a:solidFill>
                <a:srgbClr val="00B0F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</p:spPr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ru-RU" dirty="0">
                <a:solidFill>
                  <a:srgbClr val="002060"/>
                </a:solidFill>
              </a:rPr>
              <a:t> «Мозговой штурм»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274320" indent="-274320" fontAlgn="auto">
              <a:spcAft>
                <a:spcPts val="0"/>
              </a:spcAft>
              <a:buFont typeface="Wingdings 2"/>
              <a:buChar char=""/>
              <a:defRPr/>
            </a:pPr>
            <a:r>
              <a:rPr lang="ru-RU" sz="4000" dirty="0"/>
              <a:t>9. Кто несёт ответственность за образование ребёнка? </a:t>
            </a:r>
          </a:p>
          <a:p>
            <a:pPr marL="274320" indent="-274320" fontAlgn="auto">
              <a:spcAft>
                <a:spcPts val="0"/>
              </a:spcAft>
              <a:buFont typeface="Wingdings 2"/>
              <a:buChar char=""/>
              <a:defRPr/>
            </a:pPr>
            <a:r>
              <a:rPr lang="ru-RU" sz="4000" dirty="0"/>
              <a:t>10. Деревянная игрушка – символ России. </a:t>
            </a:r>
          </a:p>
          <a:p>
            <a:pPr marL="274320" indent="-274320" fontAlgn="auto">
              <a:spcAft>
                <a:spcPts val="0"/>
              </a:spcAft>
              <a:buFont typeface="Wingdings 2"/>
              <a:buChar char=""/>
              <a:defRPr/>
            </a:pPr>
            <a:r>
              <a:rPr lang="ru-RU" sz="4000" dirty="0"/>
              <a:t>11. Назовите государственный язык нашей страны. </a:t>
            </a:r>
          </a:p>
          <a:p>
            <a:pPr marL="274320" indent="-274320" fontAlgn="auto">
              <a:spcAft>
                <a:spcPts val="0"/>
              </a:spcAft>
              <a:buFont typeface="Wingdings 2"/>
              <a:buChar char=""/>
              <a:defRPr/>
            </a:pPr>
            <a:r>
              <a:rPr lang="ru-RU" sz="4000" dirty="0"/>
              <a:t>12. Назовите денежную единицу России.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</p:spPr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ru-RU" dirty="0">
                <a:solidFill>
                  <a:srgbClr val="002060"/>
                </a:solidFill>
              </a:rPr>
              <a:t> «Мозговой штурм»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3600"/>
              <a:t>13. Какое место в мире Россия занимает по площади? </a:t>
            </a:r>
          </a:p>
          <a:p>
            <a:r>
              <a:rPr lang="ru-RU" sz="3600"/>
              <a:t>14. Назовите растение – символ России. </a:t>
            </a:r>
          </a:p>
          <a:p>
            <a:r>
              <a:rPr lang="ru-RU" sz="3600"/>
              <a:t>15. Как называется торжественная песня или мелодия? </a:t>
            </a:r>
          </a:p>
          <a:p>
            <a:endParaRPr lang="ru-RU" sz="40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8003232" cy="1143000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dirty="0">
                <a:solidFill>
                  <a:srgbClr val="C00000"/>
                </a:solidFill>
              </a:rPr>
              <a:t>2 Станция  «собери пословицы»</a:t>
            </a:r>
            <a:endParaRPr lang="ru-RU" dirty="0"/>
          </a:p>
        </p:txBody>
      </p:sp>
      <p:pic>
        <p:nvPicPr>
          <p:cNvPr id="4" name="Picture 2" descr="C:\Users\Светлана\Documents\КАРТИНКИ ДЛЯ ПРЕЗЕНТАЦИЙ\герои сказок\1191269251_c4133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>
          <a:xfrm>
            <a:off x="2268538" y="2133600"/>
            <a:ext cx="3527425" cy="4391025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643192" cy="1143000"/>
          </a:xfrm>
        </p:spPr>
        <p:txBody>
          <a:bodyPr>
            <a:normAutofit fontScale="9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dirty="0">
                <a:solidFill>
                  <a:srgbClr val="C00000"/>
                </a:solidFill>
              </a:rPr>
              <a:t>3 Станция «Знаменитые люди»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 typeface="Wingdings 2" pitchFamily="18" charset="2"/>
              <a:buNone/>
            </a:pPr>
            <a:r>
              <a:rPr lang="ru-RU" sz="4400" b="1">
                <a:solidFill>
                  <a:srgbClr val="C00000"/>
                </a:solidFill>
              </a:rPr>
              <a:t> </a:t>
            </a:r>
          </a:p>
        </p:txBody>
      </p:sp>
      <p:pic>
        <p:nvPicPr>
          <p:cNvPr id="21507" name="Picture 2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403350" y="1773238"/>
            <a:ext cx="5184775" cy="4918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зящная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Изящная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Изящная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Изящная">
    <a:dk1>
      <a:sysClr val="windowText" lastClr="000000"/>
    </a:dk1>
    <a:lt1>
      <a:sysClr val="window" lastClr="FFFFFF"/>
    </a:lt1>
    <a:dk2>
      <a:srgbClr val="B13F9A"/>
    </a:dk2>
    <a:lt2>
      <a:srgbClr val="F4E7ED"/>
    </a:lt2>
    <a:accent1>
      <a:srgbClr val="B83D68"/>
    </a:accent1>
    <a:accent2>
      <a:srgbClr val="AC66BB"/>
    </a:accent2>
    <a:accent3>
      <a:srgbClr val="DE6C36"/>
    </a:accent3>
    <a:accent4>
      <a:srgbClr val="F9B639"/>
    </a:accent4>
    <a:accent5>
      <a:srgbClr val="CF6DA4"/>
    </a:accent5>
    <a:accent6>
      <a:srgbClr val="FA8D3D"/>
    </a:accent6>
    <a:hlink>
      <a:srgbClr val="FFDE66"/>
    </a:hlink>
    <a:folHlink>
      <a:srgbClr val="D490C5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575</TotalTime>
  <Words>589</Words>
  <Application>Microsoft Office PowerPoint</Application>
  <PresentationFormat>Экран (4:3)</PresentationFormat>
  <Paragraphs>92</Paragraphs>
  <Slides>22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22</vt:i4>
      </vt:variant>
    </vt:vector>
  </HeadingPairs>
  <TitlesOfParts>
    <vt:vector size="27" baseType="lpstr">
      <vt:lpstr>Arial</vt:lpstr>
      <vt:lpstr>Trebuchet MS</vt:lpstr>
      <vt:lpstr>Wingdings</vt:lpstr>
      <vt:lpstr>Wingdings 2</vt:lpstr>
      <vt:lpstr>Изящная</vt:lpstr>
      <vt:lpstr>Презентация PowerPoint</vt:lpstr>
      <vt:lpstr>Внеклассное мероприятие  </vt:lpstr>
      <vt:lpstr>1 Станция «Мозговой штурм»</vt:lpstr>
      <vt:lpstr>«Мозговой штурм»</vt:lpstr>
      <vt:lpstr>«Мозговой штурм»</vt:lpstr>
      <vt:lpstr> «Мозговой штурм»</vt:lpstr>
      <vt:lpstr> «Мозговой штурм»</vt:lpstr>
      <vt:lpstr>2 Станция  «собери пословицы»</vt:lpstr>
      <vt:lpstr>3 Станция «Знаменитые люди»</vt:lpstr>
      <vt:lpstr>   Разгадав ребусы, вы узнаете фамилии знаменитых людей России </vt:lpstr>
      <vt:lpstr>Разгадав ребусы, вы узнаете фамилии знаменитых людей России </vt:lpstr>
      <vt:lpstr>4 Станция «Геральдическая»</vt:lpstr>
      <vt:lpstr>Чей это герб? Что на нем изображено?</vt:lpstr>
      <vt:lpstr>Чей это герб? Что на нем изображено?</vt:lpstr>
      <vt:lpstr>Чей это герб? Что на нем изображено?</vt:lpstr>
      <vt:lpstr>5 Станция  «Праздничная»</vt:lpstr>
      <vt:lpstr>Станция  «Праздничная»</vt:lpstr>
      <vt:lpstr>6 Станция  «Боханская»</vt:lpstr>
      <vt:lpstr>Происхождение названия</vt:lpstr>
      <vt:lpstr>Историческая справка</vt:lpstr>
      <vt:lpstr>Презентация PowerPoint</vt:lpstr>
      <vt:lpstr>Спасибо за игру!</vt:lpstr>
    </vt:vector>
  </TitlesOfParts>
  <Company>Дом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Экономические рассуждалки</dc:title>
  <dc:creator>Роман</dc:creator>
  <cp:lastModifiedBy>Person4</cp:lastModifiedBy>
  <cp:revision>64</cp:revision>
  <dcterms:created xsi:type="dcterms:W3CDTF">2009-12-02T21:05:01Z</dcterms:created>
  <dcterms:modified xsi:type="dcterms:W3CDTF">2023-11-23T08:19:40Z</dcterms:modified>
</cp:coreProperties>
</file>