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57" r:id="rId3"/>
    <p:sldId id="258" r:id="rId4"/>
    <p:sldId id="288" r:id="rId5"/>
    <p:sldId id="299" r:id="rId6"/>
    <p:sldId id="300" r:id="rId7"/>
    <p:sldId id="265" r:id="rId8"/>
    <p:sldId id="270" r:id="rId9"/>
    <p:sldId id="266" r:id="rId10"/>
    <p:sldId id="273" r:id="rId11"/>
    <p:sldId id="267" r:id="rId12"/>
    <p:sldId id="274" r:id="rId13"/>
    <p:sldId id="269" r:id="rId14"/>
    <p:sldId id="262" r:id="rId15"/>
    <p:sldId id="271" r:id="rId16"/>
    <p:sldId id="272" r:id="rId17"/>
    <p:sldId id="275" r:id="rId18"/>
    <p:sldId id="277" r:id="rId19"/>
    <p:sldId id="280" r:id="rId20"/>
    <p:sldId id="276" r:id="rId21"/>
    <p:sldId id="279" r:id="rId22"/>
    <p:sldId id="281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63" r:id="rId31"/>
    <p:sldId id="268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AB"/>
    <a:srgbClr val="FFF1C5"/>
    <a:srgbClr val="FFE89F"/>
    <a:srgbClr val="FFD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8BF24-AA57-4AFB-94A2-71EEEB34E3B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F059C-7D02-4742-92BC-42BA05549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126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17068-6548-460C-B871-84000925A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9925564-C115-46D1-BC4E-2B7E4CDE8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E7993-1163-4FF9-BCD5-AB6517AA8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F8593E-362F-4FE0-9018-A373FA9E7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1EA770-0EDC-4C29-9390-5453D7000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92160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06E4AF-0265-4699-B1E1-FD9C6E066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194051-D07B-42AF-BD07-E23C3D838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74F7F3-18C2-4C12-ABC2-C124CBF9B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5395FC-8371-49C9-827C-0CEBE632C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8FC8F-11DD-4E63-A923-7A3CD0AC1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26852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940448A-5944-4FF1-99B7-A24E4C7B07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05CBA5-C5C6-4891-AFB2-37820F4E1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94C671-4669-424A-8F38-EC6882E2F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D31112-1AF5-49B5-B121-93A71E7D7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9F4585-D6A1-4486-B0BC-84F35C382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6212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2402" y="1406023"/>
            <a:ext cx="8229599" cy="2251579"/>
          </a:xfrm>
        </p:spPr>
        <p:txBody>
          <a:bodyPr lIns="0" rIns="0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2400" y="3905864"/>
            <a:ext cx="82296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7C4C5-3C7D-407E-8674-8443EF8D24E2}" type="datetimeFigureOut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13.12.2023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8CBE6-5C0F-4E77-9885-3B0505E4B730}" type="slidenum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217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08576" y="1545336"/>
            <a:ext cx="5632704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5BACA-68DD-45EC-AD27-966B42813AE6}" type="datetimeFigureOut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13.12.2023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9399C-C7F2-42C2-A53B-CE6D4956391A}" type="slidenum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673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464" y="1472184"/>
            <a:ext cx="8229600" cy="2130552"/>
          </a:xfrm>
        </p:spPr>
        <p:txBody>
          <a:bodyPr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6464" y="3886200"/>
            <a:ext cx="8229600" cy="9144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A032-C22D-49C8-B947-A6EC4146035E}" type="datetimeFigureOut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13.12.2023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FD2B9-2725-4DD0-95E5-59C9ECFF6A3A}" type="slidenum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712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70" y="609600"/>
            <a:ext cx="4821767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82664" y="1915859"/>
            <a:ext cx="4862621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341" y="1915881"/>
            <a:ext cx="4852415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80E5C-93C2-4AC9-9E46-67034226F7A3}" type="datetimeFigureOut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13.12.2023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6F23A-61C2-4BB0-8A71-8CE7D588AEE4}" type="slidenum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658284" y="6356353"/>
            <a:ext cx="68029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15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9" y="609603"/>
            <a:ext cx="4820979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1" y="1916113"/>
            <a:ext cx="4851400" cy="646112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400" y="2860679"/>
            <a:ext cx="485140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169" y="1916113"/>
            <a:ext cx="4881033" cy="646112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168" y="2860676"/>
            <a:ext cx="4868333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EA579-46F1-4463-8338-56DA90CF6CD8}" type="datetimeFigureOut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13.12.2023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5C551-271F-46D5-B462-21254599A599}" type="slidenum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658284" y="6356353"/>
            <a:ext cx="68029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641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550400" y="1550988"/>
            <a:ext cx="2438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9290F-27C8-4B51-A7C2-DB13D11383B6}" type="datetimeFigureOut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13.12.2023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B1882-493C-4C89-A8C2-C719EA65EFBF}" type="slidenum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51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0394A-0111-474B-904D-EA19A95B74A0}" type="datetimeFigureOut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13.12.2023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11E57-49D1-4A73-BD94-3C6F8AC2A564}" type="slidenum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204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935" y="1920879"/>
            <a:ext cx="4872567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70" y="606425"/>
            <a:ext cx="4838700" cy="1041400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2" y="1920878"/>
            <a:ext cx="4838700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87E62-604A-4D80-980F-E08193E54D5C}" type="datetimeFigureOut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13.12.2023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51B46-C69D-4A53-AC92-E9E86C6E88C8}" type="slidenum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658284" y="6356353"/>
            <a:ext cx="68029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402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7DECCF-9C31-47D8-8E2B-DC4740A3D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60BA55-845D-47EB-BF96-6CFD9E6AC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822CE9-00F9-43A2-97A0-2095D79A5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FD5B78-C685-4123-9413-DEF3D5D2E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181E7F-6CA1-4532-9240-FD9608868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279034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9" y="600077"/>
            <a:ext cx="2766483" cy="1981201"/>
          </a:xfrm>
          <a:ln>
            <a:noFill/>
          </a:ln>
        </p:spPr>
        <p:txBody>
          <a:bodyPr/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1818" y="1651002"/>
            <a:ext cx="7503583" cy="42207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1816" y="614366"/>
            <a:ext cx="4988984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B835A-6BA7-415A-8FA1-D6D5D93A3757}" type="datetimeFigureOut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13.12.2023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E9CCD-7F8C-47C8-B454-4ADDA6402918}" type="slidenum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658284" y="6356353"/>
            <a:ext cx="68029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063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5867" y="1554480"/>
            <a:ext cx="5629744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E76F1-7EFC-4A55-815D-C95FE7F5A7CF}" type="datetimeFigureOut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13.12.2023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53509-6133-43EA-8D74-728113F6FBFA}" type="slidenum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095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26464" y="1554480"/>
            <a:ext cx="2767584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8576" y="1554480"/>
            <a:ext cx="5632704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E1AC7-381D-4196-9456-E2FAC7ADF5B1}" type="datetimeFigureOut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13.12.2023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A5E2A-FB5F-4CE3-81C0-C24D23244214}" type="slidenum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791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:\клипарты\школа\27c29d078660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2" y="0"/>
            <a:ext cx="1123950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D:\клипарты\школа\b756a7739ab6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4214816"/>
            <a:ext cx="22860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:\клипарты\школа\Безимени-3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2" y="5214941"/>
            <a:ext cx="20955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Users\Helen\Desktop\схемы\шаблоны мои\русский язык\2012-02-07_165936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1" y="5429253"/>
            <a:ext cx="3835400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8456D-A069-415A-9ED8-5F4F08314AB2}" type="datetimeFigureOut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13.12.2023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C65A5-7794-413C-BD45-90868BCC5D88}" type="slidenum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529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:\клипарты\школа\27c29d078660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2" y="0"/>
            <a:ext cx="1123950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D:\клипарты\школа\b756a7739ab6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4214816"/>
            <a:ext cx="22860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:\клипарты\школа\Безимени-3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2" y="5214941"/>
            <a:ext cx="20955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Users\Helen\Desktop\схемы\шаблоны мои\русский язык\2012-02-07_165936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1" y="5429253"/>
            <a:ext cx="3835400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F684B-5B34-47D0-B0AE-CE3782A292AE}" type="datetimeFigureOut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13.12.2023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BCD3B-D60A-41AA-94E5-9907AFAB1FC4}" type="slidenum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337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B55FAE-6AF6-4F4E-BFAA-7B7634BE6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8CA11E-AF8D-48CE-8201-7DD1B03B2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993576-3D47-4A44-BE0D-B5BB62A75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E19543-F186-4015-8CF5-461213FCA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5E35C0-CD0D-4B4B-83A2-56AA0D3D8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44760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35A43-A178-434B-BE58-718D78A0F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AABF0B-FF1E-41EA-A099-8F9F65C4D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A6C46B-C737-4518-8293-64D27FFA0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9EEB2A-E108-4722-9FD3-36D7B8463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396DA2-153C-4189-9E17-544CD1E97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5BC4D4-A639-4A8B-ACFF-DA4770246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31824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1A0324-8C91-4D19-A679-CCB446425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BBA89D-CDE0-4557-AC28-C4EDA0A1E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04DC93-C305-4CB0-919E-E99C2F605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D741BD8-8DC5-4CB4-A8B2-FE207BE26C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548051-FD85-4A60-B917-CBF1E57035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879F48-A0E6-4C66-A09B-E5F4EFE83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DC7FD9-BEEA-48BF-81D8-D433D7CB4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CD08E04-0F5C-42A0-ADA3-A52C1296F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46211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B99C1-5CA6-4862-B4CC-3B0D0EB39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990077-A291-4BDE-AD69-840B0ABF7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6960D8-D2E9-460C-894D-B8CEBC53E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4E48B82-2A02-4A3D-A92D-80E05B249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52853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459BD81-5113-4CD9-97C6-506626070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C80A11C-2848-4973-A066-C03732CF4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C7141E-9647-4D31-A717-3DD36D21F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85527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5FF398-7E60-47A3-90B7-06451586C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902727-ECB0-4B25-A9AB-2C8FE14A9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D7A9E7-5105-4FFD-B884-F3DC43862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E14819-A7BD-43B4-BB2F-B1508ED5A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B2D63C-4F82-40A1-8704-19E732393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F00FA2-6C47-4C64-A589-90B892B3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0978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91578-F219-42F0-97B8-E8F805532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ED3768-7886-49C1-B885-94E3D9BE2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6B5780-3F50-404D-A773-856170819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E1C260-1B08-42A3-99CB-F9858FBB0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EA686C-97D3-408C-96D0-E86F18E93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B2B7A7-EAD0-47ED-99DD-FBFECF8E7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78071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75A6B-17CD-4AD3-9C22-454732F57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4A9411-A10E-49CB-A682-F2DA36A2C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DAA7C1-7CA5-42BD-833D-D26B1BE939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E2BBE-10D4-418B-9D99-7EA86641ED2F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706298-246C-467F-9798-9A2B4B57E6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435FFE-C376-47B5-ABBA-4B9B09EA9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EE3B92E-E4E9-40AF-9900-E126E6C8D6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>
            <a:extLst>
              <a:ext uri="{FF2B5EF4-FFF2-40B4-BE49-F238E27FC236}">
                <a16:creationId xmlns:a16="http://schemas.microsoft.com/office/drawing/2014/main" id="{1DA028C8-1325-4FC8-B28D-8987480C58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173"/>
            </a:avLst>
          </a:prstGeom>
          <a:pattFill prst="pct80">
            <a:fgClr>
              <a:schemeClr val="accent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9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6635" y="1554163"/>
            <a:ext cx="2764367" cy="19796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05868" y="1547813"/>
            <a:ext cx="563033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50400" y="188916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753098-F616-4857-BF32-04BF12040516}" type="datetimeFigureOut">
              <a:rPr lang="ru-RU">
                <a:solidFill>
                  <a:srgbClr val="FFFFFF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13.12.2023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6635" y="6356353"/>
            <a:ext cx="6802967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46168" y="6356353"/>
            <a:ext cx="151765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8BCDB6-97B6-4704-94FB-C524D0040E0B}" type="slidenum">
              <a:rPr lang="ru-RU">
                <a:solidFill>
                  <a:srgbClr val="FFFFFF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825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0BF697F1-DAFB-46B6-8A51-6CC22BA66092}"/>
              </a:ext>
            </a:extLst>
          </p:cNvPr>
          <p:cNvSpPr/>
          <p:nvPr/>
        </p:nvSpPr>
        <p:spPr>
          <a:xfrm>
            <a:off x="3011055" y="999837"/>
            <a:ext cx="5850081" cy="2048164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Омонимы</a:t>
            </a:r>
            <a:endParaRPr lang="ru-RU" sz="48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22508C7-FE96-442C-87B2-4DFCA9521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109" y="3244273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8691" y="5486400"/>
            <a:ext cx="2872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Выполнил:</a:t>
            </a:r>
          </a:p>
          <a:p>
            <a:r>
              <a:rPr lang="ru-RU" dirty="0"/>
              <a:t>у</a:t>
            </a:r>
            <a:r>
              <a:rPr lang="ru-RU" smtClean="0"/>
              <a:t>читель </a:t>
            </a:r>
            <a:r>
              <a:rPr lang="ru-RU" dirty="0" smtClean="0"/>
              <a:t>начальных классов</a:t>
            </a:r>
          </a:p>
          <a:p>
            <a:r>
              <a:rPr lang="ru-RU" dirty="0" smtClean="0"/>
              <a:t>Ермолина А.С.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0754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D12D4FC-CD22-4223-AEB7-7D47F1B4A756}"/>
              </a:ext>
            </a:extLst>
          </p:cNvPr>
          <p:cNvSpPr/>
          <p:nvPr/>
        </p:nvSpPr>
        <p:spPr>
          <a:xfrm>
            <a:off x="4875168" y="325215"/>
            <a:ext cx="2554200" cy="70138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это?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E55EA53-1D03-44F9-BF62-3C9D4562C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687" y="2092036"/>
            <a:ext cx="2005446" cy="267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166F7C83-5E90-4ED9-8B94-AA04F7133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296" y="1806228"/>
            <a:ext cx="1865745" cy="266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0A6FB261-1E60-4BF6-B9A3-CABE68FA3C99}"/>
              </a:ext>
            </a:extLst>
          </p:cNvPr>
          <p:cNvCxnSpPr>
            <a:cxnSpLocks/>
          </p:cNvCxnSpPr>
          <p:nvPr/>
        </p:nvCxnSpPr>
        <p:spPr>
          <a:xfrm flipV="1">
            <a:off x="1468581" y="3137143"/>
            <a:ext cx="617106" cy="2918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>
            <a:extLst>
              <a:ext uri="{FF2B5EF4-FFF2-40B4-BE49-F238E27FC236}">
                <a16:creationId xmlns:a16="http://schemas.microsoft.com/office/drawing/2014/main" id="{69CEF846-6AF4-472F-84E1-36D77050A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33443">
            <a:off x="5280666" y="4408644"/>
            <a:ext cx="2883675" cy="108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88A5C7FB-F35A-4563-B279-26CD6C711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650" y="3065924"/>
            <a:ext cx="5016888" cy="354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137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D12D4FC-CD22-4223-AEB7-7D47F1B4A756}"/>
              </a:ext>
            </a:extLst>
          </p:cNvPr>
          <p:cNvSpPr/>
          <p:nvPr/>
        </p:nvSpPr>
        <p:spPr>
          <a:xfrm>
            <a:off x="4457815" y="462771"/>
            <a:ext cx="3102494" cy="70138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A5071FB-6D0B-4942-9753-747ED375018E}"/>
              </a:ext>
            </a:extLst>
          </p:cNvPr>
          <p:cNvSpPr/>
          <p:nvPr/>
        </p:nvSpPr>
        <p:spPr>
          <a:xfrm>
            <a:off x="3297382" y="1954645"/>
            <a:ext cx="5731047" cy="12896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solidFill>
                  <a:schemeClr val="tx1"/>
                </a:solidFill>
              </a:rPr>
              <a:t>ОМОНИМЫ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023E9D8-95E0-46D0-99F3-6D33EF818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1448" y="3885715"/>
            <a:ext cx="2005758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37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D12D4FC-CD22-4223-AEB7-7D47F1B4A756}"/>
              </a:ext>
            </a:extLst>
          </p:cNvPr>
          <p:cNvSpPr/>
          <p:nvPr/>
        </p:nvSpPr>
        <p:spPr>
          <a:xfrm>
            <a:off x="4645891" y="327747"/>
            <a:ext cx="2452255" cy="665018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Объясни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EC99AD3-7557-4F66-BC33-5303786D5F04}"/>
              </a:ext>
            </a:extLst>
          </p:cNvPr>
          <p:cNvSpPr/>
          <p:nvPr/>
        </p:nvSpPr>
        <p:spPr>
          <a:xfrm>
            <a:off x="280442" y="1410854"/>
            <a:ext cx="1757794" cy="7879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Коса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4C86044-D436-4876-941B-83093682B186}"/>
              </a:ext>
            </a:extLst>
          </p:cNvPr>
          <p:cNvSpPr/>
          <p:nvPr/>
        </p:nvSpPr>
        <p:spPr>
          <a:xfrm>
            <a:off x="178725" y="2951884"/>
            <a:ext cx="1859511" cy="7879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коса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FF2A02D-E490-4305-AB45-3AA895F4468D}"/>
              </a:ext>
            </a:extLst>
          </p:cNvPr>
          <p:cNvSpPr/>
          <p:nvPr/>
        </p:nvSpPr>
        <p:spPr>
          <a:xfrm>
            <a:off x="178725" y="4659168"/>
            <a:ext cx="1859511" cy="7879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коса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CD82403-62FD-4593-93BF-2AE2C485FE22}"/>
              </a:ext>
            </a:extLst>
          </p:cNvPr>
          <p:cNvSpPr/>
          <p:nvPr/>
        </p:nvSpPr>
        <p:spPr>
          <a:xfrm>
            <a:off x="2242358" y="1410854"/>
            <a:ext cx="3067858" cy="7879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причёска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D3FA007-45D2-49AA-A86C-E8BAA8C11099}"/>
              </a:ext>
            </a:extLst>
          </p:cNvPr>
          <p:cNvSpPr/>
          <p:nvPr/>
        </p:nvSpPr>
        <p:spPr>
          <a:xfrm>
            <a:off x="2229022" y="2951884"/>
            <a:ext cx="3067859" cy="7879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инструмент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CDCB219-167A-4E1B-B89A-DF0EAD4EE6FA}"/>
              </a:ext>
            </a:extLst>
          </p:cNvPr>
          <p:cNvSpPr/>
          <p:nvPr/>
        </p:nvSpPr>
        <p:spPr>
          <a:xfrm>
            <a:off x="2229022" y="4659168"/>
            <a:ext cx="3206404" cy="7879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суши полоса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1256D102-9CCF-4FA4-AF52-C70B44C4E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475" y="1310326"/>
            <a:ext cx="2487134" cy="247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7883856-806F-42F2-B62B-4E7EE588B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667" y="2803070"/>
            <a:ext cx="1460612" cy="208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6B8C87F5-366B-495A-BB50-EC7066F87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109" y="4319732"/>
            <a:ext cx="4008582" cy="2254828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42E51D8E-602B-4FEA-A88C-AA2B7BEB18E0}"/>
              </a:ext>
            </a:extLst>
          </p:cNvPr>
          <p:cNvSpPr/>
          <p:nvPr/>
        </p:nvSpPr>
        <p:spPr>
          <a:xfrm>
            <a:off x="3280809" y="325293"/>
            <a:ext cx="5874328" cy="665018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Придумай предложения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DF1833-B51E-4F94-B942-7A72315B51CE}"/>
              </a:ext>
            </a:extLst>
          </p:cNvPr>
          <p:cNvSpPr txBox="1"/>
          <p:nvPr/>
        </p:nvSpPr>
        <p:spPr>
          <a:xfrm>
            <a:off x="1300249" y="1408833"/>
            <a:ext cx="942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925C43-8A81-4FD4-A7B3-C99CC89B1330}"/>
              </a:ext>
            </a:extLst>
          </p:cNvPr>
          <p:cNvSpPr txBox="1"/>
          <p:nvPr/>
        </p:nvSpPr>
        <p:spPr>
          <a:xfrm>
            <a:off x="1302847" y="2900611"/>
            <a:ext cx="942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4ED6C6-6C45-4D75-8F7A-E005F7744E03}"/>
              </a:ext>
            </a:extLst>
          </p:cNvPr>
          <p:cNvSpPr txBox="1"/>
          <p:nvPr/>
        </p:nvSpPr>
        <p:spPr>
          <a:xfrm>
            <a:off x="1312543" y="4671133"/>
            <a:ext cx="942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29589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D12D4FC-CD22-4223-AEB7-7D47F1B4A756}"/>
              </a:ext>
            </a:extLst>
          </p:cNvPr>
          <p:cNvSpPr/>
          <p:nvPr/>
        </p:nvSpPr>
        <p:spPr>
          <a:xfrm>
            <a:off x="4461164" y="369456"/>
            <a:ext cx="2632364" cy="665018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836B089-1B6C-4BDB-9654-55FEABCB7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469" y="3971637"/>
            <a:ext cx="2005446" cy="267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EC99AD3-7557-4F66-BC33-5303786D5F04}"/>
              </a:ext>
            </a:extLst>
          </p:cNvPr>
          <p:cNvSpPr/>
          <p:nvPr/>
        </p:nvSpPr>
        <p:spPr>
          <a:xfrm>
            <a:off x="720436" y="1671782"/>
            <a:ext cx="10049164" cy="28725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dirty="0">
                <a:solidFill>
                  <a:schemeClr val="tx1"/>
                </a:solidFill>
              </a:rPr>
              <a:t>Омонимы – это слова, которые ……………….. и ……………. одинаково, но имеют ….…..…. лексические значения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057718-D654-4B2A-A307-208BB18C86E1}"/>
              </a:ext>
            </a:extLst>
          </p:cNvPr>
          <p:cNvSpPr/>
          <p:nvPr/>
        </p:nvSpPr>
        <p:spPr>
          <a:xfrm>
            <a:off x="803564" y="2406546"/>
            <a:ext cx="2944437" cy="62712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произносятся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6F25634-671E-4070-9736-6F024CB3D0D7}"/>
              </a:ext>
            </a:extLst>
          </p:cNvPr>
          <p:cNvSpPr/>
          <p:nvPr/>
        </p:nvSpPr>
        <p:spPr>
          <a:xfrm>
            <a:off x="4353560" y="2406546"/>
            <a:ext cx="2333568" cy="62712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пишутся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4641533-8AD6-42F4-A114-1E82575F47C1}"/>
              </a:ext>
            </a:extLst>
          </p:cNvPr>
          <p:cNvSpPr/>
          <p:nvPr/>
        </p:nvSpPr>
        <p:spPr>
          <a:xfrm>
            <a:off x="2671387" y="3197209"/>
            <a:ext cx="2005446" cy="62712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разные</a:t>
            </a:r>
          </a:p>
        </p:txBody>
      </p:sp>
    </p:spTree>
    <p:extLst>
      <p:ext uri="{BB962C8B-B14F-4D97-AF65-F5344CB8AC3E}">
        <p14:creationId xmlns:p14="http://schemas.microsoft.com/office/powerpoint/2010/main" val="2249152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836B089-1B6C-4BDB-9654-55FEABCB7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469" y="3971637"/>
            <a:ext cx="2005446" cy="267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: двойная изогнутая линия 1">
            <a:extLst>
              <a:ext uri="{FF2B5EF4-FFF2-40B4-BE49-F238E27FC236}">
                <a16:creationId xmlns:a16="http://schemas.microsoft.com/office/drawing/2014/main" id="{8E93A289-67C8-460F-9222-FEFDE9E88ABA}"/>
              </a:ext>
            </a:extLst>
          </p:cNvPr>
          <p:cNvSpPr/>
          <p:nvPr/>
        </p:nvSpPr>
        <p:spPr>
          <a:xfrm flipH="1">
            <a:off x="3574473" y="1810327"/>
            <a:ext cx="4359564" cy="2364509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23510"/>
              <a:gd name="adj8" fmla="val -77613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Что делать, если мы не знаем значение слов?</a:t>
            </a:r>
          </a:p>
        </p:txBody>
      </p:sp>
    </p:spTree>
    <p:extLst>
      <p:ext uri="{BB962C8B-B14F-4D97-AF65-F5344CB8AC3E}">
        <p14:creationId xmlns:p14="http://schemas.microsoft.com/office/powerpoint/2010/main" val="39487590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836B089-1B6C-4BDB-9654-55FEABCB7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469" y="3971637"/>
            <a:ext cx="2005446" cy="267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2054816F-7709-437B-9E99-24B1A3925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052" y="648106"/>
            <a:ext cx="3673447" cy="52869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D29A8D9C-E524-43B1-B0D3-CD0BC67E1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988" y="648106"/>
            <a:ext cx="3450679" cy="52869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F699421-046A-4B3E-A839-008F7B1580C4}"/>
              </a:ext>
            </a:extLst>
          </p:cNvPr>
          <p:cNvSpPr/>
          <p:nvPr/>
        </p:nvSpPr>
        <p:spPr>
          <a:xfrm>
            <a:off x="9947563" y="648106"/>
            <a:ext cx="1782618" cy="7879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С.156</a:t>
            </a:r>
          </a:p>
        </p:txBody>
      </p:sp>
    </p:spTree>
    <p:extLst>
      <p:ext uri="{BB962C8B-B14F-4D97-AF65-F5344CB8AC3E}">
        <p14:creationId xmlns:p14="http://schemas.microsoft.com/office/powerpoint/2010/main" val="1271857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D12D4FC-CD22-4223-AEB7-7D47F1B4A756}"/>
              </a:ext>
            </a:extLst>
          </p:cNvPr>
          <p:cNvSpPr/>
          <p:nvPr/>
        </p:nvSpPr>
        <p:spPr>
          <a:xfrm>
            <a:off x="4461163" y="369456"/>
            <a:ext cx="2987963" cy="665018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Объясните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EC99AD3-7557-4F66-BC33-5303786D5F04}"/>
              </a:ext>
            </a:extLst>
          </p:cNvPr>
          <p:cNvSpPr/>
          <p:nvPr/>
        </p:nvSpPr>
        <p:spPr>
          <a:xfrm>
            <a:off x="639157" y="1457036"/>
            <a:ext cx="3193934" cy="7879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дождевик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F19AE7D-7E34-4794-AC4C-1284483280E9}"/>
              </a:ext>
            </a:extLst>
          </p:cNvPr>
          <p:cNvSpPr/>
          <p:nvPr/>
        </p:nvSpPr>
        <p:spPr>
          <a:xfrm>
            <a:off x="565266" y="3825009"/>
            <a:ext cx="3193934" cy="7879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дождевик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095524-B23D-4FBE-AE71-D153E84F3432}"/>
              </a:ext>
            </a:extLst>
          </p:cNvPr>
          <p:cNvSpPr txBox="1"/>
          <p:nvPr/>
        </p:nvSpPr>
        <p:spPr>
          <a:xfrm>
            <a:off x="3110576" y="1457036"/>
            <a:ext cx="942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B29877-3B6E-4F71-A898-E9AD0DA9A9EF}"/>
              </a:ext>
            </a:extLst>
          </p:cNvPr>
          <p:cNvSpPr txBox="1"/>
          <p:nvPr/>
        </p:nvSpPr>
        <p:spPr>
          <a:xfrm>
            <a:off x="2962794" y="3825009"/>
            <a:ext cx="942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2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2AED005-175B-48BD-A841-1E26F82E6409}"/>
              </a:ext>
            </a:extLst>
          </p:cNvPr>
          <p:cNvSpPr/>
          <p:nvPr/>
        </p:nvSpPr>
        <p:spPr>
          <a:xfrm>
            <a:off x="4358177" y="1457036"/>
            <a:ext cx="2236587" cy="7879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гриб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3006E1F-7E11-4D2E-B021-81305B5C1C67}"/>
              </a:ext>
            </a:extLst>
          </p:cNvPr>
          <p:cNvSpPr/>
          <p:nvPr/>
        </p:nvSpPr>
        <p:spPr>
          <a:xfrm>
            <a:off x="4358177" y="3825009"/>
            <a:ext cx="2236587" cy="7879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плащ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53677F1C-F302-4AF2-B3A0-446C8717E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507" y="1109152"/>
            <a:ext cx="2944089" cy="1962726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EC60889C-02E3-48D3-BC26-946E6A978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590637"/>
            <a:ext cx="2683164" cy="268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3915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D12D4FC-CD22-4223-AEB7-7D47F1B4A756}"/>
              </a:ext>
            </a:extLst>
          </p:cNvPr>
          <p:cNvSpPr/>
          <p:nvPr/>
        </p:nvSpPr>
        <p:spPr>
          <a:xfrm>
            <a:off x="4461163" y="369456"/>
            <a:ext cx="2987963" cy="665018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Объясните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EC99AD3-7557-4F66-BC33-5303786D5F04}"/>
              </a:ext>
            </a:extLst>
          </p:cNvPr>
          <p:cNvSpPr/>
          <p:nvPr/>
        </p:nvSpPr>
        <p:spPr>
          <a:xfrm>
            <a:off x="639156" y="1457036"/>
            <a:ext cx="3193933" cy="7879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петрушка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F19AE7D-7E34-4794-AC4C-1284483280E9}"/>
              </a:ext>
            </a:extLst>
          </p:cNvPr>
          <p:cNvSpPr/>
          <p:nvPr/>
        </p:nvSpPr>
        <p:spPr>
          <a:xfrm>
            <a:off x="557066" y="3577648"/>
            <a:ext cx="3358111" cy="7879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петрушка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095524-B23D-4FBE-AE71-D153E84F3432}"/>
              </a:ext>
            </a:extLst>
          </p:cNvPr>
          <p:cNvSpPr txBox="1"/>
          <p:nvPr/>
        </p:nvSpPr>
        <p:spPr>
          <a:xfrm>
            <a:off x="3055159" y="1457036"/>
            <a:ext cx="942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B29877-3B6E-4F71-A898-E9AD0DA9A9EF}"/>
              </a:ext>
            </a:extLst>
          </p:cNvPr>
          <p:cNvSpPr txBox="1"/>
          <p:nvPr/>
        </p:nvSpPr>
        <p:spPr>
          <a:xfrm>
            <a:off x="3055159" y="3580796"/>
            <a:ext cx="942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2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3355E14-BCD7-496A-8505-8C4AB3DEBA3E}"/>
              </a:ext>
            </a:extLst>
          </p:cNvPr>
          <p:cNvSpPr/>
          <p:nvPr/>
        </p:nvSpPr>
        <p:spPr>
          <a:xfrm>
            <a:off x="4358177" y="1508374"/>
            <a:ext cx="2587568" cy="7879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растение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F1FDADD-EC8E-4577-97FF-E1B1EAC7F5F6}"/>
              </a:ext>
            </a:extLst>
          </p:cNvPr>
          <p:cNvSpPr/>
          <p:nvPr/>
        </p:nvSpPr>
        <p:spPr>
          <a:xfrm>
            <a:off x="4358177" y="3577648"/>
            <a:ext cx="2587568" cy="7879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кукла</a:t>
            </a: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C73A103A-59D3-4225-81B1-C64DA5437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7" y="943495"/>
            <a:ext cx="2831174" cy="1887450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>
            <a:extLst>
              <a:ext uri="{FF2B5EF4-FFF2-40B4-BE49-F238E27FC236}">
                <a16:creationId xmlns:a16="http://schemas.microsoft.com/office/drawing/2014/main" id="{97C413D3-A8C9-49F2-AD97-8D00D4A94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734" y="3168073"/>
            <a:ext cx="2282537" cy="3043382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308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D12D4FC-CD22-4223-AEB7-7D47F1B4A756}"/>
              </a:ext>
            </a:extLst>
          </p:cNvPr>
          <p:cNvSpPr/>
          <p:nvPr/>
        </p:nvSpPr>
        <p:spPr>
          <a:xfrm>
            <a:off x="2138218" y="295565"/>
            <a:ext cx="7915564" cy="665018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Подбери предложение, объясни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EC99AD3-7557-4F66-BC33-5303786D5F04}"/>
              </a:ext>
            </a:extLst>
          </p:cNvPr>
          <p:cNvSpPr/>
          <p:nvPr/>
        </p:nvSpPr>
        <p:spPr>
          <a:xfrm>
            <a:off x="2533996" y="5971885"/>
            <a:ext cx="7690659" cy="590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Сестра насыпала в солонку соль.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A4588132-247F-4C93-ACD7-468B74113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980" y="1692268"/>
            <a:ext cx="5902039" cy="39396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20020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D12D4FC-CD22-4223-AEB7-7D47F1B4A756}"/>
              </a:ext>
            </a:extLst>
          </p:cNvPr>
          <p:cNvSpPr/>
          <p:nvPr/>
        </p:nvSpPr>
        <p:spPr>
          <a:xfrm>
            <a:off x="2138218" y="295565"/>
            <a:ext cx="7915564" cy="665018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Подбери предложение, объясни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EC99AD3-7557-4F66-BC33-5303786D5F04}"/>
              </a:ext>
            </a:extLst>
          </p:cNvPr>
          <p:cNvSpPr/>
          <p:nvPr/>
        </p:nvSpPr>
        <p:spPr>
          <a:xfrm>
            <a:off x="2589414" y="5971885"/>
            <a:ext cx="6514407" cy="590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Девочка играла ноту соль.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8617A059-AA9A-485A-8453-96159DB4BB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74"/>
          <a:stretch/>
        </p:blipFill>
        <p:spPr bwMode="auto">
          <a:xfrm>
            <a:off x="1915261" y="1727200"/>
            <a:ext cx="7874261" cy="37222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93321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D12D4FC-CD22-4223-AEB7-7D47F1B4A756}"/>
              </a:ext>
            </a:extLst>
          </p:cNvPr>
          <p:cNvSpPr/>
          <p:nvPr/>
        </p:nvSpPr>
        <p:spPr>
          <a:xfrm>
            <a:off x="4165601" y="290494"/>
            <a:ext cx="4114800" cy="743979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Настрой на урок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FC62508-751B-4DB4-BBBA-5771B2941C0C}"/>
              </a:ext>
            </a:extLst>
          </p:cNvPr>
          <p:cNvSpPr/>
          <p:nvPr/>
        </p:nvSpPr>
        <p:spPr>
          <a:xfrm>
            <a:off x="1976582" y="1870941"/>
            <a:ext cx="8081818" cy="9548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Не откладывай на завтра то, что …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FCB5004-1EDD-4167-A2C7-1807FB41769D}"/>
              </a:ext>
            </a:extLst>
          </p:cNvPr>
          <p:cNvSpPr/>
          <p:nvPr/>
        </p:nvSpPr>
        <p:spPr>
          <a:xfrm>
            <a:off x="2761672" y="3516745"/>
            <a:ext cx="6514407" cy="7879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можно сделать СЕГОДНЯ!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52E67E0-F922-4D3B-9102-F6DF35B4B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109" y="3244273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5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D12D4FC-CD22-4223-AEB7-7D47F1B4A756}"/>
              </a:ext>
            </a:extLst>
          </p:cNvPr>
          <p:cNvSpPr/>
          <p:nvPr/>
        </p:nvSpPr>
        <p:spPr>
          <a:xfrm>
            <a:off x="2138218" y="295565"/>
            <a:ext cx="7915564" cy="665018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Подбери предложение, объясни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EC99AD3-7557-4F66-BC33-5303786D5F04}"/>
              </a:ext>
            </a:extLst>
          </p:cNvPr>
          <p:cNvSpPr/>
          <p:nvPr/>
        </p:nvSpPr>
        <p:spPr>
          <a:xfrm>
            <a:off x="1638690" y="5971884"/>
            <a:ext cx="8087821" cy="590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Из-под земли бил горячий ключ.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27F3F89D-30DA-475C-9915-7ECEEA2A3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782" y="1217777"/>
            <a:ext cx="5989638" cy="44969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05017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D12D4FC-CD22-4223-AEB7-7D47F1B4A756}"/>
              </a:ext>
            </a:extLst>
          </p:cNvPr>
          <p:cNvSpPr/>
          <p:nvPr/>
        </p:nvSpPr>
        <p:spPr>
          <a:xfrm>
            <a:off x="2138218" y="295565"/>
            <a:ext cx="7915564" cy="665018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Подбери предложение, объясни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EC99AD3-7557-4F66-BC33-5303786D5F04}"/>
              </a:ext>
            </a:extLst>
          </p:cNvPr>
          <p:cNvSpPr/>
          <p:nvPr/>
        </p:nvSpPr>
        <p:spPr>
          <a:xfrm>
            <a:off x="729672" y="5971885"/>
            <a:ext cx="10732655" cy="590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Таня нарисовала в тетради скрипичный ключ.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B03F4BB7-FF84-4028-8761-984813AD0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010" y="1304780"/>
            <a:ext cx="7467978" cy="43229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807300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86539" y="407505"/>
            <a:ext cx="88392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слова пишутся одинаково, а произносятся по-разному: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замок –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замок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парить (овощи) – парить (в облаках).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омографы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/т.е. в буквальном переводе с греч. «одинаково пишущиеся»).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Бывает и наоборот: слова одинаково произносятся, а писать их надо по-разному: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пруд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прут, метал и металл, пять и пядь (семи пядей во лбу).</a:t>
            </a:r>
          </a:p>
          <a:p>
            <a:pPr algn="ctr"/>
            <a:r>
              <a:rPr lang="ru-RU" sz="2800" i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–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омофоны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(т.е. «одинаково звучащие»).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 flipV="1">
            <a:off x="6602941" y="990600"/>
            <a:ext cx="102659" cy="75406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 flipV="1">
            <a:off x="8838141" y="990600"/>
            <a:ext cx="102659" cy="75406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 flipV="1">
            <a:off x="4469341" y="1448594"/>
            <a:ext cx="102659" cy="75406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 flipV="1">
            <a:off x="8533341" y="1448594"/>
            <a:ext cx="102659" cy="75406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 descr="img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22" y="2006342"/>
            <a:ext cx="3449005" cy="2456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551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9600" y="152400"/>
            <a:ext cx="11582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омофонов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много таких пар, которые совпадают не во всех своих формах, а в некоторых или даже в одной.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Действительно, стоит начать изменять слова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пруд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прут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 падежам и числам, как сразу же обнаружится разница в их звучании: у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пруда, к пруду -  два прута, ударил прутом.</a:t>
            </a:r>
          </a:p>
          <a:p>
            <a:pPr algn="ctr"/>
            <a:r>
              <a:rPr lang="ru-RU" sz="28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произносите: «Три!», то это можно понять и как числительное </a:t>
            </a:r>
            <a:r>
              <a:rPr lang="ru-RU" sz="2800" i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(три рубля, три книги), </a:t>
            </a:r>
            <a:r>
              <a:rPr lang="ru-RU" sz="28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как глагол </a:t>
            </a:r>
            <a:r>
              <a:rPr lang="ru-RU" sz="2800" i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(Три сильнее!) </a:t>
            </a:r>
            <a:r>
              <a:rPr lang="ru-RU" sz="28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 совпадают не все формы этих слов: </a:t>
            </a:r>
            <a:r>
              <a:rPr lang="ru-RU" sz="2800" i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тереть, тёр – трёх, тремя. </a:t>
            </a:r>
            <a:r>
              <a:rPr lang="ru-RU" sz="28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Одинаковые формы разных слов называют </a:t>
            </a:r>
            <a:r>
              <a:rPr lang="ru-RU" sz="32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омоформами</a:t>
            </a:r>
            <a:r>
              <a:rPr lang="ru-RU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885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2539" y="77451"/>
            <a:ext cx="8737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Итак, выясним, </a:t>
            </a:r>
          </a:p>
          <a:p>
            <a:pPr algn="ctr"/>
            <a:r>
              <a:rPr lang="ru-RU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удалось запомнить</a:t>
            </a:r>
            <a:endParaRPr lang="ru-RU" sz="4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1525" y="1427779"/>
            <a:ext cx="37454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Омонимы -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4157" y="2277070"/>
            <a:ext cx="4000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Омографы -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8743" y="3276600"/>
            <a:ext cx="37005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Омофоны -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4157" y="4267200"/>
            <a:ext cx="4146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Ом</a:t>
            </a:r>
            <a:r>
              <a:rPr lang="ru-RU" sz="5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оформы</a:t>
            </a:r>
            <a:r>
              <a:rPr lang="ru-RU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91200" y="1524001"/>
            <a:ext cx="6197600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слова, которые звучат и пишутся одинаково.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84800" y="2438401"/>
            <a:ext cx="680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слова, которые пишутся одинаково, а произносятся по-разному.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76800" y="3352801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слова, которые одинаково произносим, а пишем по-разному.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88000" y="4426804"/>
            <a:ext cx="558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одинаковые формы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разных слов.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ятиугольник 10">
            <a:hlinkClick r:id="" action="ppaction://hlinkshowjump?jump=nextslide"/>
          </p:cNvPr>
          <p:cNvSpPr/>
          <p:nvPr/>
        </p:nvSpPr>
        <p:spPr>
          <a:xfrm>
            <a:off x="10261600" y="6019800"/>
            <a:ext cx="914400" cy="304800"/>
          </a:xfrm>
          <a:prstGeom prst="homePlate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11392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733" y="5791201"/>
            <a:ext cx="1959190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3200" b="1" cap="none" spc="0" dirty="0" smtClean="0">
                <a:ln w="11430"/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монимы</a:t>
            </a:r>
            <a:endParaRPr lang="ru-RU" sz="3200" b="1" cap="none" spc="0" dirty="0">
              <a:ln w="11430"/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2430" y="5791201"/>
            <a:ext cx="2056973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3200" b="1" cap="none" spc="0" dirty="0" smtClean="0">
                <a:ln w="11430"/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мографы</a:t>
            </a:r>
            <a:endParaRPr lang="ru-RU" sz="3200" b="1" cap="none" spc="0" dirty="0">
              <a:ln w="11430"/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97601" y="5791201"/>
            <a:ext cx="2641599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3200" b="1" cap="none" spc="0" dirty="0" smtClean="0">
                <a:ln w="11430"/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мофоны</a:t>
            </a:r>
            <a:endParaRPr lang="ru-RU" sz="3200" b="1" cap="none" spc="0" dirty="0">
              <a:ln w="11430"/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42400" y="5816026"/>
            <a:ext cx="2946400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err="1" smtClean="0">
                <a:ln w="11430"/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омоформы</a:t>
            </a:r>
            <a:endParaRPr lang="ru-RU" sz="3200" b="1" cap="none" spc="0" dirty="0">
              <a:ln w="11430"/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20258284.jpg-r_640_600-b_1_D6D6D6-f_jpg-q_x-xxyxx.jpg"/>
          <p:cNvPicPr>
            <a:picLocks noChangeAspect="1"/>
          </p:cNvPicPr>
          <p:nvPr/>
        </p:nvPicPr>
        <p:blipFill>
          <a:blip r:embed="rId2"/>
          <a:srcRect r="2500"/>
          <a:stretch>
            <a:fillRect/>
          </a:stretch>
        </p:blipFill>
        <p:spPr>
          <a:xfrm>
            <a:off x="609600" y="228600"/>
            <a:ext cx="4978400" cy="2872154"/>
          </a:xfrm>
          <a:prstGeom prst="rect">
            <a:avLst/>
          </a:prstGeom>
        </p:spPr>
      </p:pic>
      <p:pic>
        <p:nvPicPr>
          <p:cNvPr id="7" name="Рисунок 6" descr="satabaev-tabel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867" y="228600"/>
            <a:ext cx="5147733" cy="2895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287656" y="3124201"/>
            <a:ext cx="118795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бал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33546" y="3200401"/>
            <a:ext cx="15422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балл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ятиугольник 9">
            <a:hlinkClick r:id="" action="ppaction://hlinkshowjump?jump=nextslide"/>
          </p:cNvPr>
          <p:cNvSpPr/>
          <p:nvPr/>
        </p:nvSpPr>
        <p:spPr>
          <a:xfrm>
            <a:off x="10566400" y="6477000"/>
            <a:ext cx="914400" cy="304800"/>
          </a:xfrm>
          <a:prstGeom prst="homePlate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19977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53377E-6 L -0.16667 -0.264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-1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733" y="5791201"/>
            <a:ext cx="1959190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3200" b="1" cap="none" spc="0" dirty="0" smtClean="0">
                <a:ln w="11430"/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монимы</a:t>
            </a:r>
            <a:endParaRPr lang="ru-RU" sz="3200" b="1" cap="none" spc="0" dirty="0">
              <a:ln w="11430"/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2430" y="5791201"/>
            <a:ext cx="2056973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3200" b="1" cap="none" spc="0" dirty="0" smtClean="0">
                <a:ln w="11430"/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мографы</a:t>
            </a:r>
            <a:endParaRPr lang="ru-RU" sz="3200" b="1" cap="none" spc="0" dirty="0">
              <a:ln w="11430"/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97601" y="5791201"/>
            <a:ext cx="2641599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3200" b="1" cap="none" spc="0" dirty="0" smtClean="0">
                <a:ln w="11430"/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мофоны</a:t>
            </a:r>
            <a:endParaRPr lang="ru-RU" sz="3200" b="1" cap="none" spc="0" dirty="0">
              <a:ln w="11430"/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42400" y="5816026"/>
            <a:ext cx="2946400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err="1" smtClean="0">
                <a:ln w="11430"/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омоформы</a:t>
            </a:r>
            <a:endParaRPr lang="ru-RU" sz="3200" b="1" cap="none" spc="0" dirty="0">
              <a:ln w="11430"/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20258284.jpg-r_640_600-b_1_D6D6D6-f_jpg-q_x-xxyx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64502"/>
            <a:ext cx="4978400" cy="280035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Рисунок 6" descr="satabaev-tabel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99200" y="304801"/>
            <a:ext cx="5080000" cy="27748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117601" y="3124201"/>
            <a:ext cx="355600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стрелки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76509" y="3200401"/>
            <a:ext cx="327549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стрелки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2870200" y="3098800"/>
            <a:ext cx="152400" cy="203200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9271000" y="3175000"/>
            <a:ext cx="152400" cy="203200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Пятиугольник 12">
            <a:hlinkClick r:id="" action="ppaction://hlinkshowjump?jump=nextslide"/>
          </p:cNvPr>
          <p:cNvSpPr/>
          <p:nvPr/>
        </p:nvSpPr>
        <p:spPr>
          <a:xfrm>
            <a:off x="10566400" y="6477000"/>
            <a:ext cx="914400" cy="304800"/>
          </a:xfrm>
          <a:prstGeom prst="homePlate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49368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53377E-6 L 0.0625 -0.2756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-1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733" y="5791201"/>
            <a:ext cx="1959190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3200" b="1" cap="none" spc="0" dirty="0" smtClean="0">
                <a:ln w="11430"/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монимы</a:t>
            </a:r>
            <a:endParaRPr lang="ru-RU" sz="3200" b="1" cap="none" spc="0" dirty="0">
              <a:ln w="11430"/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2430" y="5791201"/>
            <a:ext cx="2056973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3200" b="1" cap="none" spc="0" dirty="0" smtClean="0">
                <a:ln w="11430"/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мографы</a:t>
            </a:r>
            <a:endParaRPr lang="ru-RU" sz="3200" b="1" cap="none" spc="0" dirty="0">
              <a:ln w="11430"/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97601" y="5791201"/>
            <a:ext cx="2641599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3200" b="1" cap="none" spc="0" dirty="0" smtClean="0">
                <a:ln w="11430"/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мофоны</a:t>
            </a:r>
            <a:endParaRPr lang="ru-RU" sz="3200" b="1" cap="none" spc="0" dirty="0">
              <a:ln w="11430"/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42400" y="5816026"/>
            <a:ext cx="2946400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err="1" smtClean="0">
                <a:ln w="11430"/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омоформы</a:t>
            </a:r>
            <a:endParaRPr lang="ru-RU" sz="3200" b="1" cap="none" spc="0" dirty="0">
              <a:ln w="11430"/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20258284.jpg-r_640_600-b_1_D6D6D6-f_jpg-q_x-xxyx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160" y="93052"/>
            <a:ext cx="5659641" cy="318354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Рисунок 6" descr="satabaev-tabel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00" y="533400"/>
            <a:ext cx="5847000" cy="2111416"/>
          </a:xfrm>
          <a:prstGeom prst="rect">
            <a:avLst/>
          </a:prstGeom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08001" y="3505200"/>
            <a:ext cx="426720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Лечу </a:t>
            </a:r>
            <a:r>
              <a:rPr lang="ru-RU" sz="32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(лечит)</a:t>
            </a:r>
            <a:endParaRPr lang="ru-RU" sz="32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05600" y="3429001"/>
            <a:ext cx="4470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Лечу </a:t>
            </a:r>
            <a:r>
              <a:rPr lang="ru-RU" sz="32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(летит)</a:t>
            </a:r>
            <a:endParaRPr lang="ru-RU" sz="32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838201"/>
            <a:ext cx="345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pc="3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Лечу </a:t>
            </a:r>
          </a:p>
          <a:p>
            <a:pPr algn="ctr"/>
            <a:r>
              <a:rPr lang="ru-RU" sz="2800" b="1" spc="3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зверей</a:t>
            </a:r>
            <a:endParaRPr lang="ru-RU" sz="2800" b="1" spc="3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2260600" y="3479800"/>
            <a:ext cx="152400" cy="2032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3276600" y="3556000"/>
            <a:ext cx="152400" cy="2032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8661400" y="3403600"/>
            <a:ext cx="152400" cy="2032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10185400" y="3479800"/>
            <a:ext cx="152400" cy="2032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Пятиугольник 18">
            <a:hlinkClick r:id="" action="ppaction://hlinkshowjump?jump=nextslide"/>
          </p:cNvPr>
          <p:cNvSpPr/>
          <p:nvPr/>
        </p:nvSpPr>
        <p:spPr>
          <a:xfrm>
            <a:off x="10566400" y="6477000"/>
            <a:ext cx="914400" cy="304800"/>
          </a:xfrm>
          <a:prstGeom prst="homePlate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16161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25624E-6 L -0.3875 -0.2127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0" y="-1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733" y="5791201"/>
            <a:ext cx="1959190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3200" b="1" cap="none" spc="0" dirty="0" smtClean="0">
                <a:ln w="11430"/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монимы</a:t>
            </a:r>
            <a:endParaRPr lang="ru-RU" sz="3200" b="1" cap="none" spc="0" dirty="0">
              <a:ln w="11430"/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2430" y="5791201"/>
            <a:ext cx="2056973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3200" b="1" cap="none" spc="0" dirty="0" smtClean="0">
                <a:ln w="11430"/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мографы</a:t>
            </a:r>
            <a:endParaRPr lang="ru-RU" sz="3200" b="1" cap="none" spc="0" dirty="0">
              <a:ln w="11430"/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97601" y="5791201"/>
            <a:ext cx="2641599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3200" b="1" cap="none" spc="0" dirty="0" smtClean="0">
                <a:ln w="11430"/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мофоны</a:t>
            </a:r>
            <a:endParaRPr lang="ru-RU" sz="3200" b="1" cap="none" spc="0" dirty="0">
              <a:ln w="11430"/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42400" y="5816026"/>
            <a:ext cx="2946400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err="1" smtClean="0">
                <a:ln w="11430"/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омоформы</a:t>
            </a:r>
            <a:endParaRPr lang="ru-RU" sz="3200" b="1" cap="none" spc="0" dirty="0">
              <a:ln w="11430"/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20258284.jpg-r_640_600-b_1_D6D6D6-f_jpg-q_x-xxyx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28600"/>
            <a:ext cx="6400800" cy="260192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Рисунок 6" descr="satabaev-tabel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1" y="304801"/>
            <a:ext cx="3394975" cy="25462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117601" y="3124201"/>
            <a:ext cx="355600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молния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26400" y="3200401"/>
            <a:ext cx="327549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молния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ятиугольник 9">
            <a:hlinkClick r:id="" action="ppaction://hlinkshowjump?jump=endshow"/>
          </p:cNvPr>
          <p:cNvSpPr/>
          <p:nvPr/>
        </p:nvSpPr>
        <p:spPr>
          <a:xfrm>
            <a:off x="10566400" y="6477000"/>
            <a:ext cx="914400" cy="304800"/>
          </a:xfrm>
          <a:prstGeom prst="homePlate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34368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53377E-6 L 0.35955 -0.253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0" y="-1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D12D4FC-CD22-4223-AEB7-7D47F1B4A756}"/>
              </a:ext>
            </a:extLst>
          </p:cNvPr>
          <p:cNvSpPr/>
          <p:nvPr/>
        </p:nvSpPr>
        <p:spPr>
          <a:xfrm>
            <a:off x="4444999" y="415637"/>
            <a:ext cx="3255818" cy="72043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Самооценка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7E6298-0759-47C7-843E-ECC265526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054" y="3429000"/>
            <a:ext cx="4662777" cy="271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BDE3777-4FBB-48B6-AE30-4E340D522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483" y="1828799"/>
            <a:ext cx="1624446" cy="216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7207DCF-526A-4582-BA2E-57DC8CD21438}"/>
              </a:ext>
            </a:extLst>
          </p:cNvPr>
          <p:cNvSpPr/>
          <p:nvPr/>
        </p:nvSpPr>
        <p:spPr>
          <a:xfrm>
            <a:off x="1037704" y="5687291"/>
            <a:ext cx="3691313" cy="6026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начало урока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E94E9A3-5B5E-4069-90E1-0568A11151A9}"/>
              </a:ext>
            </a:extLst>
          </p:cNvPr>
          <p:cNvSpPr/>
          <p:nvPr/>
        </p:nvSpPr>
        <p:spPr>
          <a:xfrm>
            <a:off x="1037704" y="2848263"/>
            <a:ext cx="3691313" cy="6026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конец урока</a:t>
            </a:r>
          </a:p>
        </p:txBody>
      </p:sp>
    </p:spTree>
    <p:extLst>
      <p:ext uri="{BB962C8B-B14F-4D97-AF65-F5344CB8AC3E}">
        <p14:creationId xmlns:p14="http://schemas.microsoft.com/office/powerpoint/2010/main" val="1834507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1796" y="292361"/>
            <a:ext cx="10460968" cy="1071547"/>
          </a:xfrm>
        </p:spPr>
        <p:txBody>
          <a:bodyPr lIns="0" tIns="0" rIns="0" bIns="0">
            <a:normAutofit fontScale="90000"/>
          </a:bodyPr>
          <a:lstStyle/>
          <a:p>
            <a:pPr algn="ctr"/>
            <a:r>
              <a:rPr lang="ru-RU" u="sng" dirty="0" smtClean="0">
                <a:latin typeface="Arial Black" panose="020B0A04020102020204" pitchFamily="34" charset="0"/>
              </a:rPr>
              <a:t>Выполнить задание и </a:t>
            </a:r>
            <a:br>
              <a:rPr lang="ru-RU" u="sng" dirty="0" smtClean="0">
                <a:latin typeface="Arial Black" panose="020B0A04020102020204" pitchFamily="34" charset="0"/>
              </a:rPr>
            </a:br>
            <a:r>
              <a:rPr lang="ru-RU" u="sng" dirty="0" smtClean="0">
                <a:latin typeface="Arial Black" panose="020B0A04020102020204" pitchFamily="34" charset="0"/>
              </a:rPr>
              <a:t>найти буквы</a:t>
            </a:r>
            <a:endParaRPr lang="ru-RU" u="sng" spc="-4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459" y="1500174"/>
            <a:ext cx="4762533" cy="4154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5400" b="1" dirty="0" err="1" smtClean="0">
                <a:solidFill>
                  <a:schemeClr val="accent3">
                    <a:lumMod val="25000"/>
                  </a:schemeClr>
                </a:solidFill>
              </a:rPr>
              <a:t>ш</a:t>
            </a:r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</a:rPr>
              <a:t>   </a:t>
            </a:r>
            <a:r>
              <a:rPr lang="ru-RU" sz="5400" b="1" dirty="0" err="1" smtClean="0">
                <a:solidFill>
                  <a:schemeClr val="accent3">
                    <a:lumMod val="25000"/>
                  </a:schemeClr>
                </a:solidFill>
              </a:rPr>
              <a:t>фер</a:t>
            </a:r>
            <a:endParaRPr lang="ru-RU" sz="5400" b="1" dirty="0" smtClean="0">
              <a:solidFill>
                <a:schemeClr val="accent3">
                  <a:lumMod val="25000"/>
                </a:schemeClr>
              </a:solidFill>
            </a:endParaRPr>
          </a:p>
          <a:p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</a:rPr>
              <a:t>в   гон</a:t>
            </a:r>
          </a:p>
          <a:p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</a:rPr>
              <a:t>м   роз</a:t>
            </a:r>
          </a:p>
          <a:p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</a:rPr>
              <a:t>т   пор</a:t>
            </a:r>
          </a:p>
          <a:p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</a:rPr>
              <a:t>в   </a:t>
            </a:r>
            <a:r>
              <a:rPr lang="ru-RU" sz="5400" b="1" dirty="0" err="1" smtClean="0">
                <a:solidFill>
                  <a:schemeClr val="accent3">
                    <a:lumMod val="25000"/>
                  </a:schemeClr>
                </a:solidFill>
              </a:rPr>
              <a:t>кзал</a:t>
            </a:r>
            <a:endParaRPr lang="ru-RU" sz="54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1963" y="2428868"/>
            <a:ext cx="95250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…</a:t>
            </a:r>
            <a:endParaRPr lang="ru-RU" sz="48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13" y="3214686"/>
            <a:ext cx="95250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…</a:t>
            </a:r>
            <a:endParaRPr lang="ru-RU" sz="48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2464" y="1571612"/>
            <a:ext cx="95250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…</a:t>
            </a:r>
            <a:endParaRPr lang="ru-RU" sz="48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712" y="4071942"/>
            <a:ext cx="95250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…</a:t>
            </a:r>
            <a:endParaRPr lang="ru-RU" sz="48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1963" y="4857760"/>
            <a:ext cx="95250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…</a:t>
            </a:r>
            <a:endParaRPr lang="ru-RU" sz="48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8868" y="1515861"/>
            <a:ext cx="66675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о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1524" y="3102237"/>
            <a:ext cx="66675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о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585" y="3987375"/>
            <a:ext cx="66675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о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041" y="4733749"/>
            <a:ext cx="66675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о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4690" y="2336535"/>
            <a:ext cx="66675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76739" y="2428868"/>
            <a:ext cx="7715304" cy="2154436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0099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имена существительные;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C00000"/>
                </a:solidFill>
              </a:rPr>
              <a:t> в каждом слове непроверяемая  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безударная гласная;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C00000"/>
                </a:solidFill>
              </a:rPr>
              <a:t> двусложные слова;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C00000"/>
                </a:solidFill>
              </a:rPr>
              <a:t> ударение на второй слог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95208" y="2887580"/>
            <a:ext cx="3497179" cy="411079"/>
          </a:xfrm>
          <a:custGeom>
            <a:avLst/>
            <a:gdLst>
              <a:gd name="connsiteX0" fmla="*/ 0 w 2622884"/>
              <a:gd name="connsiteY0" fmla="*/ 36095 h 411079"/>
              <a:gd name="connsiteX1" fmla="*/ 180473 w 2622884"/>
              <a:gd name="connsiteY1" fmla="*/ 324853 h 411079"/>
              <a:gd name="connsiteX2" fmla="*/ 842210 w 2622884"/>
              <a:gd name="connsiteY2" fmla="*/ 409074 h 411079"/>
              <a:gd name="connsiteX3" fmla="*/ 1768642 w 2622884"/>
              <a:gd name="connsiteY3" fmla="*/ 372979 h 411079"/>
              <a:gd name="connsiteX4" fmla="*/ 2394284 w 2622884"/>
              <a:gd name="connsiteY4" fmla="*/ 348916 h 411079"/>
              <a:gd name="connsiteX5" fmla="*/ 2622884 w 2622884"/>
              <a:gd name="connsiteY5" fmla="*/ 0 h 41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2884" h="411079">
                <a:moveTo>
                  <a:pt x="0" y="36095"/>
                </a:moveTo>
                <a:cubicBezTo>
                  <a:pt x="20052" y="149392"/>
                  <a:pt x="40105" y="262690"/>
                  <a:pt x="180473" y="324853"/>
                </a:cubicBezTo>
                <a:cubicBezTo>
                  <a:pt x="320841" y="387016"/>
                  <a:pt x="577515" y="401053"/>
                  <a:pt x="842210" y="409074"/>
                </a:cubicBezTo>
                <a:lnTo>
                  <a:pt x="1768642" y="372979"/>
                </a:lnTo>
                <a:cubicBezTo>
                  <a:pt x="2027321" y="362953"/>
                  <a:pt x="2251910" y="411079"/>
                  <a:pt x="2394284" y="348916"/>
                </a:cubicBezTo>
                <a:cubicBezTo>
                  <a:pt x="2536658" y="286753"/>
                  <a:pt x="2579771" y="143376"/>
                  <a:pt x="2622884" y="0"/>
                </a:cubicBezTo>
              </a:path>
            </a:pathLst>
          </a:cu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104387" y="2424044"/>
            <a:ext cx="3515096" cy="607915"/>
          </a:xfrm>
          <a:custGeom>
            <a:avLst/>
            <a:gdLst>
              <a:gd name="connsiteX0" fmla="*/ 2683042 w 2683042"/>
              <a:gd name="connsiteY0" fmla="*/ 477253 h 609600"/>
              <a:gd name="connsiteX1" fmla="*/ 2502568 w 2683042"/>
              <a:gd name="connsiteY1" fmla="*/ 68179 h 609600"/>
              <a:gd name="connsiteX2" fmla="*/ 1888958 w 2683042"/>
              <a:gd name="connsiteY2" fmla="*/ 68179 h 609600"/>
              <a:gd name="connsiteX3" fmla="*/ 1275347 w 2683042"/>
              <a:gd name="connsiteY3" fmla="*/ 68179 h 609600"/>
              <a:gd name="connsiteX4" fmla="*/ 397042 w 2683042"/>
              <a:gd name="connsiteY4" fmla="*/ 68179 h 609600"/>
              <a:gd name="connsiteX5" fmla="*/ 84221 w 2683042"/>
              <a:gd name="connsiteY5" fmla="*/ 200526 h 609600"/>
              <a:gd name="connsiteX6" fmla="*/ 0 w 2683042"/>
              <a:gd name="connsiteY6" fmla="*/ 609600 h 609600"/>
              <a:gd name="connsiteX0" fmla="*/ 2683042 w 2708436"/>
              <a:gd name="connsiteY0" fmla="*/ 475568 h 607915"/>
              <a:gd name="connsiteX1" fmla="*/ 2678357 w 2708436"/>
              <a:gd name="connsiteY1" fmla="*/ 465461 h 607915"/>
              <a:gd name="connsiteX2" fmla="*/ 2502568 w 2708436"/>
              <a:gd name="connsiteY2" fmla="*/ 66494 h 607915"/>
              <a:gd name="connsiteX3" fmla="*/ 1888958 w 2708436"/>
              <a:gd name="connsiteY3" fmla="*/ 66494 h 607915"/>
              <a:gd name="connsiteX4" fmla="*/ 1275347 w 2708436"/>
              <a:gd name="connsiteY4" fmla="*/ 66494 h 607915"/>
              <a:gd name="connsiteX5" fmla="*/ 397042 w 2708436"/>
              <a:gd name="connsiteY5" fmla="*/ 66494 h 607915"/>
              <a:gd name="connsiteX6" fmla="*/ 84221 w 2708436"/>
              <a:gd name="connsiteY6" fmla="*/ 198841 h 607915"/>
              <a:gd name="connsiteX7" fmla="*/ 0 w 2708436"/>
              <a:gd name="connsiteY7" fmla="*/ 607915 h 607915"/>
              <a:gd name="connsiteX0" fmla="*/ 2683042 w 2708436"/>
              <a:gd name="connsiteY0" fmla="*/ 475569 h 607916"/>
              <a:gd name="connsiteX1" fmla="*/ 2678357 w 2708436"/>
              <a:gd name="connsiteY1" fmla="*/ 465462 h 607916"/>
              <a:gd name="connsiteX2" fmla="*/ 2502568 w 2708436"/>
              <a:gd name="connsiteY2" fmla="*/ 66495 h 607916"/>
              <a:gd name="connsiteX3" fmla="*/ 1888958 w 2708436"/>
              <a:gd name="connsiteY3" fmla="*/ 66495 h 607916"/>
              <a:gd name="connsiteX4" fmla="*/ 1275347 w 2708436"/>
              <a:gd name="connsiteY4" fmla="*/ 66495 h 607916"/>
              <a:gd name="connsiteX5" fmla="*/ 397042 w 2708436"/>
              <a:gd name="connsiteY5" fmla="*/ 66495 h 607916"/>
              <a:gd name="connsiteX6" fmla="*/ 84221 w 2708436"/>
              <a:gd name="connsiteY6" fmla="*/ 198842 h 607916"/>
              <a:gd name="connsiteX7" fmla="*/ 0 w 2708436"/>
              <a:gd name="connsiteY7" fmla="*/ 607916 h 607916"/>
              <a:gd name="connsiteX0" fmla="*/ 2683042 w 2708436"/>
              <a:gd name="connsiteY0" fmla="*/ 475568 h 607915"/>
              <a:gd name="connsiteX1" fmla="*/ 2678357 w 2708436"/>
              <a:gd name="connsiteY1" fmla="*/ 465461 h 607915"/>
              <a:gd name="connsiteX2" fmla="*/ 2502568 w 2708436"/>
              <a:gd name="connsiteY2" fmla="*/ 66494 h 607915"/>
              <a:gd name="connsiteX3" fmla="*/ 1888958 w 2708436"/>
              <a:gd name="connsiteY3" fmla="*/ 66494 h 607915"/>
              <a:gd name="connsiteX4" fmla="*/ 1275347 w 2708436"/>
              <a:gd name="connsiteY4" fmla="*/ 66494 h 607915"/>
              <a:gd name="connsiteX5" fmla="*/ 397042 w 2708436"/>
              <a:gd name="connsiteY5" fmla="*/ 66494 h 607915"/>
              <a:gd name="connsiteX6" fmla="*/ 84221 w 2708436"/>
              <a:gd name="connsiteY6" fmla="*/ 198841 h 607915"/>
              <a:gd name="connsiteX7" fmla="*/ 0 w 2708436"/>
              <a:gd name="connsiteY7" fmla="*/ 607915 h 607915"/>
              <a:gd name="connsiteX0" fmla="*/ 2683042 w 2708436"/>
              <a:gd name="connsiteY0" fmla="*/ 475568 h 607915"/>
              <a:gd name="connsiteX1" fmla="*/ 2678357 w 2708436"/>
              <a:gd name="connsiteY1" fmla="*/ 465461 h 607915"/>
              <a:gd name="connsiteX2" fmla="*/ 2502568 w 2708436"/>
              <a:gd name="connsiteY2" fmla="*/ 66494 h 607915"/>
              <a:gd name="connsiteX3" fmla="*/ 1888958 w 2708436"/>
              <a:gd name="connsiteY3" fmla="*/ 66494 h 607915"/>
              <a:gd name="connsiteX4" fmla="*/ 1275347 w 2708436"/>
              <a:gd name="connsiteY4" fmla="*/ 66494 h 607915"/>
              <a:gd name="connsiteX5" fmla="*/ 397042 w 2708436"/>
              <a:gd name="connsiteY5" fmla="*/ 66494 h 607915"/>
              <a:gd name="connsiteX6" fmla="*/ 84221 w 2708436"/>
              <a:gd name="connsiteY6" fmla="*/ 198841 h 607915"/>
              <a:gd name="connsiteX7" fmla="*/ 0 w 2708436"/>
              <a:gd name="connsiteY7" fmla="*/ 607915 h 60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8436" h="607915">
                <a:moveTo>
                  <a:pt x="2683042" y="475568"/>
                </a:moveTo>
                <a:cubicBezTo>
                  <a:pt x="2682261" y="473884"/>
                  <a:pt x="2708436" y="533640"/>
                  <a:pt x="2678357" y="465461"/>
                </a:cubicBezTo>
                <a:cubicBezTo>
                  <a:pt x="2648278" y="397282"/>
                  <a:pt x="2634135" y="132989"/>
                  <a:pt x="2502568" y="66494"/>
                </a:cubicBezTo>
                <a:cubicBezTo>
                  <a:pt x="2371002" y="0"/>
                  <a:pt x="1888958" y="66494"/>
                  <a:pt x="1888958" y="66494"/>
                </a:cubicBezTo>
                <a:lnTo>
                  <a:pt x="1275347" y="66494"/>
                </a:lnTo>
                <a:cubicBezTo>
                  <a:pt x="1026694" y="66494"/>
                  <a:pt x="595563" y="44436"/>
                  <a:pt x="397042" y="66494"/>
                </a:cubicBezTo>
                <a:cubicBezTo>
                  <a:pt x="198521" y="88552"/>
                  <a:pt x="150395" y="108604"/>
                  <a:pt x="84221" y="198841"/>
                </a:cubicBezTo>
                <a:cubicBezTo>
                  <a:pt x="18047" y="289078"/>
                  <a:pt x="9023" y="448496"/>
                  <a:pt x="0" y="607915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4476739" y="5136734"/>
            <a:ext cx="7715261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0099"/>
                </a:solidFill>
              </a:rPr>
              <a:t> </a:t>
            </a:r>
            <a:r>
              <a:rPr lang="ru-RU" sz="2800" dirty="0" smtClean="0">
                <a:solidFill>
                  <a:srgbClr val="000099"/>
                </a:solidFill>
              </a:rPr>
              <a:t>у всех слов непроверяемая безударная гласная – </a:t>
            </a:r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dirty="0" smtClean="0">
                <a:solidFill>
                  <a:srgbClr val="000099"/>
                </a:solidFill>
              </a:rPr>
              <a:t>, кроме слова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вагон</a:t>
            </a:r>
            <a:r>
              <a:rPr lang="ru-RU" sz="2800" b="1" dirty="0" smtClean="0">
                <a:solidFill>
                  <a:srgbClr val="000099"/>
                </a:solidFill>
              </a:rPr>
              <a:t>.</a:t>
            </a:r>
            <a:r>
              <a:rPr lang="ru-RU" sz="2800" dirty="0" smtClean="0">
                <a:solidFill>
                  <a:srgbClr val="000099"/>
                </a:solidFill>
              </a:rPr>
              <a:t> </a:t>
            </a:r>
            <a:r>
              <a:rPr lang="ru-RU" sz="2800" spc="-20" dirty="0" smtClean="0">
                <a:solidFill>
                  <a:srgbClr val="000099"/>
                </a:solidFill>
              </a:rPr>
              <a:t>Это слово «лишнее»</a:t>
            </a:r>
            <a:endParaRPr lang="ru-RU" sz="2400" b="1" spc="-20" dirty="0">
              <a:solidFill>
                <a:srgbClr val="000099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05192" y="1785926"/>
            <a:ext cx="8286808" cy="36625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000" b="1" dirty="0" smtClean="0">
                <a:solidFill>
                  <a:srgbClr val="000099"/>
                </a:solidFill>
              </a:rPr>
              <a:t>Записать гласную букву </a:t>
            </a:r>
            <a:r>
              <a:rPr lang="ru-RU" sz="3000" b="1" dirty="0" smtClean="0">
                <a:solidFill>
                  <a:srgbClr val="FF0000"/>
                </a:solidFill>
              </a:rPr>
              <a:t>- а</a:t>
            </a:r>
            <a:r>
              <a:rPr lang="ru-RU" sz="3000" b="1" dirty="0" smtClean="0">
                <a:solidFill>
                  <a:srgbClr val="000099"/>
                </a:solidFill>
              </a:rPr>
              <a:t> с первой буквой второго и пятого слова. Она обозначает парный звонкий согласный звук.</a:t>
            </a:r>
          </a:p>
          <a:p>
            <a:pPr algn="ctr"/>
            <a:endParaRPr lang="ru-RU" sz="4400" b="1" dirty="0" smtClean="0">
              <a:solidFill>
                <a:srgbClr val="C00000"/>
              </a:solidFill>
            </a:endParaRPr>
          </a:p>
          <a:p>
            <a:pPr algn="ctr"/>
            <a:endParaRPr lang="ru-RU" sz="1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4400" b="1" dirty="0" err="1" smtClean="0">
                <a:solidFill>
                  <a:srgbClr val="C00000"/>
                </a:solidFill>
              </a:rPr>
              <a:t>Аа</a:t>
            </a:r>
            <a:r>
              <a:rPr lang="ru-RU" sz="4400" b="1" dirty="0" smtClean="0">
                <a:solidFill>
                  <a:srgbClr val="C00000"/>
                </a:solidFill>
              </a:rPr>
              <a:t> </a:t>
            </a:r>
            <a:r>
              <a:rPr lang="ru-RU" sz="4400" b="1" dirty="0" err="1" smtClean="0">
                <a:solidFill>
                  <a:srgbClr val="C00000"/>
                </a:solidFill>
              </a:rPr>
              <a:t>Ааа</a:t>
            </a:r>
            <a:r>
              <a:rPr lang="ru-RU" sz="4400" b="1" dirty="0" smtClean="0">
                <a:solidFill>
                  <a:srgbClr val="C00000"/>
                </a:solidFill>
              </a:rPr>
              <a:t> </a:t>
            </a:r>
            <a:r>
              <a:rPr lang="ru-RU" sz="4400" b="1" dirty="0" err="1" smtClean="0">
                <a:solidFill>
                  <a:srgbClr val="C00000"/>
                </a:solidFill>
              </a:rPr>
              <a:t>Аааа</a:t>
            </a:r>
            <a:r>
              <a:rPr lang="ru-RU" sz="4400" b="1" dirty="0" smtClean="0">
                <a:solidFill>
                  <a:srgbClr val="C00000"/>
                </a:solidFill>
              </a:rPr>
              <a:t> </a:t>
            </a:r>
            <a:r>
              <a:rPr lang="ru-RU" sz="4400" b="1" dirty="0" err="1" smtClean="0">
                <a:solidFill>
                  <a:srgbClr val="C00000"/>
                </a:solidFill>
              </a:rPr>
              <a:t>Ааааа</a:t>
            </a:r>
            <a:endParaRPr lang="ru-RU" sz="4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4400" b="1" dirty="0" err="1" smtClean="0">
                <a:solidFill>
                  <a:srgbClr val="C00000"/>
                </a:solidFill>
              </a:rPr>
              <a:t>Ва</a:t>
            </a:r>
            <a:r>
              <a:rPr lang="ru-RU" sz="4400" b="1" dirty="0" smtClean="0">
                <a:solidFill>
                  <a:srgbClr val="C00000"/>
                </a:solidFill>
              </a:rPr>
              <a:t> </a:t>
            </a:r>
            <a:r>
              <a:rPr lang="ru-RU" sz="4400" b="1" dirty="0" err="1" smtClean="0">
                <a:solidFill>
                  <a:srgbClr val="C00000"/>
                </a:solidFill>
              </a:rPr>
              <a:t>Ваа</a:t>
            </a:r>
            <a:r>
              <a:rPr lang="ru-RU" sz="4400" b="1" dirty="0" smtClean="0">
                <a:solidFill>
                  <a:srgbClr val="C00000"/>
                </a:solidFill>
              </a:rPr>
              <a:t> </a:t>
            </a:r>
            <a:r>
              <a:rPr lang="ru-RU" sz="4400" b="1" dirty="0" err="1" smtClean="0">
                <a:solidFill>
                  <a:srgbClr val="C00000"/>
                </a:solidFill>
              </a:rPr>
              <a:t>Вааа</a:t>
            </a:r>
            <a:r>
              <a:rPr lang="ru-RU" sz="4400" b="1" dirty="0" smtClean="0">
                <a:solidFill>
                  <a:srgbClr val="C00000"/>
                </a:solidFill>
              </a:rPr>
              <a:t> </a:t>
            </a:r>
            <a:r>
              <a:rPr lang="ru-RU" sz="4400" b="1" dirty="0" err="1" smtClean="0">
                <a:solidFill>
                  <a:srgbClr val="C00000"/>
                </a:solidFill>
              </a:rPr>
              <a:t>Ваааа</a:t>
            </a:r>
            <a:endParaRPr lang="ru-RU" sz="4400" b="1" dirty="0" smtClean="0">
              <a:solidFill>
                <a:srgbClr val="C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3836" y="2502072"/>
            <a:ext cx="11525373" cy="2031325"/>
          </a:xfrm>
          <a:prstGeom prst="rect">
            <a:avLst/>
          </a:prstGeom>
          <a:noFill/>
        </p:spPr>
        <p:txBody>
          <a:bodyPr wrap="square" lIns="36000" tIns="0" rIns="0" bIns="0" rtlCol="0">
            <a:spAutoFit/>
          </a:bodyPr>
          <a:lstStyle/>
          <a:p>
            <a:pPr algn="ctr"/>
            <a:r>
              <a:rPr lang="ru-RU" sz="6600" dirty="0" err="1" smtClean="0">
                <a:solidFill>
                  <a:schemeClr val="tx2"/>
                </a:solidFill>
                <a:latin typeface="Calligraph" pitchFamily="2" charset="0"/>
              </a:rPr>
              <a:t>Аа</a:t>
            </a:r>
            <a:r>
              <a:rPr lang="ru-RU" sz="6600" dirty="0" smtClean="0">
                <a:solidFill>
                  <a:schemeClr val="tx2"/>
                </a:solidFill>
                <a:latin typeface="Calligraph" pitchFamily="2" charset="0"/>
              </a:rPr>
              <a:t>   </a:t>
            </a:r>
            <a:r>
              <a:rPr lang="ru-RU" sz="6600" dirty="0" err="1" smtClean="0">
                <a:solidFill>
                  <a:schemeClr val="tx2"/>
                </a:solidFill>
                <a:latin typeface="Calligraph" pitchFamily="2" charset="0"/>
              </a:rPr>
              <a:t>Ааа</a:t>
            </a:r>
            <a:r>
              <a:rPr lang="ru-RU" sz="6600" dirty="0" smtClean="0">
                <a:solidFill>
                  <a:schemeClr val="tx2"/>
                </a:solidFill>
                <a:latin typeface="Calligraph" pitchFamily="2" charset="0"/>
              </a:rPr>
              <a:t>   </a:t>
            </a:r>
            <a:r>
              <a:rPr lang="ru-RU" sz="6600" dirty="0" err="1" smtClean="0">
                <a:solidFill>
                  <a:schemeClr val="tx2"/>
                </a:solidFill>
                <a:latin typeface="Calligraph" pitchFamily="2" charset="0"/>
              </a:rPr>
              <a:t>Аааа</a:t>
            </a:r>
            <a:r>
              <a:rPr lang="ru-RU" sz="6600" dirty="0" smtClean="0">
                <a:solidFill>
                  <a:schemeClr val="tx2"/>
                </a:solidFill>
                <a:latin typeface="Calligraph" pitchFamily="2" charset="0"/>
              </a:rPr>
              <a:t>   </a:t>
            </a:r>
            <a:r>
              <a:rPr lang="ru-RU" sz="6600" dirty="0" err="1" smtClean="0">
                <a:solidFill>
                  <a:schemeClr val="tx2"/>
                </a:solidFill>
                <a:latin typeface="Calligraph" pitchFamily="2" charset="0"/>
              </a:rPr>
              <a:t>Ааааа</a:t>
            </a:r>
            <a:r>
              <a:rPr lang="ru-RU" sz="6600" dirty="0" smtClean="0">
                <a:solidFill>
                  <a:schemeClr val="tx2"/>
                </a:solidFill>
                <a:latin typeface="Calligraph" pitchFamily="2" charset="0"/>
              </a:rPr>
              <a:t> …</a:t>
            </a:r>
          </a:p>
          <a:p>
            <a:pPr algn="ctr"/>
            <a:r>
              <a:rPr lang="ru-RU" sz="6600" dirty="0" err="1" smtClean="0">
                <a:solidFill>
                  <a:schemeClr val="tx2"/>
                </a:solidFill>
                <a:latin typeface="Calligraph" pitchFamily="2" charset="0"/>
              </a:rPr>
              <a:t>Ва</a:t>
            </a:r>
            <a:r>
              <a:rPr lang="ru-RU" sz="6600" dirty="0" smtClean="0">
                <a:solidFill>
                  <a:schemeClr val="tx2"/>
                </a:solidFill>
                <a:latin typeface="Calligraph" pitchFamily="2" charset="0"/>
              </a:rPr>
              <a:t>   </a:t>
            </a:r>
            <a:r>
              <a:rPr lang="ru-RU" sz="6600" dirty="0" err="1" smtClean="0">
                <a:solidFill>
                  <a:schemeClr val="tx2"/>
                </a:solidFill>
                <a:latin typeface="Calligraph" pitchFamily="2" charset="0"/>
              </a:rPr>
              <a:t>Ваа</a:t>
            </a:r>
            <a:r>
              <a:rPr lang="ru-RU" sz="6600" dirty="0" smtClean="0">
                <a:solidFill>
                  <a:schemeClr val="tx2"/>
                </a:solidFill>
                <a:latin typeface="Calligraph" pitchFamily="2" charset="0"/>
              </a:rPr>
              <a:t>   </a:t>
            </a:r>
            <a:r>
              <a:rPr lang="ru-RU" sz="6600" dirty="0" err="1" smtClean="0">
                <a:solidFill>
                  <a:schemeClr val="tx2"/>
                </a:solidFill>
                <a:latin typeface="Calligraph" pitchFamily="2" charset="0"/>
              </a:rPr>
              <a:t>Вааа</a:t>
            </a:r>
            <a:r>
              <a:rPr lang="ru-RU" sz="6600" dirty="0" smtClean="0">
                <a:solidFill>
                  <a:schemeClr val="tx2"/>
                </a:solidFill>
                <a:latin typeface="Calligraph" pitchFamily="2" charset="0"/>
              </a:rPr>
              <a:t>   </a:t>
            </a:r>
            <a:r>
              <a:rPr lang="ru-RU" sz="6600" dirty="0" err="1" smtClean="0">
                <a:solidFill>
                  <a:schemeClr val="tx2"/>
                </a:solidFill>
                <a:latin typeface="Calligraph" pitchFamily="2" charset="0"/>
              </a:rPr>
              <a:t>Ваааа</a:t>
            </a:r>
            <a:r>
              <a:rPr lang="ru-RU" sz="6600" dirty="0" smtClean="0">
                <a:solidFill>
                  <a:schemeClr val="tx2"/>
                </a:solidFill>
                <a:latin typeface="Calligraph" pitchFamily="2" charset="0"/>
              </a:rPr>
              <a:t> …</a:t>
            </a:r>
            <a:endParaRPr lang="ru-RU" sz="6600" dirty="0">
              <a:solidFill>
                <a:schemeClr val="tx2"/>
              </a:solidFill>
              <a:latin typeface="Calligraph" pitchFamily="2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90459" y="3071810"/>
            <a:ext cx="476253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85710" y="5572140"/>
            <a:ext cx="476253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619747" y="3571877"/>
            <a:ext cx="5048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Буквы </a:t>
            </a:r>
            <a:r>
              <a:rPr lang="ru-RU" sz="4800" b="1" dirty="0" smtClean="0">
                <a:solidFill>
                  <a:srgbClr val="C00000"/>
                </a:solidFill>
              </a:rPr>
              <a:t>А</a:t>
            </a:r>
            <a:r>
              <a:rPr lang="ru-RU" sz="4800" b="1" dirty="0" smtClean="0">
                <a:solidFill>
                  <a:srgbClr val="000099"/>
                </a:solidFill>
              </a:rPr>
              <a:t>, </a:t>
            </a:r>
            <a:r>
              <a:rPr lang="ru-RU" sz="4800" b="1" dirty="0" smtClean="0">
                <a:solidFill>
                  <a:srgbClr val="C00000"/>
                </a:solidFill>
              </a:rPr>
              <a:t>В</a:t>
            </a:r>
            <a:r>
              <a:rPr lang="ru-RU" sz="4800" b="1" dirty="0" smtClean="0">
                <a:solidFill>
                  <a:srgbClr val="000099"/>
                </a:solidFill>
              </a:rPr>
              <a:t>.</a:t>
            </a:r>
            <a:endParaRPr lang="ru-RU" sz="4800" b="1" dirty="0">
              <a:solidFill>
                <a:srgbClr val="000099"/>
              </a:solidFill>
            </a:endParaRPr>
          </a:p>
        </p:txBody>
      </p:sp>
      <p:pic>
        <p:nvPicPr>
          <p:cNvPr id="26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58501" y="0"/>
            <a:ext cx="1333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4381488" y="1428737"/>
            <a:ext cx="781055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000" b="1" spc="-40" dirty="0" smtClean="0">
                <a:solidFill>
                  <a:srgbClr val="000099"/>
                </a:solidFill>
              </a:rPr>
              <a:t>Вставить пропущенные буквы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381488" y="1895766"/>
            <a:ext cx="581029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000" b="1" dirty="0" smtClean="0">
                <a:solidFill>
                  <a:srgbClr val="000099"/>
                </a:solidFill>
              </a:rPr>
              <a:t>Найти в словах общее</a:t>
            </a:r>
            <a:endParaRPr lang="ru-RU" sz="3000" dirty="0"/>
          </a:p>
        </p:txBody>
      </p:sp>
      <p:sp>
        <p:nvSpPr>
          <p:cNvPr id="35" name="TextBox 34"/>
          <p:cNvSpPr txBox="1"/>
          <p:nvPr/>
        </p:nvSpPr>
        <p:spPr>
          <a:xfrm>
            <a:off x="4286237" y="4660952"/>
            <a:ext cx="62865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000099"/>
                </a:solidFill>
              </a:rPr>
              <a:t>Найти «лишнее» слово</a:t>
            </a:r>
            <a:endParaRPr lang="ru-RU" sz="3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590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500"/>
                            </p:stCondLst>
                            <p:childTnLst>
                              <p:par>
                                <p:cTn id="1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10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500"/>
                            </p:stCondLst>
                            <p:childTnLst>
                              <p:par>
                                <p:cTn id="1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10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500"/>
                            </p:stCondLst>
                            <p:childTnLst>
                              <p:par>
                                <p:cTn id="2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5" grpId="1" build="allAtOnce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9" grpId="0" build="allAtOnce"/>
      <p:bldP spid="19" grpId="1" build="allAtOnce"/>
      <p:bldP spid="20" grpId="0" build="allAtOnce"/>
      <p:bldP spid="28" grpId="0" animBg="1"/>
      <p:bldP spid="28" grpId="1" animBg="1"/>
      <p:bldP spid="29" grpId="0" animBg="1"/>
      <p:bldP spid="29" grpId="1" animBg="1"/>
      <p:bldP spid="30" grpId="0"/>
      <p:bldP spid="30" grpId="1"/>
      <p:bldP spid="43" grpId="0" build="allAtOnce"/>
      <p:bldP spid="44" grpId="0"/>
      <p:bldP spid="25" grpId="0"/>
      <p:bldP spid="25" grpId="1"/>
      <p:bldP spid="31" grpId="0" build="allAtOnce"/>
      <p:bldP spid="32" grpId="0" build="allAtOnce"/>
      <p:bldP spid="35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D12D4FC-CD22-4223-AEB7-7D47F1B4A756}"/>
              </a:ext>
            </a:extLst>
          </p:cNvPr>
          <p:cNvSpPr/>
          <p:nvPr/>
        </p:nvSpPr>
        <p:spPr>
          <a:xfrm>
            <a:off x="4461163" y="369456"/>
            <a:ext cx="2987963" cy="665018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 урока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836B089-1B6C-4BDB-9654-55FEABCB7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469" y="3971637"/>
            <a:ext cx="2005446" cy="267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4EA48B-F856-4A88-B1E9-6DC9792DDF50}"/>
              </a:ext>
            </a:extLst>
          </p:cNvPr>
          <p:cNvSpPr/>
          <p:nvPr/>
        </p:nvSpPr>
        <p:spPr>
          <a:xfrm>
            <a:off x="1967346" y="1937327"/>
            <a:ext cx="7404330" cy="9536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Оказывается есть такие слова …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80F004F-F6A0-443D-B18C-E1983BA7547C}"/>
              </a:ext>
            </a:extLst>
          </p:cNvPr>
          <p:cNvSpPr/>
          <p:nvPr/>
        </p:nvSpPr>
        <p:spPr>
          <a:xfrm>
            <a:off x="1967346" y="3429000"/>
            <a:ext cx="7404330" cy="15447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Теперь могу привести примеры омонимов </a:t>
            </a:r>
          </a:p>
        </p:txBody>
      </p:sp>
    </p:spTree>
    <p:extLst>
      <p:ext uri="{BB962C8B-B14F-4D97-AF65-F5344CB8AC3E}">
        <p14:creationId xmlns:p14="http://schemas.microsoft.com/office/powerpoint/2010/main" val="1736670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5" descr="картинки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>
            <a:fillRect/>
          </a:stretch>
        </p:blipFill>
        <p:spPr>
          <a:xfrm>
            <a:off x="3951820" y="1651004"/>
            <a:ext cx="7503583" cy="4221163"/>
          </a:xfrm>
        </p:spPr>
      </p:pic>
      <p:sp>
        <p:nvSpPr>
          <p:cNvPr id="26627" name="Текст 3"/>
          <p:cNvSpPr>
            <a:spLocks noGrp="1"/>
          </p:cNvSpPr>
          <p:nvPr>
            <p:ph type="body" sz="half" idx="2"/>
          </p:nvPr>
        </p:nvSpPr>
        <p:spPr>
          <a:xfrm>
            <a:off x="3951821" y="614368"/>
            <a:ext cx="4988983" cy="909637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31800" y="404813"/>
            <a:ext cx="11328400" cy="611981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388" y="476255"/>
            <a:ext cx="328083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620713"/>
            <a:ext cx="4595283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367" y="3771905"/>
            <a:ext cx="2220384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2" y="2762250"/>
            <a:ext cx="3496733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2269067" y="2435225"/>
            <a:ext cx="2425700" cy="6794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000" b="1" kern="0" dirty="0">
                <a:solidFill>
                  <a:sysClr val="window" lastClr="FFFFFF"/>
                </a:solidFill>
                <a:latin typeface="Calibri"/>
              </a:rPr>
              <a:t>Проверь себя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252136" y="2435225"/>
            <a:ext cx="2440517" cy="6794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b="1" kern="0" dirty="0">
                <a:solidFill>
                  <a:sysClr val="window" lastClr="FFFFFF"/>
                </a:solidFill>
                <a:latin typeface="Calibri"/>
              </a:rPr>
              <a:t>В</a:t>
            </a:r>
            <a:r>
              <a:rPr lang="ru-RU" sz="2800" b="1" kern="0" dirty="0">
                <a:solidFill>
                  <a:srgbClr val="FF0000"/>
                </a:solidFill>
                <a:latin typeface="Calibri"/>
              </a:rPr>
              <a:t>О</a:t>
            </a:r>
            <a:r>
              <a:rPr lang="ru-RU" sz="2800" b="1" kern="0" dirty="0">
                <a:solidFill>
                  <a:sysClr val="window" lastClr="FFFFFF"/>
                </a:solidFill>
                <a:latin typeface="Calibri"/>
              </a:rPr>
              <a:t>Р</a:t>
            </a:r>
            <a:r>
              <a:rPr lang="ru-RU" sz="2800" b="1" kern="0" dirty="0">
                <a:solidFill>
                  <a:srgbClr val="FF0000"/>
                </a:solidFill>
                <a:latin typeface="Calibri"/>
              </a:rPr>
              <a:t>О</a:t>
            </a:r>
            <a:r>
              <a:rPr lang="ru-RU" sz="2800" b="1" kern="0" dirty="0">
                <a:solidFill>
                  <a:sysClr val="window" lastClr="FFFFFF"/>
                </a:solidFill>
                <a:latin typeface="Calibri"/>
              </a:rPr>
              <a:t>БЕЙ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243667" y="2424113"/>
            <a:ext cx="2423584" cy="690562"/>
          </a:xfrm>
          <a:prstGeom prst="roundRect">
            <a:avLst/>
          </a:prstGeom>
          <a:solidFill>
            <a:srgbClr val="4F81BD">
              <a:alpha val="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sz="2800" b="1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590367" y="2862263"/>
            <a:ext cx="2413000" cy="677862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000" b="1" kern="0" dirty="0">
                <a:solidFill>
                  <a:sysClr val="window" lastClr="FFFFFF"/>
                </a:solidFill>
                <a:latin typeface="Calibri"/>
              </a:rPr>
              <a:t>Проверь себя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590367" y="2862263"/>
            <a:ext cx="2413000" cy="677862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b="1" kern="0" dirty="0">
                <a:solidFill>
                  <a:sysClr val="window" lastClr="FFFFFF"/>
                </a:solidFill>
                <a:latin typeface="Calibri"/>
              </a:rPr>
              <a:t>В</a:t>
            </a:r>
            <a:r>
              <a:rPr lang="ru-RU" sz="2800" b="1" kern="0" dirty="0">
                <a:solidFill>
                  <a:srgbClr val="FF0000"/>
                </a:solidFill>
                <a:latin typeface="Calibri"/>
              </a:rPr>
              <a:t>О</a:t>
            </a:r>
            <a:r>
              <a:rPr lang="ru-RU" sz="2800" b="1" kern="0" dirty="0">
                <a:solidFill>
                  <a:sysClr val="window" lastClr="FFFFFF"/>
                </a:solidFill>
                <a:latin typeface="Calibri"/>
              </a:rPr>
              <a:t>РОНА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590367" y="2862263"/>
            <a:ext cx="2413000" cy="677862"/>
          </a:xfrm>
          <a:prstGeom prst="roundRect">
            <a:avLst/>
          </a:prstGeom>
          <a:solidFill>
            <a:srgbClr val="4F81BD">
              <a:alpha val="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sz="2800" b="1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087033" y="5516563"/>
            <a:ext cx="2533651" cy="6794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000" b="1" kern="0" dirty="0">
                <a:solidFill>
                  <a:sysClr val="window" lastClr="FFFFFF"/>
                </a:solidFill>
                <a:latin typeface="Calibri"/>
              </a:rPr>
              <a:t>Проверь себя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087033" y="5516563"/>
            <a:ext cx="2533651" cy="6794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b="1" kern="0" dirty="0">
                <a:solidFill>
                  <a:sysClr val="window" lastClr="FFFFFF"/>
                </a:solidFill>
                <a:latin typeface="Calibri"/>
              </a:rPr>
              <a:t>С</a:t>
            </a:r>
            <a:r>
              <a:rPr lang="ru-RU" sz="2800" b="1" kern="0" dirty="0">
                <a:solidFill>
                  <a:srgbClr val="FF0000"/>
                </a:solidFill>
                <a:latin typeface="Calibri"/>
              </a:rPr>
              <a:t>О</a:t>
            </a:r>
            <a:r>
              <a:rPr lang="ru-RU" sz="2800" b="1" kern="0" dirty="0">
                <a:solidFill>
                  <a:sysClr val="window" lastClr="FFFFFF"/>
                </a:solidFill>
                <a:latin typeface="Calibri"/>
              </a:rPr>
              <a:t>РОКА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087033" y="5516563"/>
            <a:ext cx="2533651" cy="679450"/>
          </a:xfrm>
          <a:prstGeom prst="roundRect">
            <a:avLst/>
          </a:prstGeom>
          <a:solidFill>
            <a:srgbClr val="4F81BD">
              <a:alpha val="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sz="2800" b="1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251701" y="5592763"/>
            <a:ext cx="2751667" cy="6794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000" b="1" kern="0" dirty="0">
                <a:solidFill>
                  <a:sysClr val="window" lastClr="FFFFFF"/>
                </a:solidFill>
                <a:latin typeface="Calibri"/>
              </a:rPr>
              <a:t>Проверь себя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251701" y="5592763"/>
            <a:ext cx="2751667" cy="6794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b="1" kern="0" dirty="0">
                <a:solidFill>
                  <a:sysClr val="window" lastClr="FFFFFF"/>
                </a:solidFill>
                <a:latin typeface="Calibri"/>
              </a:rPr>
              <a:t>СН</a:t>
            </a:r>
            <a:r>
              <a:rPr lang="ru-RU" sz="2800" b="1" kern="0" dirty="0">
                <a:solidFill>
                  <a:srgbClr val="FF0000"/>
                </a:solidFill>
                <a:latin typeface="Calibri"/>
              </a:rPr>
              <a:t>Е</a:t>
            </a:r>
            <a:r>
              <a:rPr lang="ru-RU" sz="2800" b="1" kern="0" dirty="0">
                <a:solidFill>
                  <a:sysClr val="window" lastClr="FFFFFF"/>
                </a:solidFill>
                <a:latin typeface="Calibri"/>
              </a:rPr>
              <a:t>ГИРЬ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234768" y="5592763"/>
            <a:ext cx="2751667" cy="679450"/>
          </a:xfrm>
          <a:prstGeom prst="roundRect">
            <a:avLst/>
          </a:prstGeom>
          <a:solidFill>
            <a:srgbClr val="4F81BD">
              <a:alpha val="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sz="2800" b="1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11303445" y="6195893"/>
            <a:ext cx="694944" cy="597532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32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Рисунок 2"/>
          <p:cNvSpPr>
            <a:spLocks noGrp="1" noTextEdit="1"/>
          </p:cNvSpPr>
          <p:nvPr>
            <p:ph type="pic" idx="1"/>
          </p:nvPr>
        </p:nvSpPr>
        <p:spPr>
          <a:xfrm>
            <a:off x="3951819" y="1651003"/>
            <a:ext cx="7503583" cy="4221163"/>
          </a:xfrm>
        </p:spPr>
      </p:sp>
      <p:sp>
        <p:nvSpPr>
          <p:cNvPr id="27651" name="Текст 3"/>
          <p:cNvSpPr>
            <a:spLocks noGrp="1"/>
          </p:cNvSpPr>
          <p:nvPr>
            <p:ph type="body" sz="half" idx="2"/>
          </p:nvPr>
        </p:nvSpPr>
        <p:spPr>
          <a:xfrm>
            <a:off x="3951819" y="614366"/>
            <a:ext cx="4988983" cy="909637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31800" y="404813"/>
            <a:ext cx="11328400" cy="611981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19" y="692153"/>
            <a:ext cx="3373967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035" y="549278"/>
            <a:ext cx="3917951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86" y="3429000"/>
            <a:ext cx="4599516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836" y="3198813"/>
            <a:ext cx="3850217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606551" y="2492375"/>
            <a:ext cx="2476500" cy="6794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000" b="1" kern="0" dirty="0">
                <a:solidFill>
                  <a:sysClr val="window" lastClr="FFFFFF"/>
                </a:solidFill>
                <a:latin typeface="Calibri"/>
              </a:rPr>
              <a:t>Проверь себя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06551" y="2492375"/>
            <a:ext cx="2476500" cy="6794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b="1" kern="0" dirty="0">
                <a:solidFill>
                  <a:sysClr val="window" lastClr="FFFFFF"/>
                </a:solidFill>
                <a:latin typeface="Calibri"/>
              </a:rPr>
              <a:t>Г</a:t>
            </a:r>
            <a:r>
              <a:rPr lang="ru-RU" sz="2800" b="1" kern="0" dirty="0">
                <a:solidFill>
                  <a:srgbClr val="FF0000"/>
                </a:solidFill>
                <a:latin typeface="Calibri"/>
              </a:rPr>
              <a:t>О</a:t>
            </a:r>
            <a:r>
              <a:rPr lang="ru-RU" sz="2800" b="1" kern="0" dirty="0">
                <a:solidFill>
                  <a:sysClr val="window" lastClr="FFFFFF"/>
                </a:solidFill>
                <a:latin typeface="Calibri"/>
              </a:rPr>
              <a:t>РОХ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06551" y="2492375"/>
            <a:ext cx="2476500" cy="679450"/>
          </a:xfrm>
          <a:prstGeom prst="roundRect">
            <a:avLst/>
          </a:prstGeom>
          <a:solidFill>
            <a:srgbClr val="4F81BD">
              <a:alpha val="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sz="2800" b="1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02784" y="5270500"/>
            <a:ext cx="2489200" cy="6794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000" b="1" kern="0" dirty="0">
                <a:solidFill>
                  <a:sysClr val="window" lastClr="FFFFFF"/>
                </a:solidFill>
                <a:latin typeface="Calibri"/>
              </a:rPr>
              <a:t>Проверь себя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02784" y="5270500"/>
            <a:ext cx="2489200" cy="6794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b="1" kern="0" dirty="0">
                <a:solidFill>
                  <a:sysClr val="window" lastClr="FFFFFF"/>
                </a:solidFill>
                <a:latin typeface="Calibri"/>
              </a:rPr>
              <a:t>М</a:t>
            </a:r>
            <a:r>
              <a:rPr lang="ru-RU" sz="2800" b="1" kern="0" dirty="0">
                <a:solidFill>
                  <a:srgbClr val="FF0000"/>
                </a:solidFill>
                <a:latin typeface="Calibri"/>
              </a:rPr>
              <a:t>О</a:t>
            </a:r>
            <a:r>
              <a:rPr lang="ru-RU" sz="2800" b="1" kern="0" dirty="0">
                <a:solidFill>
                  <a:sysClr val="window" lastClr="FFFFFF"/>
                </a:solidFill>
                <a:latin typeface="Calibri"/>
              </a:rPr>
              <a:t>РКОВЬ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02784" y="5249863"/>
            <a:ext cx="2489200" cy="679450"/>
          </a:xfrm>
          <a:prstGeom prst="roundRect">
            <a:avLst/>
          </a:prstGeom>
          <a:solidFill>
            <a:srgbClr val="4F81BD">
              <a:alpha val="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sz="2800" b="1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11231893" y="6310606"/>
            <a:ext cx="960107" cy="521208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3F3F3F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769100" y="2686050"/>
            <a:ext cx="2415117" cy="6794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000" b="1" kern="0" dirty="0">
                <a:solidFill>
                  <a:sysClr val="window" lastClr="FFFFFF"/>
                </a:solidFill>
                <a:latin typeface="Calibri"/>
              </a:rPr>
              <a:t>Проверь себя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769100" y="2686050"/>
            <a:ext cx="2415117" cy="6794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b="1" kern="0" dirty="0">
                <a:solidFill>
                  <a:sysClr val="window" lastClr="FFFFFF"/>
                </a:solidFill>
                <a:latin typeface="Calibri"/>
              </a:rPr>
              <a:t>К</a:t>
            </a:r>
            <a:r>
              <a:rPr lang="ru-RU" sz="2800" b="1" kern="0" dirty="0">
                <a:solidFill>
                  <a:srgbClr val="FF0000"/>
                </a:solidFill>
                <a:latin typeface="Calibri"/>
              </a:rPr>
              <a:t>А</a:t>
            </a:r>
            <a:r>
              <a:rPr lang="ru-RU" sz="2800" b="1" kern="0" dirty="0">
                <a:solidFill>
                  <a:sysClr val="window" lastClr="FFFFFF"/>
                </a:solidFill>
                <a:latin typeface="Calibri"/>
              </a:rPr>
              <a:t>ПУСТА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769100" y="2686050"/>
            <a:ext cx="2415117" cy="679450"/>
          </a:xfrm>
          <a:prstGeom prst="roundRect">
            <a:avLst/>
          </a:prstGeom>
          <a:solidFill>
            <a:srgbClr val="4F81BD">
              <a:alpha val="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sz="2800" b="1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520517" y="5580063"/>
            <a:ext cx="2631016" cy="677862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000" b="1" kern="0" dirty="0">
                <a:solidFill>
                  <a:sysClr val="window" lastClr="FFFFFF"/>
                </a:solidFill>
                <a:latin typeface="Calibri"/>
              </a:rPr>
              <a:t>Проверь себя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520517" y="5583238"/>
            <a:ext cx="2631016" cy="6794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b="1" kern="0" dirty="0">
                <a:solidFill>
                  <a:srgbClr val="FF0000"/>
                </a:solidFill>
                <a:latin typeface="Calibri"/>
              </a:rPr>
              <a:t>О</a:t>
            </a:r>
            <a:r>
              <a:rPr lang="ru-RU" sz="2800" b="1" kern="0" dirty="0">
                <a:solidFill>
                  <a:sysClr val="window" lastClr="FFFFFF"/>
                </a:solidFill>
                <a:latin typeface="Calibri"/>
              </a:rPr>
              <a:t>ГУРЕЦ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524751" y="5580063"/>
            <a:ext cx="2631016" cy="677862"/>
          </a:xfrm>
          <a:prstGeom prst="roundRect">
            <a:avLst/>
          </a:prstGeom>
          <a:solidFill>
            <a:srgbClr val="4F81BD">
              <a:alpha val="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sz="2800" b="1" kern="0" dirty="0">
              <a:solidFill>
                <a:sysClr val="window" lastClr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082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D12D4FC-CD22-4223-AEB7-7D47F1B4A756}"/>
              </a:ext>
            </a:extLst>
          </p:cNvPr>
          <p:cNvSpPr/>
          <p:nvPr/>
        </p:nvSpPr>
        <p:spPr>
          <a:xfrm>
            <a:off x="4878936" y="324223"/>
            <a:ext cx="2434127" cy="70138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A5071FB-6D0B-4942-9753-747ED375018E}"/>
              </a:ext>
            </a:extLst>
          </p:cNvPr>
          <p:cNvSpPr/>
          <p:nvPr/>
        </p:nvSpPr>
        <p:spPr>
          <a:xfrm>
            <a:off x="341629" y="2059709"/>
            <a:ext cx="4287463" cy="32090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Синонимы – это слова, </a:t>
            </a:r>
            <a:r>
              <a:rPr lang="ru-RU" sz="4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близкие</a:t>
            </a:r>
            <a:r>
              <a:rPr lang="ru-RU" sz="48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4800" b="1" dirty="0">
                <a:solidFill>
                  <a:schemeClr val="tx1"/>
                </a:solidFill>
              </a:rPr>
              <a:t>по смыслу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4C7E3E1-442E-4D43-96D8-B0A9F4CF97D8}"/>
              </a:ext>
            </a:extLst>
          </p:cNvPr>
          <p:cNvSpPr/>
          <p:nvPr/>
        </p:nvSpPr>
        <p:spPr>
          <a:xfrm>
            <a:off x="6345383" y="2124364"/>
            <a:ext cx="5504988" cy="31444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Антонимы – это слова, </a:t>
            </a:r>
            <a:r>
              <a:rPr lang="ru-RU" sz="4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противоположные</a:t>
            </a:r>
            <a:r>
              <a:rPr lang="ru-RU" sz="48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4800" b="1" dirty="0">
                <a:solidFill>
                  <a:schemeClr val="tx1"/>
                </a:solidFill>
              </a:rPr>
              <a:t>по смыслу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6568779-6E3E-4E65-8331-2F374AB5F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515" y="3859849"/>
            <a:ext cx="2005446" cy="267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71009CB-5CB3-4590-90E1-DA0D67F716EF}"/>
              </a:ext>
            </a:extLst>
          </p:cNvPr>
          <p:cNvSpPr/>
          <p:nvPr/>
        </p:nvSpPr>
        <p:spPr>
          <a:xfrm>
            <a:off x="611563" y="1044659"/>
            <a:ext cx="3728374" cy="72043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Слова-друзья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F45FF71-2CBE-4F46-A410-78D56BCBEDE9}"/>
              </a:ext>
            </a:extLst>
          </p:cNvPr>
          <p:cNvSpPr/>
          <p:nvPr/>
        </p:nvSpPr>
        <p:spPr>
          <a:xfrm>
            <a:off x="7148945" y="1214768"/>
            <a:ext cx="4051648" cy="72043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Слова-спорщики</a:t>
            </a:r>
          </a:p>
        </p:txBody>
      </p:sp>
    </p:spTree>
    <p:extLst>
      <p:ext uri="{BB962C8B-B14F-4D97-AF65-F5344CB8AC3E}">
        <p14:creationId xmlns:p14="http://schemas.microsoft.com/office/powerpoint/2010/main" val="1294189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D12D4FC-CD22-4223-AEB7-7D47F1B4A756}"/>
              </a:ext>
            </a:extLst>
          </p:cNvPr>
          <p:cNvSpPr/>
          <p:nvPr/>
        </p:nvSpPr>
        <p:spPr>
          <a:xfrm>
            <a:off x="3463637" y="323274"/>
            <a:ext cx="4798290" cy="665018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Подбери синонимы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83D5D8D7-2FA5-4156-87AC-7D61F878F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76" y="1137587"/>
            <a:ext cx="3498648" cy="4582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FAC33A84-6756-464A-8B6E-FF51E4CD8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351" y="1823309"/>
            <a:ext cx="3498648" cy="46037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0A12B070-DF24-4363-8923-5F201F6D0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927" y="1137587"/>
            <a:ext cx="3740583" cy="49598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623BBCE-9CF3-4E50-8275-3CB394B15B41}"/>
              </a:ext>
            </a:extLst>
          </p:cNvPr>
          <p:cNvSpPr/>
          <p:nvPr/>
        </p:nvSpPr>
        <p:spPr>
          <a:xfrm>
            <a:off x="2475346" y="1963201"/>
            <a:ext cx="1339272" cy="62298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8479D68-0887-457F-8926-30DE5FF6F1DF}"/>
              </a:ext>
            </a:extLst>
          </p:cNvPr>
          <p:cNvSpPr/>
          <p:nvPr/>
        </p:nvSpPr>
        <p:spPr>
          <a:xfrm>
            <a:off x="2396837" y="3617531"/>
            <a:ext cx="1339272" cy="62298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EC48983-6EA3-47E8-8F68-83A7A35871D1}"/>
              </a:ext>
            </a:extLst>
          </p:cNvPr>
          <p:cNvSpPr/>
          <p:nvPr/>
        </p:nvSpPr>
        <p:spPr>
          <a:xfrm>
            <a:off x="2452255" y="4960370"/>
            <a:ext cx="1339272" cy="62298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22C5150-B9F2-4999-95AB-AF76500DCF1C}"/>
              </a:ext>
            </a:extLst>
          </p:cNvPr>
          <p:cNvSpPr/>
          <p:nvPr/>
        </p:nvSpPr>
        <p:spPr>
          <a:xfrm>
            <a:off x="6313055" y="2651310"/>
            <a:ext cx="1339272" cy="62298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0176E0D-7D50-4C20-8B7C-052DEB1697DE}"/>
              </a:ext>
            </a:extLst>
          </p:cNvPr>
          <p:cNvSpPr/>
          <p:nvPr/>
        </p:nvSpPr>
        <p:spPr>
          <a:xfrm>
            <a:off x="6303459" y="4227700"/>
            <a:ext cx="1339272" cy="62298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A8D5085-A650-4FF0-9785-2E17C8E24040}"/>
              </a:ext>
            </a:extLst>
          </p:cNvPr>
          <p:cNvSpPr/>
          <p:nvPr/>
        </p:nvSpPr>
        <p:spPr>
          <a:xfrm>
            <a:off x="6313055" y="5678682"/>
            <a:ext cx="1339272" cy="62298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F556659-27CF-462A-AEAB-7D45332C1FD2}"/>
              </a:ext>
            </a:extLst>
          </p:cNvPr>
          <p:cNvSpPr/>
          <p:nvPr/>
        </p:nvSpPr>
        <p:spPr>
          <a:xfrm>
            <a:off x="10301952" y="2028329"/>
            <a:ext cx="1339272" cy="62298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D0AEC3D-44A0-4288-92EE-3E99291DD12C}"/>
              </a:ext>
            </a:extLst>
          </p:cNvPr>
          <p:cNvSpPr/>
          <p:nvPr/>
        </p:nvSpPr>
        <p:spPr>
          <a:xfrm>
            <a:off x="10338898" y="3751411"/>
            <a:ext cx="1339272" cy="62298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F02F445-A82D-4CFB-A240-0AE7FEFD8F0F}"/>
              </a:ext>
            </a:extLst>
          </p:cNvPr>
          <p:cNvSpPr/>
          <p:nvPr/>
        </p:nvSpPr>
        <p:spPr>
          <a:xfrm>
            <a:off x="10338898" y="5367191"/>
            <a:ext cx="1339272" cy="62298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56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3BC5C31-C90E-4150-A8FE-87A7B588BC6E}"/>
              </a:ext>
            </a:extLst>
          </p:cNvPr>
          <p:cNvSpPr/>
          <p:nvPr/>
        </p:nvSpPr>
        <p:spPr>
          <a:xfrm>
            <a:off x="3463637" y="323274"/>
            <a:ext cx="4798290" cy="665018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Подбери антонимы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84412B9A-DFC0-4428-83B9-8AAA3AE1E3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3"/>
          <a:stretch/>
        </p:blipFill>
        <p:spPr bwMode="auto">
          <a:xfrm>
            <a:off x="1563471" y="1137410"/>
            <a:ext cx="7956695" cy="53082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4E88ED8-EFEB-4AC8-BA3B-50ADCF2A550B}"/>
              </a:ext>
            </a:extLst>
          </p:cNvPr>
          <p:cNvSpPr/>
          <p:nvPr/>
        </p:nvSpPr>
        <p:spPr>
          <a:xfrm>
            <a:off x="3906983" y="3387436"/>
            <a:ext cx="1339272" cy="34174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4825410-4B3C-4583-ABA5-2D69B988B966}"/>
              </a:ext>
            </a:extLst>
          </p:cNvPr>
          <p:cNvSpPr/>
          <p:nvPr/>
        </p:nvSpPr>
        <p:spPr>
          <a:xfrm>
            <a:off x="3906983" y="5853546"/>
            <a:ext cx="1339272" cy="34174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E82CABB-F562-4018-9814-B9FDC440C143}"/>
              </a:ext>
            </a:extLst>
          </p:cNvPr>
          <p:cNvSpPr/>
          <p:nvPr/>
        </p:nvSpPr>
        <p:spPr>
          <a:xfrm>
            <a:off x="7818582" y="3387436"/>
            <a:ext cx="1339272" cy="34174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92B4D8F-A2F9-43E0-ADA6-A8FF696290BC}"/>
              </a:ext>
            </a:extLst>
          </p:cNvPr>
          <p:cNvSpPr/>
          <p:nvPr/>
        </p:nvSpPr>
        <p:spPr>
          <a:xfrm>
            <a:off x="7818582" y="5869710"/>
            <a:ext cx="1339272" cy="34174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867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C09EA100-86CC-4E5C-A48B-4FD110F67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8" b="5794"/>
          <a:stretch/>
        </p:blipFill>
        <p:spPr bwMode="auto">
          <a:xfrm>
            <a:off x="1985818" y="1265380"/>
            <a:ext cx="7970982" cy="5108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9EE563C-1F04-48F2-924E-1F5BF0CB44A2}"/>
              </a:ext>
            </a:extLst>
          </p:cNvPr>
          <p:cNvSpPr/>
          <p:nvPr/>
        </p:nvSpPr>
        <p:spPr>
          <a:xfrm>
            <a:off x="3463637" y="323274"/>
            <a:ext cx="4798290" cy="665018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Подбери антонимы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AB35AAE-4732-4D41-95A0-89F4A0021469}"/>
              </a:ext>
            </a:extLst>
          </p:cNvPr>
          <p:cNvSpPr/>
          <p:nvPr/>
        </p:nvSpPr>
        <p:spPr>
          <a:xfrm>
            <a:off x="4331856" y="3341255"/>
            <a:ext cx="1339272" cy="34174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E6E2870-3C69-42A2-BB5A-438B385429A9}"/>
              </a:ext>
            </a:extLst>
          </p:cNvPr>
          <p:cNvSpPr/>
          <p:nvPr/>
        </p:nvSpPr>
        <p:spPr>
          <a:xfrm>
            <a:off x="8261927" y="3341255"/>
            <a:ext cx="1339272" cy="34174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A2C1889-FD55-407A-9EE9-B15D344B5F75}"/>
              </a:ext>
            </a:extLst>
          </p:cNvPr>
          <p:cNvSpPr/>
          <p:nvPr/>
        </p:nvSpPr>
        <p:spPr>
          <a:xfrm>
            <a:off x="4331856" y="5844309"/>
            <a:ext cx="1339272" cy="34174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812C0B7-1C4C-4667-941F-FA63004969B5}"/>
              </a:ext>
            </a:extLst>
          </p:cNvPr>
          <p:cNvSpPr/>
          <p:nvPr/>
        </p:nvSpPr>
        <p:spPr>
          <a:xfrm>
            <a:off x="8220364" y="5844309"/>
            <a:ext cx="1339272" cy="34174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956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583</Words>
  <Application>Microsoft Office PowerPoint</Application>
  <PresentationFormat>Широкоэкранный</PresentationFormat>
  <Paragraphs>162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40" baseType="lpstr">
      <vt:lpstr>Arial</vt:lpstr>
      <vt:lpstr>Arial Black</vt:lpstr>
      <vt:lpstr>Calibri</vt:lpstr>
      <vt:lpstr>Calibri Light</vt:lpstr>
      <vt:lpstr>Calligraph</vt:lpstr>
      <vt:lpstr>Candara</vt:lpstr>
      <vt:lpstr>Times New Roman</vt:lpstr>
      <vt:lpstr>Wingdings</vt:lpstr>
      <vt:lpstr>Тема Office</vt:lpstr>
      <vt:lpstr>Tradeshow</vt:lpstr>
      <vt:lpstr>Презентация PowerPoint</vt:lpstr>
      <vt:lpstr>Презентация PowerPoint</vt:lpstr>
      <vt:lpstr>Выполнить задание и  найти буквы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</dc:creator>
  <cp:lastModifiedBy>Никита Старцев</cp:lastModifiedBy>
  <cp:revision>118</cp:revision>
  <dcterms:created xsi:type="dcterms:W3CDTF">2019-11-21T05:15:03Z</dcterms:created>
  <dcterms:modified xsi:type="dcterms:W3CDTF">2023-12-13T14:26:55Z</dcterms:modified>
</cp:coreProperties>
</file>