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6"/>
  </p:notesMasterIdLst>
  <p:handoutMasterIdLst>
    <p:handoutMasterId r:id="rId17"/>
  </p:handoutMasterIdLst>
  <p:sldIdLst>
    <p:sldId id="270" r:id="rId2"/>
    <p:sldId id="261" r:id="rId3"/>
    <p:sldId id="256" r:id="rId4"/>
    <p:sldId id="268" r:id="rId5"/>
    <p:sldId id="259" r:id="rId6"/>
    <p:sldId id="260" r:id="rId7"/>
    <p:sldId id="269" r:id="rId8"/>
    <p:sldId id="262" r:id="rId9"/>
    <p:sldId id="271" r:id="rId10"/>
    <p:sldId id="263" r:id="rId11"/>
    <p:sldId id="272" r:id="rId12"/>
    <p:sldId id="264" r:id="rId13"/>
    <p:sldId id="273" r:id="rId14"/>
    <p:sldId id="25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Базы данных, 9 класс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822D1-995B-4FAA-9320-7D5D7A57C372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31389-BD90-4958-8E14-C4170129C7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Базы данных, 9 класс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ECC89-E422-4AC5-91CD-1235E851C56A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37D53-9AF6-4767-9250-1DD5BFE96E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scloud.pythonanywhere.com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работе</a:t>
            </a:r>
            <a:r>
              <a:rPr lang="ru-RU" baseline="0" dirty="0" smtClean="0"/>
              <a:t> с презентацией вам помогут навигационные значки.</a:t>
            </a:r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/>
              <a:t>«Облако слов - создать </a:t>
            </a:r>
            <a:r>
              <a:rPr lang="ru-RU" sz="1200" dirty="0" err="1" smtClean="0"/>
              <a:t>онлайн</a:t>
            </a:r>
            <a:r>
              <a:rPr lang="ru-RU" sz="1200" dirty="0" smtClean="0"/>
              <a:t>». Ссылка на ресурс </a:t>
            </a:r>
            <a:r>
              <a:rPr lang="en-US" sz="1200" dirty="0" smtClean="0">
                <a:hlinkClick r:id="rId3"/>
              </a:rPr>
              <a:t>https://wordscloud.pythonanywhere.com/</a:t>
            </a:r>
            <a:endParaRPr lang="ru-RU" sz="12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dirty="0" smtClean="0"/>
              <a:t>Базы данных, 9 класс</a:t>
            </a:r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37D53-9AF6-4767-9250-1DD5BFE96E82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Базы данных, 9 класс</a:t>
            </a: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B6AF-9E6A-4E4E-90B4-4339AD43DE3D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EDCFF-78A1-4D87-A818-2AFB34E2D23A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5752F-E569-42AB-AB36-0434C58698D4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79F2-DCCC-48F7-8316-0A1A87169716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3DAC5-D0A7-4B76-9ECC-E09B48B67ACF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7AA-B94A-4E99-BB4C-48C2C29A7F03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ECC7-2B50-49FA-A2E0-534AC8A17AEB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D85C-1256-4EEA-95EB-32F69017BDF1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96A5-B6EE-4B55-9131-97D9DEA0457E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30547-A856-4D0C-994F-65B9C1743B38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76D70-36F6-417F-BA42-47215C447203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>
    <p:sndAc>
      <p:stSnd>
        <p:snd r:embed="rId1" name="click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9585B-DE66-475D-9C41-ACBF1FF0F6BB}" type="datetime1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Л.С. Беспрозванных, 2021-2022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39990-65FF-43FA-A073-B08FD7732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 advClick="0">
    <p:sndAc>
      <p:stSnd>
        <p:snd r:embed="rId13" name="click.wav" builtIn="1"/>
      </p:stSnd>
    </p:sndAc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ACFx5FSFoNA" TargetMode="External"/><Relationship Id="rId4" Type="http://schemas.openxmlformats.org/officeDocument/2006/relationships/hyperlink" Target="https://edu.skysmart.ru/student/kifabidata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fb.ru/misc/i/gallery/48362/1861727.jpg" TargetMode="External"/><Relationship Id="rId3" Type="http://schemas.openxmlformats.org/officeDocument/2006/relationships/audio" Target="../media/audio1.wav"/><Relationship Id="rId7" Type="http://schemas.openxmlformats.org/officeDocument/2006/relationships/hyperlink" Target="https://vg-news.ru/files/old/news/201212/%D0%97%D0%B0%D0%BF%D0%B8%D1%81%D1%8C%20%D0%BD%D0%B0%20%D0%BF%D1%80%D0%B8%D0%B5%D0%BC%20%D0%BA%20%D0%B2%D1%80%D0%B0%D1%87%D1%83_400.jp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ordscloud.pythonanywhere.com/" TargetMode="External"/><Relationship Id="rId5" Type="http://schemas.openxmlformats.org/officeDocument/2006/relationships/hyperlink" Target="https://onlinetestpad.com/hokbxy7blxpum" TargetMode="External"/><Relationship Id="rId10" Type="http://schemas.openxmlformats.org/officeDocument/2006/relationships/hyperlink" Target="https://techstory.in/wp-content/uploads/2016/05/bulk-email-marketing.jpg" TargetMode="External"/><Relationship Id="rId4" Type="http://schemas.openxmlformats.org/officeDocument/2006/relationships/hyperlink" Target="http://school-collection.edu.ru/catalog/rubr/e3ea83ed-f9a4-43e3-843b-0116c5e3e034/75394/" TargetMode="External"/><Relationship Id="rId9" Type="http://schemas.openxmlformats.org/officeDocument/2006/relationships/hyperlink" Target="https://fb.ru/misc/i/gallery/48362/1861725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Навигационные значки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600200"/>
            <a:ext cx="7215238" cy="3971939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ru-RU" dirty="0" smtClean="0"/>
              <a:t>вопросы и задания для самоконтроля;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smtClean="0"/>
              <a:t>правильный ответ, важная информация;</a:t>
            </a:r>
            <a:endParaRPr lang="en-US" dirty="0" smtClean="0"/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smtClean="0"/>
              <a:t>ссылка на ресурс в Интернете;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 smtClean="0"/>
              <a:t>дополнительный материал, примеры; </a:t>
            </a:r>
          </a:p>
          <a:p>
            <a:pPr>
              <a:buNone/>
            </a:pPr>
            <a:r>
              <a:rPr lang="ru-RU" dirty="0" smtClean="0"/>
              <a:t>-   кнопка ДАЛЕЕ.</a:t>
            </a:r>
            <a:endParaRPr lang="ru-RU" dirty="0"/>
          </a:p>
        </p:txBody>
      </p:sp>
      <p:sp>
        <p:nvSpPr>
          <p:cNvPr id="6" name="Oval 33"/>
          <p:cNvSpPr>
            <a:spLocks noChangeArrowheads="1"/>
          </p:cNvSpPr>
          <p:nvPr/>
        </p:nvSpPr>
        <p:spPr bwMode="auto">
          <a:xfrm>
            <a:off x="928662" y="1571612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4400" dirty="0">
                <a:solidFill>
                  <a:schemeClr val="bg1"/>
                </a:solidFill>
                <a:latin typeface="Arial Black" pitchFamily="34" charset="0"/>
              </a:rPr>
              <a:t>?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0" y="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9990-65FF-43FA-A073-B08FD7732E73}" type="slidenum"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Нижний колонтитул 4"/>
          <p:cNvSpPr txBox="1">
            <a:spLocks/>
          </p:cNvSpPr>
          <p:nvPr/>
        </p:nvSpPr>
        <p:spPr>
          <a:xfrm>
            <a:off x="0" y="6492875"/>
            <a:ext cx="9144000" cy="3651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Л.С. Беспрозванных, 2021-2022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642910" y="4786322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Oval 33"/>
          <p:cNvSpPr>
            <a:spLocks noChangeArrowheads="1"/>
          </p:cNvSpPr>
          <p:nvPr/>
        </p:nvSpPr>
        <p:spPr bwMode="auto">
          <a:xfrm>
            <a:off x="928662" y="2357430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</a:rPr>
              <a:t>!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Oval 33"/>
          <p:cNvSpPr>
            <a:spLocks noChangeArrowheads="1"/>
          </p:cNvSpPr>
          <p:nvPr/>
        </p:nvSpPr>
        <p:spPr bwMode="auto">
          <a:xfrm>
            <a:off x="928662" y="3143248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1600" dirty="0" smtClean="0">
                <a:solidFill>
                  <a:schemeClr val="bg1"/>
                </a:solidFill>
                <a:latin typeface="Arial Black" pitchFamily="34" charset="0"/>
              </a:rPr>
              <a:t>www</a:t>
            </a:r>
            <a:endParaRPr lang="ru-RU" sz="1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Oval 33"/>
          <p:cNvSpPr>
            <a:spLocks noChangeArrowheads="1"/>
          </p:cNvSpPr>
          <p:nvPr/>
        </p:nvSpPr>
        <p:spPr bwMode="auto">
          <a:xfrm>
            <a:off x="928662" y="3857628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  <a:sym typeface="Wingdings"/>
              </a:rPr>
              <a:t>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/>
                </a:solidFill>
              </a:rPr>
              <a:t>Основные типы полей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10</a:t>
            </a:fld>
            <a:endParaRPr lang="ru-RU" sz="2000" b="1" dirty="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313" y="908050"/>
            <a:ext cx="8424862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61950" algn="just">
              <a:spcBef>
                <a:spcPct val="50000"/>
              </a:spcBef>
            </a:pPr>
            <a:r>
              <a:rPr lang="ru-RU" sz="2200" b="1" dirty="0" smtClean="0"/>
              <a:t>Тип поля </a:t>
            </a:r>
            <a:r>
              <a:rPr lang="ru-RU" sz="2200" dirty="0" smtClean="0"/>
              <a:t>определяется</a:t>
            </a:r>
            <a:r>
              <a:rPr lang="ru-RU" sz="2200" b="1" dirty="0" smtClean="0"/>
              <a:t> типом данных, </a:t>
            </a:r>
            <a:r>
              <a:rPr lang="ru-RU" sz="2200" dirty="0" smtClean="0"/>
              <a:t>которые поле содержит</a:t>
            </a:r>
            <a:r>
              <a:rPr lang="ru-RU" sz="2200" b="1" dirty="0" smtClean="0"/>
              <a:t>.</a:t>
            </a: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28596" y="1571612"/>
            <a:ext cx="1500198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200" b="1" dirty="0" smtClean="0"/>
              <a:t>Числовой 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571736" y="1571612"/>
            <a:ext cx="1500198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200" b="1" dirty="0" smtClean="0"/>
              <a:t>Текстовый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4572000" y="1571612"/>
            <a:ext cx="2286016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b="1" dirty="0" smtClean="0"/>
              <a:t>Логический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7358082" y="1571612"/>
            <a:ext cx="1500198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b="1" dirty="0" smtClean="0"/>
              <a:t>Дата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785786" y="2786058"/>
            <a:ext cx="8143932" cy="26776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7800" lvl="0" indent="-177800" eaLnBrk="0" hangingPunct="0">
              <a:spcBef>
                <a:spcPct val="50000"/>
              </a:spcBef>
              <a:defRPr/>
            </a:pPr>
            <a:r>
              <a:rPr lang="ru-RU" sz="2400" dirty="0" smtClean="0">
                <a:latin typeface="Arial" charset="0"/>
              </a:rPr>
              <a:t>К каким типам данных относятся следующие значения:</a:t>
            </a:r>
          </a:p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dirty="0" smtClean="0"/>
              <a:t>“</a:t>
            </a:r>
            <a:r>
              <a:rPr lang="ru-RU" sz="2400" dirty="0" err="1" smtClean="0"/>
              <a:t>abc</a:t>
            </a:r>
            <a:r>
              <a:rPr lang="ru-RU" sz="2400" dirty="0" smtClean="0"/>
              <a:t>”  </a:t>
            </a:r>
          </a:p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dirty="0" smtClean="0"/>
              <a:t>ложь  </a:t>
            </a:r>
          </a:p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dirty="0" smtClean="0"/>
              <a:t> -1.3  </a:t>
            </a:r>
          </a:p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dirty="0" smtClean="0"/>
              <a:t>“123” </a:t>
            </a:r>
          </a:p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dirty="0" smtClean="0"/>
              <a:t>15.06.96 ? </a:t>
            </a:r>
            <a:r>
              <a:rPr lang="ru-RU" sz="2400" dirty="0" smtClean="0">
                <a:latin typeface="Arial" charset="0"/>
              </a:rPr>
              <a:t> </a:t>
            </a:r>
            <a:endParaRPr lang="ru-RU" sz="2400" dirty="0">
              <a:latin typeface="Arial" charset="0"/>
            </a:endParaRPr>
          </a:p>
        </p:txBody>
      </p:sp>
      <p:sp>
        <p:nvSpPr>
          <p:cNvPr id="23" name="Oval 33"/>
          <p:cNvSpPr>
            <a:spLocks noChangeArrowheads="1"/>
          </p:cNvSpPr>
          <p:nvPr/>
        </p:nvSpPr>
        <p:spPr bwMode="auto">
          <a:xfrm>
            <a:off x="285720" y="2285992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4400" dirty="0">
                <a:solidFill>
                  <a:schemeClr val="bg1"/>
                </a:solidFill>
                <a:latin typeface="Arial Black" pitchFamily="34" charset="0"/>
              </a:rPr>
              <a:t>?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3929058" y="3214686"/>
            <a:ext cx="3571900" cy="223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b="1" dirty="0" smtClean="0"/>
              <a:t>текстовый  </a:t>
            </a:r>
          </a:p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b="1" dirty="0" smtClean="0"/>
              <a:t>логический </a:t>
            </a:r>
          </a:p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b="1" dirty="0" smtClean="0"/>
              <a:t>числовой</a:t>
            </a:r>
          </a:p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b="1" dirty="0" smtClean="0"/>
              <a:t>текстовый </a:t>
            </a:r>
          </a:p>
          <a:p>
            <a:pPr marL="636588" marR="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ru-RU" sz="2400" b="1" dirty="0" smtClean="0"/>
              <a:t>дата </a:t>
            </a:r>
          </a:p>
        </p:txBody>
      </p:sp>
      <p:sp>
        <p:nvSpPr>
          <p:cNvPr id="27" name="Oval 33"/>
          <p:cNvSpPr>
            <a:spLocks noChangeArrowheads="1"/>
          </p:cNvSpPr>
          <p:nvPr/>
        </p:nvSpPr>
        <p:spPr bwMode="auto">
          <a:xfrm>
            <a:off x="214282" y="5643578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</a:rPr>
              <a:t>!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/>
                </a:solidFill>
              </a:rPr>
              <a:t>Структура таблицы РБД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11</a:t>
            </a:fld>
            <a:endParaRPr lang="ru-RU" sz="2000" b="1" dirty="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313" y="908050"/>
            <a:ext cx="842486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61950">
              <a:defRPr/>
            </a:pPr>
            <a:r>
              <a:rPr lang="ru-RU" sz="2400" b="1" dirty="0" smtClean="0"/>
              <a:t>ИМЯ_ТАБЛИЦЫ (ИМЯ ПОЛЯ 1, ИМЯ ПОЛЯ 2, ...)</a:t>
            </a:r>
            <a:endParaRPr lang="ru-RU" sz="2400" b="1" dirty="0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928662" y="1571612"/>
            <a:ext cx="7996234" cy="7694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61950" algn="just">
              <a:spcBef>
                <a:spcPct val="50000"/>
              </a:spcBef>
            </a:pPr>
            <a:r>
              <a:rPr lang="ru-RU" sz="2200" b="1" dirty="0" smtClean="0"/>
              <a:t>КАТАЛОГ (Название книги, Автор, Год издания, Дата приобретения, Наличие в библиотеке).</a:t>
            </a:r>
          </a:p>
        </p:txBody>
      </p:sp>
      <p:sp>
        <p:nvSpPr>
          <p:cNvPr id="8" name="Oval 33"/>
          <p:cNvSpPr>
            <a:spLocks noChangeArrowheads="1"/>
          </p:cNvSpPr>
          <p:nvPr/>
        </p:nvSpPr>
        <p:spPr bwMode="auto">
          <a:xfrm>
            <a:off x="285720" y="2571744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4400" dirty="0">
                <a:solidFill>
                  <a:schemeClr val="bg1"/>
                </a:solidFill>
                <a:latin typeface="Arial Black" pitchFamily="34" charset="0"/>
              </a:rPr>
              <a:t>?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Oval 33"/>
          <p:cNvSpPr>
            <a:spLocks noChangeArrowheads="1"/>
          </p:cNvSpPr>
          <p:nvPr/>
        </p:nvSpPr>
        <p:spPr bwMode="auto">
          <a:xfrm>
            <a:off x="285720" y="1500174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  <a:sym typeface="Wingdings"/>
              </a:rPr>
              <a:t>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000100" y="3500438"/>
          <a:ext cx="7858180" cy="235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  <a:gridCol w="3929090"/>
              </a:tblGrid>
              <a:tr h="392909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Поле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Тип данных</a:t>
                      </a:r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Название книги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ТЕКСТОВЫЙ</a:t>
                      </a:r>
                      <a:endParaRPr lang="ru-RU" dirty="0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Автор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ТЕКСТОВЫЙ</a:t>
                      </a:r>
                      <a:endParaRPr lang="ru-RU" dirty="0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Год издания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ЧИСЛОВОЙ</a:t>
                      </a:r>
                      <a:endParaRPr lang="ru-RU" dirty="0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Дата приобретения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ДАТА</a:t>
                      </a:r>
                      <a:endParaRPr lang="ru-RU" dirty="0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Наличие в библиотеке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ЛОГИЧЕСКИЙ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928662" y="2786058"/>
            <a:ext cx="8001056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7800" indent="-177800" eaLnBrk="0" hangingPunct="0">
              <a:spcBef>
                <a:spcPct val="50000"/>
              </a:spcBef>
              <a:defRPr/>
            </a:pPr>
            <a:r>
              <a:rPr lang="ru-RU" sz="2400" dirty="0" smtClean="0">
                <a:latin typeface="Arial" charset="0"/>
              </a:rPr>
              <a:t>Укажите тип каждого поля.</a:t>
            </a:r>
            <a:endParaRPr lang="ru-RU" sz="2400" dirty="0">
              <a:latin typeface="Arial" charset="0"/>
            </a:endParaRPr>
          </a:p>
        </p:txBody>
      </p:sp>
      <p:sp>
        <p:nvSpPr>
          <p:cNvPr id="17" name="Oval 33"/>
          <p:cNvSpPr>
            <a:spLocks noChangeArrowheads="1"/>
          </p:cNvSpPr>
          <p:nvPr/>
        </p:nvSpPr>
        <p:spPr bwMode="auto">
          <a:xfrm>
            <a:off x="285720" y="3429000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</a:rPr>
              <a:t>!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/>
                </a:solidFill>
              </a:rPr>
              <a:t>Ключ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12</a:t>
            </a:fld>
            <a:endParaRPr lang="ru-RU" sz="2000" b="1" dirty="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313" y="908050"/>
            <a:ext cx="8424862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61950" indent="-361950">
              <a:defRPr/>
            </a:pPr>
            <a:r>
              <a:rPr lang="ru-RU" sz="2000" b="1" dirty="0" smtClean="0">
                <a:latin typeface="Arial" charset="0"/>
              </a:rPr>
              <a:t>Ключ таблицы РБД </a:t>
            </a:r>
            <a:r>
              <a:rPr lang="ru-RU" sz="2000" dirty="0" smtClean="0">
                <a:latin typeface="Arial" charset="0"/>
              </a:rPr>
              <a:t>– это поле или совокупность полей, значения которых в записях не повторяются (являются </a:t>
            </a:r>
            <a:r>
              <a:rPr lang="ru-RU" sz="2000" i="1" dirty="0" smtClean="0">
                <a:latin typeface="Arial" charset="0"/>
              </a:rPr>
              <a:t>уникальными</a:t>
            </a:r>
            <a:r>
              <a:rPr lang="ru-RU" sz="2000" dirty="0" smtClean="0">
                <a:latin typeface="Arial" charset="0"/>
              </a:rPr>
              <a:t>).</a:t>
            </a:r>
            <a:endParaRPr lang="ru-RU" sz="2000" dirty="0">
              <a:latin typeface="Arial" charset="0"/>
            </a:endParaRPr>
          </a:p>
        </p:txBody>
      </p:sp>
      <p:sp>
        <p:nvSpPr>
          <p:cNvPr id="18" name="Oval 33"/>
          <p:cNvSpPr>
            <a:spLocks noChangeArrowheads="1"/>
          </p:cNvSpPr>
          <p:nvPr/>
        </p:nvSpPr>
        <p:spPr bwMode="auto">
          <a:xfrm>
            <a:off x="285720" y="1785926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4400" dirty="0">
                <a:solidFill>
                  <a:schemeClr val="bg1"/>
                </a:solidFill>
                <a:latin typeface="Arial Black" pitchFamily="34" charset="0"/>
              </a:rPr>
              <a:t>?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1000100" y="2071678"/>
            <a:ext cx="71438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Могут ли эти данные быть ключом таблицы?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1071538" y="2786058"/>
            <a:ext cx="2714644" cy="46166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3050" lvl="1" indent="-273050">
              <a:spcBef>
                <a:spcPct val="20000"/>
              </a:spcBef>
            </a:pPr>
            <a:r>
              <a:rPr lang="ru-RU" sz="2400" dirty="0" smtClean="0"/>
              <a:t>Название книги</a:t>
            </a:r>
            <a:endParaRPr lang="ru-RU" sz="2400" dirty="0"/>
          </a:p>
        </p:txBody>
      </p:sp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1071538" y="3643314"/>
            <a:ext cx="2714644" cy="46166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3050" lvl="1" indent="-273050">
              <a:spcBef>
                <a:spcPct val="20000"/>
              </a:spcBef>
            </a:pPr>
            <a:r>
              <a:rPr lang="ru-RU" sz="2400" dirty="0" smtClean="0"/>
              <a:t>Автор</a:t>
            </a:r>
            <a:endParaRPr lang="ru-RU" sz="2400" dirty="0"/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1000100" y="4572008"/>
            <a:ext cx="2714644" cy="46166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3050" lvl="1" indent="-273050">
              <a:spcBef>
                <a:spcPct val="20000"/>
              </a:spcBef>
              <a:tabLst>
                <a:tab pos="179388" algn="l"/>
              </a:tabLst>
            </a:pPr>
            <a:r>
              <a:rPr lang="ru-RU" sz="2400" dirty="0" smtClean="0"/>
              <a:t>Номер телефона</a:t>
            </a:r>
            <a:endParaRPr lang="ru-RU" sz="2400" dirty="0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4714876" y="2786058"/>
            <a:ext cx="2714644" cy="46166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3050" lvl="1" indent="-273050">
              <a:spcBef>
                <a:spcPct val="20000"/>
              </a:spcBef>
            </a:pPr>
            <a:r>
              <a:rPr lang="ru-RU" sz="2400" dirty="0" smtClean="0"/>
              <a:t>ИНН</a:t>
            </a:r>
            <a:endParaRPr lang="ru-RU" sz="2400" dirty="0"/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4714876" y="3643314"/>
            <a:ext cx="3643338" cy="46166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3050" lvl="1" indent="-273050">
              <a:spcBef>
                <a:spcPct val="20000"/>
              </a:spcBef>
            </a:pPr>
            <a:r>
              <a:rPr lang="ru-RU" sz="2400" dirty="0" smtClean="0"/>
              <a:t>Регистрационный номер</a:t>
            </a:r>
            <a:endParaRPr lang="ru-RU" sz="2400" dirty="0"/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4786314" y="4572008"/>
            <a:ext cx="2714644" cy="46166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3050" lvl="1" indent="-273050">
              <a:spcBef>
                <a:spcPct val="20000"/>
              </a:spcBef>
            </a:pPr>
            <a:r>
              <a:rPr lang="ru-RU" sz="2400" dirty="0" smtClean="0"/>
              <a:t>Год рождения</a:t>
            </a:r>
            <a:endParaRPr lang="ru-RU" sz="2400" dirty="0"/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7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8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/>
                </a:solidFill>
              </a:rPr>
              <a:t>Итоговые задания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13</a:t>
            </a:fld>
            <a:endParaRPr lang="ru-RU" sz="2000" b="1" dirty="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500034" y="1000108"/>
            <a:ext cx="8424862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9388" indent="360363">
              <a:defRPr/>
            </a:pPr>
            <a:r>
              <a:rPr lang="ru-RU" sz="2000" dirty="0" smtClean="0"/>
              <a:t>Задания разработаны на </a:t>
            </a:r>
            <a:r>
              <a:rPr lang="ru-RU" sz="2000" dirty="0" smtClean="0"/>
              <a:t>основе интерактивной рабочей тетради </a:t>
            </a:r>
            <a:r>
              <a:rPr lang="en-US" sz="2000" b="1" dirty="0" err="1" smtClean="0">
                <a:solidFill>
                  <a:schemeClr val="tx2"/>
                </a:solidFill>
              </a:rPr>
              <a:t>Skysmart</a:t>
            </a:r>
            <a:r>
              <a:rPr lang="ru-RU" sz="2000" dirty="0" smtClean="0"/>
              <a:t> АО</a:t>
            </a:r>
            <a:r>
              <a:rPr lang="ru-RU" sz="2000" dirty="0" smtClean="0"/>
              <a:t> «Издательство «Просвещение</a:t>
            </a:r>
            <a:r>
              <a:rPr lang="ru-RU" sz="2000" dirty="0" smtClean="0"/>
              <a:t>».</a:t>
            </a:r>
            <a:endParaRPr lang="ru-RU" sz="2000" dirty="0">
              <a:latin typeface="Arial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 Box 3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443718" y="2054114"/>
            <a:ext cx="6286544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Интерактивные задания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19" name="Oval 33"/>
          <p:cNvSpPr>
            <a:spLocks noChangeArrowheads="1"/>
          </p:cNvSpPr>
          <p:nvPr/>
        </p:nvSpPr>
        <p:spPr bwMode="auto">
          <a:xfrm>
            <a:off x="657900" y="1982676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1600" dirty="0" smtClean="0">
                <a:solidFill>
                  <a:schemeClr val="bg1"/>
                </a:solidFill>
                <a:latin typeface="Arial Black" pitchFamily="34" charset="0"/>
              </a:rPr>
              <a:t>www</a:t>
            </a:r>
            <a:endParaRPr lang="ru-RU" sz="1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571472" y="3357562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Дополнительный материал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500034" y="4071942"/>
            <a:ext cx="8424862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9388" indent="360363">
              <a:defRPr/>
            </a:pPr>
            <a:r>
              <a:rPr lang="ru-RU" sz="2000" dirty="0" err="1" smtClean="0"/>
              <a:t>Видеоурок</a:t>
            </a:r>
            <a:r>
              <a:rPr lang="ru-RU" sz="2000" dirty="0" smtClean="0"/>
              <a:t> «</a:t>
            </a:r>
            <a:r>
              <a:rPr lang="ru-RU" sz="2000" b="1" dirty="0" smtClean="0">
                <a:solidFill>
                  <a:schemeClr val="tx2"/>
                </a:solidFill>
              </a:rPr>
              <a:t>БАЗА  </a:t>
            </a:r>
            <a:r>
              <a:rPr lang="ru-RU" sz="2000" b="1" dirty="0" smtClean="0">
                <a:solidFill>
                  <a:schemeClr val="tx2"/>
                </a:solidFill>
              </a:rPr>
              <a:t>ДАННЫХ  КАК МОДЕЛЬ ПРЕДМЕТНОЙ </a:t>
            </a:r>
            <a:r>
              <a:rPr lang="ru-RU" sz="2000" b="1" dirty="0" smtClean="0">
                <a:solidFill>
                  <a:schemeClr val="tx2"/>
                </a:solidFill>
              </a:rPr>
              <a:t>ОБЛАСТИ</a:t>
            </a:r>
            <a:r>
              <a:rPr lang="ru-RU" sz="2000" dirty="0" smtClean="0"/>
              <a:t>»</a:t>
            </a:r>
            <a:r>
              <a:rPr lang="ru-RU" sz="2000" dirty="0" smtClean="0"/>
              <a:t> разработанный ООО «ИНФОУРОК».</a:t>
            </a:r>
            <a:endParaRPr lang="ru-RU" sz="2000" dirty="0">
              <a:latin typeface="Arial" charset="0"/>
            </a:endParaRPr>
          </a:p>
        </p:txBody>
      </p:sp>
      <p:sp>
        <p:nvSpPr>
          <p:cNvPr id="27" name="Text Box 32">
            <a:hlinkClick r:id="rId5"/>
          </p:cNvPr>
          <p:cNvSpPr txBox="1">
            <a:spLocks noChangeArrowheads="1"/>
          </p:cNvSpPr>
          <p:nvPr/>
        </p:nvSpPr>
        <p:spPr bwMode="auto">
          <a:xfrm>
            <a:off x="1571604" y="5214950"/>
            <a:ext cx="6286544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400" dirty="0" err="1" smtClean="0">
                <a:latin typeface="Arial" charset="0"/>
              </a:rPr>
              <a:t>Видеоурок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28" name="Oval 33"/>
          <p:cNvSpPr>
            <a:spLocks noChangeArrowheads="1"/>
          </p:cNvSpPr>
          <p:nvPr/>
        </p:nvSpPr>
        <p:spPr bwMode="auto">
          <a:xfrm>
            <a:off x="785786" y="5143512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1600" dirty="0" smtClean="0">
                <a:solidFill>
                  <a:schemeClr val="bg1"/>
                </a:solidFill>
                <a:latin typeface="Arial Black" pitchFamily="34" charset="0"/>
              </a:rPr>
              <a:t>www</a:t>
            </a:r>
            <a:endParaRPr lang="ru-RU" sz="16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/>
                </a:solidFill>
              </a:rPr>
              <a:t>Источники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1"/>
            <a:ext cx="8229600" cy="285752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1600" dirty="0" err="1" smtClean="0"/>
              <a:t>Босова</a:t>
            </a:r>
            <a:r>
              <a:rPr lang="ru-RU" sz="1600" dirty="0" smtClean="0"/>
              <a:t> Л.Л. Информатика. 9 класс:  учебник / Л.Л. </a:t>
            </a:r>
            <a:r>
              <a:rPr lang="ru-RU" sz="1600" dirty="0" err="1" smtClean="0"/>
              <a:t>Босова</a:t>
            </a:r>
            <a:r>
              <a:rPr lang="ru-RU" sz="1600" dirty="0" smtClean="0"/>
              <a:t>, А.Ю. </a:t>
            </a:r>
            <a:r>
              <a:rPr lang="ru-RU" sz="1600" dirty="0" err="1" smtClean="0"/>
              <a:t>Босова</a:t>
            </a:r>
            <a:r>
              <a:rPr lang="ru-RU" sz="1600" dirty="0" smtClean="0"/>
              <a:t>. – М. : БИНОМ. Лаборатория знаний, 2019. – 208 с.</a:t>
            </a:r>
            <a:endParaRPr lang="ru-RU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/>
              <a:t>Понятие </a:t>
            </a:r>
            <a:r>
              <a:rPr lang="ru-RU" sz="1600" dirty="0"/>
              <a:t>базы данных и информационной системы. Реляционные базы </a:t>
            </a:r>
            <a:r>
              <a:rPr lang="ru-RU" sz="1600" dirty="0" smtClean="0"/>
              <a:t>данных. Ссылка </a:t>
            </a:r>
            <a:r>
              <a:rPr lang="ru-RU" sz="1600" dirty="0"/>
              <a:t>на </a:t>
            </a:r>
            <a:r>
              <a:rPr lang="ru-RU" sz="1600" dirty="0" smtClean="0"/>
              <a:t>ресурс </a:t>
            </a:r>
            <a:r>
              <a:rPr lang="ru-RU" sz="1600" dirty="0"/>
              <a:t>ЕК </a:t>
            </a:r>
            <a:r>
              <a:rPr lang="ru-RU" sz="1600" dirty="0" smtClean="0"/>
              <a:t>ЦОР </a:t>
            </a:r>
            <a:r>
              <a:rPr lang="en-US" sz="1600" dirty="0" smtClean="0">
                <a:hlinkClick r:id="rId4"/>
              </a:rPr>
              <a:t>http://school-collection.edu.ru/catalog/rubr/e3ea83ed-f9a4-43e3-843b-0116c5e3e034/75394/</a:t>
            </a:r>
            <a:endParaRPr lang="ru-RU" sz="1600" dirty="0"/>
          </a:p>
          <a:p>
            <a:pPr marL="514350" indent="-514350">
              <a:buFont typeface="+mj-lt"/>
              <a:buAutoNum type="arabicPeriod"/>
            </a:pPr>
            <a:r>
              <a:rPr lang="ru-RU" sz="1600" dirty="0" err="1" smtClean="0"/>
              <a:t>Онлайн</a:t>
            </a:r>
            <a:r>
              <a:rPr lang="ru-RU" sz="1600" dirty="0" smtClean="0"/>
              <a:t> тест </a:t>
            </a:r>
            <a:r>
              <a:rPr lang="ru-RU" sz="1600" dirty="0"/>
              <a:t>«База данных как модель предметной области</a:t>
            </a:r>
            <a:r>
              <a:rPr lang="ru-RU" sz="1600" dirty="0" smtClean="0"/>
              <a:t>». Ссылка на ресурс </a:t>
            </a:r>
            <a:r>
              <a:rPr lang="en-US" sz="1600" dirty="0" smtClean="0">
                <a:hlinkClick r:id="rId5"/>
              </a:rPr>
              <a:t>https://onlinetestpad.com/hokbxy7blxpum</a:t>
            </a:r>
            <a:endParaRPr lang="ru-RU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/>
              <a:t>Облако слов - создать </a:t>
            </a:r>
            <a:r>
              <a:rPr lang="ru-RU" sz="1600" dirty="0" err="1" smtClean="0"/>
              <a:t>онлайн</a:t>
            </a:r>
            <a:r>
              <a:rPr lang="ru-RU" sz="1600" dirty="0" smtClean="0"/>
              <a:t>. Ссылка на ресурс </a:t>
            </a:r>
            <a:r>
              <a:rPr lang="en-US" sz="1600" dirty="0" smtClean="0">
                <a:hlinkClick r:id="rId6"/>
              </a:rPr>
              <a:t>https://wordscloud.pythonanywhere.com</a:t>
            </a:r>
            <a:r>
              <a:rPr lang="en-US" sz="1600" dirty="0" smtClean="0">
                <a:hlinkClick r:id="rId6"/>
              </a:rPr>
              <a:t>/</a:t>
            </a:r>
            <a:endParaRPr lang="ru-RU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/>
              <a:t>Интерактивная рабочая тетрадь </a:t>
            </a:r>
            <a:r>
              <a:rPr lang="en-US" sz="1600" b="1" dirty="0" err="1" smtClean="0">
                <a:solidFill>
                  <a:schemeClr val="tx2"/>
                </a:solidFill>
              </a:rPr>
              <a:t>Skysmart</a:t>
            </a:r>
            <a:r>
              <a:rPr lang="ru-RU" sz="1600" dirty="0" smtClean="0"/>
              <a:t> АО «Издательство «Просвещение</a:t>
            </a:r>
            <a:r>
              <a:rPr lang="ru-RU" sz="1600" dirty="0" smtClean="0"/>
              <a:t>» </a:t>
            </a:r>
            <a:r>
              <a:rPr lang="en-US" sz="1600" dirty="0" smtClean="0"/>
              <a:t>https://</a:t>
            </a:r>
            <a:r>
              <a:rPr lang="en-US" sz="1600" dirty="0" smtClean="0"/>
              <a:t>edu.skysmart.ru/</a:t>
            </a:r>
            <a:endParaRPr lang="ru-RU" sz="1600" dirty="0" smtClean="0"/>
          </a:p>
          <a:p>
            <a:pPr marL="514350" indent="-514350">
              <a:buFont typeface="+mj-lt"/>
              <a:buAutoNum type="arabicPeriod"/>
            </a:pPr>
            <a:endParaRPr lang="ru-RU" sz="1600" dirty="0"/>
          </a:p>
          <a:p>
            <a:pPr marL="514350" indent="-514350">
              <a:buFont typeface="+mj-lt"/>
              <a:buAutoNum type="arabicPeriod"/>
            </a:pPr>
            <a:endParaRPr lang="ru-RU" sz="160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14</a:t>
            </a:fld>
            <a:endParaRPr lang="ru-RU" sz="20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8596" y="3643314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Источники иллюстраций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428596" y="4071942"/>
            <a:ext cx="8229600" cy="22145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</a:pPr>
            <a:r>
              <a:rPr lang="en-US" sz="1600" dirty="0" smtClean="0">
                <a:hlinkClick r:id="rId7"/>
              </a:rPr>
              <a:t>https://</a:t>
            </a:r>
            <a:r>
              <a:rPr lang="en-US" sz="1600" dirty="0" smtClean="0">
                <a:hlinkClick r:id="rId7"/>
              </a:rPr>
              <a:t>vg-news.ru/files/old/news/201212</a:t>
            </a:r>
            <a:r>
              <a:rPr lang="en-US" sz="1600" dirty="0" smtClean="0">
                <a:hlinkClick r:id="rId7"/>
              </a:rPr>
              <a:t>/%D0%97%D0%B0%D0%BF%D0%B8%D1%81%D1%8C%20%D0%BD%D0%B0%20%D0%BF%D1%80%D0%B8%D0%B5%D0%BC%20%D0%BA%20%D0%B2%D1%80%D0%B0%D1%87%D1%83_400.jpg</a:t>
            </a:r>
            <a:endParaRPr lang="ru-RU" sz="16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</a:pPr>
            <a:r>
              <a:rPr lang="en-US" sz="1600" dirty="0" smtClean="0">
                <a:hlinkClick r:id="rId8"/>
              </a:rPr>
              <a:t>https://fb.ru/misc/i/gallery/48362/1861727.jpg</a:t>
            </a:r>
            <a:endParaRPr lang="ru-RU" sz="16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</a:pPr>
            <a:r>
              <a:rPr lang="en-US" sz="1600" dirty="0" smtClean="0">
                <a:hlinkClick r:id="rId9"/>
              </a:rPr>
              <a:t>https://fb.ru/misc/i/gallery/48362/1861725.jpg</a:t>
            </a:r>
            <a:endParaRPr lang="ru-RU" sz="16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</a:pPr>
            <a:r>
              <a:rPr lang="en-US" sz="1600" dirty="0" smtClean="0">
                <a:hlinkClick r:id="rId10"/>
              </a:rPr>
              <a:t>https://techstory.in/wp-content/uploads/2016/05/bulk-email-marketing.jpg</a:t>
            </a:r>
            <a:endParaRPr lang="ru-RU" sz="16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</a:pPr>
            <a:endParaRPr lang="ru-RU" sz="16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</a:pPr>
            <a:endParaRPr lang="ru-RU" sz="16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</a:pPr>
            <a:endParaRPr lang="ru-RU" sz="16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2</a:t>
            </a:fld>
            <a:endParaRPr lang="ru-RU" sz="2000" b="1" dirty="0"/>
          </a:p>
        </p:txBody>
      </p:sp>
      <p:pic>
        <p:nvPicPr>
          <p:cNvPr id="6" name="Содержимое 5" descr="информацио74.pn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71472" y="214290"/>
            <a:ext cx="8001056" cy="5786479"/>
          </a:xfrm>
        </p:spPr>
      </p:pic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 Box 32"/>
          <p:cNvSpPr txBox="1">
            <a:spLocks noChangeArrowheads="1"/>
          </p:cNvSpPr>
          <p:nvPr/>
        </p:nvSpPr>
        <p:spPr bwMode="auto">
          <a:xfrm>
            <a:off x="6143636" y="6000768"/>
            <a:ext cx="2643206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7800" indent="-177800" eaLnBrk="0" hangingPunct="0">
              <a:spcBef>
                <a:spcPct val="50000"/>
              </a:spcBef>
              <a:defRPr/>
            </a:pPr>
            <a:r>
              <a:rPr lang="ru-RU" sz="1400" dirty="0">
                <a:latin typeface="Arial" charset="0"/>
              </a:rPr>
              <a:t>  </a:t>
            </a:r>
            <a:r>
              <a:rPr lang="ru-RU" sz="1600" b="1" dirty="0" smtClean="0">
                <a:latin typeface="Arial" charset="0"/>
              </a:rPr>
              <a:t>Тема урока?</a:t>
            </a:r>
            <a:endParaRPr lang="ru-RU" sz="1600" b="1" dirty="0">
              <a:latin typeface="Arial" charset="0"/>
            </a:endParaRPr>
          </a:p>
        </p:txBody>
      </p:sp>
      <p:sp>
        <p:nvSpPr>
          <p:cNvPr id="9" name="Oval 33"/>
          <p:cNvSpPr>
            <a:spLocks noChangeArrowheads="1"/>
          </p:cNvSpPr>
          <p:nvPr/>
        </p:nvSpPr>
        <p:spPr bwMode="auto">
          <a:xfrm>
            <a:off x="5500694" y="5786454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4400" dirty="0">
                <a:solidFill>
                  <a:schemeClr val="bg1"/>
                </a:solidFill>
                <a:latin typeface="Arial Black" pitchFamily="34" charset="0"/>
              </a:rPr>
              <a:t>?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БАЗА  ДАННЫХ  КАК МОДЕЛЬ ПРЕДМЕТНОЙ ОБЛАСТИ 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9 класс</a:t>
            </a: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pPr algn="ctr"/>
            <a:r>
              <a:rPr lang="ru-RU" sz="2000" b="1" dirty="0" smtClean="0"/>
              <a:t>МБОУ «СОШ №12» г. Абакан</a:t>
            </a:r>
            <a:endParaRPr lang="ru-RU" sz="2000" b="1" dirty="0"/>
          </a:p>
        </p:txBody>
      </p:sp>
    </p:spTree>
  </p:cSld>
  <p:clrMapOvr>
    <a:masterClrMapping/>
  </p:clrMapOvr>
  <p:transition spd="med" advClick="0"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654032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chemeClr val="tx2"/>
                </a:solidFill>
              </a:rPr>
              <a:t>Информационные системы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4</a:t>
            </a:fld>
            <a:endParaRPr lang="ru-RU" sz="2000" b="1" dirty="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313" y="908050"/>
            <a:ext cx="8424862" cy="11079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61950" algn="just">
              <a:spcBef>
                <a:spcPct val="50000"/>
              </a:spcBef>
            </a:pPr>
            <a:r>
              <a:rPr lang="ru-RU" sz="2200" dirty="0" smtClean="0"/>
              <a:t>Человек в своей деятельности всё чаще использует различные </a:t>
            </a:r>
            <a:r>
              <a:rPr lang="ru-RU" sz="2200" b="1" dirty="0" smtClean="0"/>
              <a:t>информационные системы</a:t>
            </a:r>
            <a:r>
              <a:rPr lang="ru-RU" sz="2200" dirty="0" smtClean="0"/>
              <a:t>, обеспечивающие </a:t>
            </a:r>
            <a:r>
              <a:rPr lang="ru-RU" sz="2200" i="1" dirty="0" smtClean="0"/>
              <a:t>хранение, поиск</a:t>
            </a:r>
            <a:r>
              <a:rPr lang="ru-RU" sz="2200" dirty="0" smtClean="0"/>
              <a:t> и выдачу информации по его </a:t>
            </a:r>
            <a:r>
              <a:rPr lang="ru-RU" sz="2200" i="1" dirty="0" smtClean="0"/>
              <a:t>запросу</a:t>
            </a:r>
            <a:r>
              <a:rPr lang="ru-RU" sz="2200" dirty="0" smtClean="0"/>
              <a:t>. </a:t>
            </a:r>
            <a:endParaRPr lang="ru-RU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857224" y="2143116"/>
            <a:ext cx="8072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 smtClean="0"/>
              <a:t> Система электронной записи к врачу в лечебных учреждениях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 Информационная система БАРС – Электронные дневники и журналы</a:t>
            </a:r>
            <a:endParaRPr lang="ru-RU" sz="2000" dirty="0"/>
          </a:p>
        </p:txBody>
      </p:sp>
      <p:pic>
        <p:nvPicPr>
          <p:cNvPr id="34818" name="Picture 2" descr="https://vg-news.ru/files/old/news/201212/%D0%97%D0%B0%D0%BF%D0%B8%D1%81%D1%8C%20%D0%BD%D0%B0%20%D0%BF%D1%80%D0%B8%D0%B5%D0%BC%20%D0%BA%20%D0%B2%D1%80%D0%B0%D1%87%D1%83_4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2857496"/>
            <a:ext cx="3571900" cy="2674880"/>
          </a:xfrm>
          <a:prstGeom prst="rect">
            <a:avLst/>
          </a:prstGeom>
          <a:noFill/>
        </p:spPr>
      </p:pic>
      <p:pic>
        <p:nvPicPr>
          <p:cNvPr id="10" name="Рисунок 9" descr="барс 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752" y="2928934"/>
            <a:ext cx="3783314" cy="2571768"/>
          </a:xfrm>
          <a:prstGeom prst="rect">
            <a:avLst/>
          </a:prstGeom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28596" y="5572140"/>
            <a:ext cx="8424862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61950" algn="ctr">
              <a:spcBef>
                <a:spcPct val="50000"/>
              </a:spcBef>
            </a:pPr>
            <a:r>
              <a:rPr lang="ru-RU" sz="2200" dirty="0" smtClean="0"/>
              <a:t>Центральной частью любой </a:t>
            </a:r>
            <a:r>
              <a:rPr lang="ru-RU" sz="2200" i="1" dirty="0" smtClean="0"/>
              <a:t>информационной системы </a:t>
            </a:r>
            <a:r>
              <a:rPr lang="ru-RU" sz="2200" dirty="0" smtClean="0"/>
              <a:t>является </a:t>
            </a:r>
            <a:r>
              <a:rPr lang="ru-RU" sz="2200" b="1" dirty="0" smtClean="0"/>
              <a:t>база данных. </a:t>
            </a:r>
            <a:endParaRPr lang="ru-RU" sz="2200" dirty="0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Oval 33"/>
          <p:cNvSpPr>
            <a:spLocks noChangeArrowheads="1"/>
          </p:cNvSpPr>
          <p:nvPr/>
        </p:nvSpPr>
        <p:spPr bwMode="auto">
          <a:xfrm>
            <a:off x="285720" y="5715016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</a:rPr>
              <a:t>!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6" name="Oval 33 г"/>
          <p:cNvSpPr>
            <a:spLocks noChangeArrowheads="1"/>
          </p:cNvSpPr>
          <p:nvPr/>
        </p:nvSpPr>
        <p:spPr bwMode="auto">
          <a:xfrm>
            <a:off x="214282" y="2143116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  <a:sym typeface="Wingdings"/>
              </a:rPr>
              <a:t>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8" grpId="2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472518" cy="654032"/>
          </a:xfrm>
        </p:spPr>
        <p:txBody>
          <a:bodyPr>
            <a:noAutofit/>
          </a:bodyPr>
          <a:lstStyle/>
          <a:p>
            <a:pPr algn="l"/>
            <a:r>
              <a:rPr lang="ru-RU" sz="4000" b="1" dirty="0">
                <a:solidFill>
                  <a:schemeClr val="tx2"/>
                </a:solidFill>
              </a:rPr>
              <a:t>Что такое </a:t>
            </a:r>
            <a:r>
              <a:rPr lang="ru-RU" sz="4000" b="1" dirty="0" smtClean="0">
                <a:solidFill>
                  <a:schemeClr val="tx2"/>
                </a:solidFill>
              </a:rPr>
              <a:t>БД?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5</a:t>
            </a:fld>
            <a:endParaRPr lang="ru-RU" sz="2000" b="1" dirty="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28596" y="1214422"/>
            <a:ext cx="8424862" cy="17851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61950" algn="just">
              <a:spcBef>
                <a:spcPct val="50000"/>
              </a:spcBef>
            </a:pPr>
            <a:r>
              <a:rPr lang="ru-RU" sz="2200" b="1" dirty="0" smtClean="0"/>
              <a:t>База </a:t>
            </a:r>
            <a:r>
              <a:rPr lang="ru-RU" sz="2200" b="1" dirty="0"/>
              <a:t>данных</a:t>
            </a:r>
            <a:r>
              <a:rPr lang="ru-RU" sz="2200" dirty="0"/>
              <a:t> (БД) </a:t>
            </a:r>
            <a:r>
              <a:rPr lang="ru-RU" sz="2200" dirty="0" smtClean="0"/>
              <a:t>– совокупность данных, </a:t>
            </a:r>
            <a:r>
              <a:rPr lang="ru-RU" sz="2200" u="sng" dirty="0">
                <a:solidFill>
                  <a:schemeClr val="accent6">
                    <a:lumMod val="50000"/>
                  </a:schemeClr>
                </a:solidFill>
                <a:hlinkClick r:id="rId4" action="ppaction://hlinksldjump"/>
              </a:rPr>
              <a:t>организованных по определённым правилам</a:t>
            </a:r>
            <a:r>
              <a:rPr lang="ru-RU" sz="2200" dirty="0"/>
              <a:t>, отражающая состояние объектов и их отношений в некоторой предметной области, предназначенная для хранения во внешней памяти компьютера и для постоянного применения.</a:t>
            </a:r>
          </a:p>
        </p:txBody>
      </p:sp>
      <p:pic>
        <p:nvPicPr>
          <p:cNvPr id="8" name="Рисунок 7" descr="бд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28794" y="3071810"/>
            <a:ext cx="4857750" cy="3357586"/>
          </a:xfrm>
          <a:prstGeom prst="rect">
            <a:avLst/>
          </a:prstGeom>
        </p:spPr>
      </p:pic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val 33"/>
          <p:cNvSpPr>
            <a:spLocks noChangeArrowheads="1"/>
          </p:cNvSpPr>
          <p:nvPr/>
        </p:nvSpPr>
        <p:spPr bwMode="auto">
          <a:xfrm>
            <a:off x="214282" y="928670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</a:rPr>
              <a:t>!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/>
                </a:solidFill>
              </a:rPr>
              <a:t>Модели </a:t>
            </a:r>
            <a:r>
              <a:rPr lang="ru-RU" b="1" dirty="0">
                <a:solidFill>
                  <a:schemeClr val="tx2"/>
                </a:solidFill>
              </a:rPr>
              <a:t>организации данных в </a:t>
            </a:r>
            <a:r>
              <a:rPr lang="ru-RU" b="1" dirty="0" smtClean="0">
                <a:solidFill>
                  <a:schemeClr val="tx2"/>
                </a:solidFill>
              </a:rPr>
              <a:t>БД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6</a:t>
            </a:fld>
            <a:endParaRPr lang="ru-RU" sz="2000" b="1" dirty="0"/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406391" y="3087670"/>
            <a:ext cx="2303463" cy="1223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Объекты </a:t>
            </a:r>
          </a:p>
          <a:p>
            <a:pPr>
              <a:defRPr/>
            </a:pP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упорядочены</a:t>
            </a:r>
          </a:p>
          <a:p>
            <a:pPr>
              <a:defRPr/>
            </a:pP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по уровням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3286116" y="3087670"/>
            <a:ext cx="2519363" cy="1223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Нет ограничений</a:t>
            </a:r>
          </a:p>
          <a:p>
            <a:pPr>
              <a:defRPr/>
            </a:pP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на связь объектов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6383329" y="3087670"/>
            <a:ext cx="2189199" cy="1223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Данные</a:t>
            </a:r>
          </a:p>
          <a:p>
            <a:pPr>
              <a:defRPr/>
            </a:pP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представляются</a:t>
            </a:r>
          </a:p>
          <a:p>
            <a:pPr>
              <a:defRPr/>
            </a:pP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в виде таблицы</a:t>
            </a:r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 flipH="1" flipV="1">
            <a:off x="1630354" y="2512995"/>
            <a:ext cx="0" cy="574675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>
              <a:defRPr/>
            </a:pPr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 flipV="1">
            <a:off x="4510079" y="2512995"/>
            <a:ext cx="0" cy="574675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>
              <a:defRPr/>
            </a:pPr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 flipH="1" flipV="1">
            <a:off x="7534266" y="2512995"/>
            <a:ext cx="0" cy="574675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>
              <a:defRPr/>
            </a:pPr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3286116" y="2152633"/>
            <a:ext cx="2519363" cy="431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Сетевая 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77829" y="2152633"/>
            <a:ext cx="2305050" cy="431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ru-RU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Иерархическая 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6383329" y="2152633"/>
            <a:ext cx="2117761" cy="431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Реляционная </a:t>
            </a:r>
          </a:p>
        </p:txBody>
      </p:sp>
      <p:sp>
        <p:nvSpPr>
          <p:cNvPr id="28" name="Line 7"/>
          <p:cNvSpPr>
            <a:spLocks noChangeShapeType="1"/>
          </p:cNvSpPr>
          <p:nvPr/>
        </p:nvSpPr>
        <p:spPr bwMode="auto">
          <a:xfrm flipH="1" flipV="1">
            <a:off x="5159366" y="1431908"/>
            <a:ext cx="1727200" cy="720725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>
              <a:defRPr/>
            </a:pPr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 flipH="1" flipV="1">
            <a:off x="4583104" y="1504933"/>
            <a:ext cx="0" cy="6477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>
              <a:defRPr/>
            </a:pPr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 flipV="1">
            <a:off x="2278054" y="1504933"/>
            <a:ext cx="1728787" cy="6477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>
              <a:defRPr/>
            </a:pPr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3286116" y="1000108"/>
            <a:ext cx="2446338" cy="5048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ru-RU" sz="2200" b="1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База данных</a:t>
            </a:r>
          </a:p>
        </p:txBody>
      </p:sp>
      <p:graphicFrame>
        <p:nvGraphicFramePr>
          <p:cNvPr id="32" name="Group 140"/>
          <p:cNvGraphicFramePr>
            <a:graphicFrameLocks noGrp="1"/>
          </p:cNvGraphicFramePr>
          <p:nvPr/>
        </p:nvGraphicFramePr>
        <p:xfrm>
          <a:off x="6572264" y="4572008"/>
          <a:ext cx="1727200" cy="1079501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accent6">
                      <a:lumMod val="75000"/>
                    </a:schemeClr>
                  </a:outerShdw>
                </a:effectLst>
              </a:tblPr>
              <a:tblGrid>
                <a:gridCol w="433388"/>
                <a:gridCol w="431800"/>
                <a:gridCol w="430212"/>
                <a:gridCol w="43180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35" name="Group 81"/>
          <p:cNvGrpSpPr>
            <a:grpSpLocks/>
          </p:cNvGrpSpPr>
          <p:nvPr/>
        </p:nvGrpSpPr>
        <p:grpSpPr bwMode="auto">
          <a:xfrm>
            <a:off x="500034" y="4572008"/>
            <a:ext cx="2159000" cy="1739900"/>
            <a:chOff x="657" y="2024"/>
            <a:chExt cx="2086" cy="1681"/>
          </a:xfrm>
        </p:grpSpPr>
        <p:sp>
          <p:nvSpPr>
            <p:cNvPr id="36" name="Line 82"/>
            <p:cNvSpPr>
              <a:spLocks noChangeShapeType="1"/>
            </p:cNvSpPr>
            <p:nvPr/>
          </p:nvSpPr>
          <p:spPr bwMode="auto">
            <a:xfrm flipH="1">
              <a:off x="1156" y="2160"/>
              <a:ext cx="454" cy="31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7" name="Line 83"/>
            <p:cNvSpPr>
              <a:spLocks noChangeShapeType="1"/>
            </p:cNvSpPr>
            <p:nvPr/>
          </p:nvSpPr>
          <p:spPr bwMode="auto">
            <a:xfrm>
              <a:off x="1655" y="2205"/>
              <a:ext cx="46" cy="22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8" name="Line 84"/>
            <p:cNvSpPr>
              <a:spLocks noChangeShapeType="1"/>
            </p:cNvSpPr>
            <p:nvPr/>
          </p:nvSpPr>
          <p:spPr bwMode="auto">
            <a:xfrm flipH="1">
              <a:off x="2200" y="2614"/>
              <a:ext cx="90" cy="362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9" name="Line 85"/>
            <p:cNvSpPr>
              <a:spLocks noChangeShapeType="1"/>
            </p:cNvSpPr>
            <p:nvPr/>
          </p:nvSpPr>
          <p:spPr bwMode="auto">
            <a:xfrm>
              <a:off x="2336" y="2568"/>
              <a:ext cx="272" cy="454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0" name="Line 86"/>
            <p:cNvSpPr>
              <a:spLocks noChangeShapeType="1"/>
            </p:cNvSpPr>
            <p:nvPr/>
          </p:nvSpPr>
          <p:spPr bwMode="auto">
            <a:xfrm flipH="1">
              <a:off x="793" y="2614"/>
              <a:ext cx="273" cy="362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1" name="Line 87"/>
            <p:cNvSpPr>
              <a:spLocks noChangeShapeType="1"/>
            </p:cNvSpPr>
            <p:nvPr/>
          </p:nvSpPr>
          <p:spPr bwMode="auto">
            <a:xfrm>
              <a:off x="1111" y="2614"/>
              <a:ext cx="91" cy="362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2" name="Line 88"/>
            <p:cNvSpPr>
              <a:spLocks noChangeShapeType="1"/>
            </p:cNvSpPr>
            <p:nvPr/>
          </p:nvSpPr>
          <p:spPr bwMode="auto">
            <a:xfrm>
              <a:off x="1155" y="2568"/>
              <a:ext cx="500" cy="454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3" name="Line 89"/>
            <p:cNvSpPr>
              <a:spLocks noChangeShapeType="1"/>
            </p:cNvSpPr>
            <p:nvPr/>
          </p:nvSpPr>
          <p:spPr bwMode="auto">
            <a:xfrm flipH="1">
              <a:off x="1474" y="3158"/>
              <a:ext cx="181" cy="40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4" name="Line 90"/>
            <p:cNvSpPr>
              <a:spLocks noChangeShapeType="1"/>
            </p:cNvSpPr>
            <p:nvPr/>
          </p:nvSpPr>
          <p:spPr bwMode="auto">
            <a:xfrm>
              <a:off x="1746" y="3113"/>
              <a:ext cx="499" cy="453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5" name="Line 91"/>
            <p:cNvSpPr>
              <a:spLocks noChangeShapeType="1"/>
            </p:cNvSpPr>
            <p:nvPr/>
          </p:nvSpPr>
          <p:spPr bwMode="auto">
            <a:xfrm>
              <a:off x="1701" y="3158"/>
              <a:ext cx="181" cy="363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46" name="Oval 92"/>
            <p:cNvSpPr>
              <a:spLocks noChangeArrowheads="1"/>
            </p:cNvSpPr>
            <p:nvPr/>
          </p:nvSpPr>
          <p:spPr bwMode="auto">
            <a:xfrm>
              <a:off x="1565" y="2024"/>
              <a:ext cx="181" cy="181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47" name="Oval 93"/>
            <p:cNvSpPr>
              <a:spLocks noChangeArrowheads="1"/>
            </p:cNvSpPr>
            <p:nvPr/>
          </p:nvSpPr>
          <p:spPr bwMode="auto">
            <a:xfrm>
              <a:off x="1020" y="2432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48" name="Oval 94"/>
            <p:cNvSpPr>
              <a:spLocks noChangeArrowheads="1"/>
            </p:cNvSpPr>
            <p:nvPr/>
          </p:nvSpPr>
          <p:spPr bwMode="auto">
            <a:xfrm>
              <a:off x="1655" y="2432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95"/>
            <p:cNvSpPr>
              <a:spLocks noChangeArrowheads="1"/>
            </p:cNvSpPr>
            <p:nvPr/>
          </p:nvSpPr>
          <p:spPr bwMode="auto">
            <a:xfrm>
              <a:off x="657" y="2976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Oval 96"/>
            <p:cNvSpPr>
              <a:spLocks noChangeArrowheads="1"/>
            </p:cNvSpPr>
            <p:nvPr/>
          </p:nvSpPr>
          <p:spPr bwMode="auto">
            <a:xfrm>
              <a:off x="1156" y="2976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Oval 97"/>
            <p:cNvSpPr>
              <a:spLocks noChangeArrowheads="1"/>
            </p:cNvSpPr>
            <p:nvPr/>
          </p:nvSpPr>
          <p:spPr bwMode="auto">
            <a:xfrm>
              <a:off x="1610" y="2976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Oval 98"/>
            <p:cNvSpPr>
              <a:spLocks noChangeArrowheads="1"/>
            </p:cNvSpPr>
            <p:nvPr/>
          </p:nvSpPr>
          <p:spPr bwMode="auto">
            <a:xfrm>
              <a:off x="1383" y="3521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Oval 99"/>
            <p:cNvSpPr>
              <a:spLocks noChangeArrowheads="1"/>
            </p:cNvSpPr>
            <p:nvPr/>
          </p:nvSpPr>
          <p:spPr bwMode="auto">
            <a:xfrm>
              <a:off x="1790" y="3521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" name="Oval 100"/>
            <p:cNvSpPr>
              <a:spLocks noChangeArrowheads="1"/>
            </p:cNvSpPr>
            <p:nvPr/>
          </p:nvSpPr>
          <p:spPr bwMode="auto">
            <a:xfrm>
              <a:off x="2200" y="3521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55" name="Oval 101"/>
            <p:cNvSpPr>
              <a:spLocks noChangeArrowheads="1"/>
            </p:cNvSpPr>
            <p:nvPr/>
          </p:nvSpPr>
          <p:spPr bwMode="auto">
            <a:xfrm>
              <a:off x="2064" y="2976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56" name="Oval 102"/>
            <p:cNvSpPr>
              <a:spLocks noChangeArrowheads="1"/>
            </p:cNvSpPr>
            <p:nvPr/>
          </p:nvSpPr>
          <p:spPr bwMode="auto">
            <a:xfrm>
              <a:off x="2562" y="2976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57" name="Line 103"/>
            <p:cNvSpPr>
              <a:spLocks noChangeShapeType="1"/>
            </p:cNvSpPr>
            <p:nvPr/>
          </p:nvSpPr>
          <p:spPr bwMode="auto">
            <a:xfrm>
              <a:off x="1746" y="2160"/>
              <a:ext cx="499" cy="31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58" name="Oval 104"/>
            <p:cNvSpPr>
              <a:spLocks noChangeArrowheads="1"/>
            </p:cNvSpPr>
            <p:nvPr/>
          </p:nvSpPr>
          <p:spPr bwMode="auto">
            <a:xfrm>
              <a:off x="2200" y="2432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9" name="Group 105"/>
          <p:cNvGrpSpPr>
            <a:grpSpLocks/>
          </p:cNvGrpSpPr>
          <p:nvPr/>
        </p:nvGrpSpPr>
        <p:grpSpPr bwMode="auto">
          <a:xfrm>
            <a:off x="3643306" y="4500570"/>
            <a:ext cx="2087563" cy="1589087"/>
            <a:chOff x="3152" y="2251"/>
            <a:chExt cx="1723" cy="1454"/>
          </a:xfrm>
        </p:grpSpPr>
        <p:sp>
          <p:nvSpPr>
            <p:cNvPr id="60" name="Line 106"/>
            <p:cNvSpPr>
              <a:spLocks noChangeShapeType="1"/>
            </p:cNvSpPr>
            <p:nvPr/>
          </p:nvSpPr>
          <p:spPr bwMode="auto">
            <a:xfrm flipH="1">
              <a:off x="3334" y="2387"/>
              <a:ext cx="362" cy="363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1" name="Line 107"/>
            <p:cNvSpPr>
              <a:spLocks noChangeShapeType="1"/>
            </p:cNvSpPr>
            <p:nvPr/>
          </p:nvSpPr>
          <p:spPr bwMode="auto">
            <a:xfrm>
              <a:off x="3787" y="2432"/>
              <a:ext cx="136" cy="272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2" name="Line 108"/>
            <p:cNvSpPr>
              <a:spLocks noChangeShapeType="1"/>
            </p:cNvSpPr>
            <p:nvPr/>
          </p:nvSpPr>
          <p:spPr bwMode="auto">
            <a:xfrm>
              <a:off x="3878" y="2387"/>
              <a:ext cx="544" cy="31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3" name="Line 109"/>
            <p:cNvSpPr>
              <a:spLocks noChangeShapeType="1"/>
            </p:cNvSpPr>
            <p:nvPr/>
          </p:nvSpPr>
          <p:spPr bwMode="auto">
            <a:xfrm flipH="1">
              <a:off x="3243" y="2886"/>
              <a:ext cx="45" cy="317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4" name="Line 110"/>
            <p:cNvSpPr>
              <a:spLocks noChangeShapeType="1"/>
            </p:cNvSpPr>
            <p:nvPr/>
          </p:nvSpPr>
          <p:spPr bwMode="auto">
            <a:xfrm>
              <a:off x="3379" y="2886"/>
              <a:ext cx="408" cy="68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5" name="Line 111"/>
            <p:cNvSpPr>
              <a:spLocks noChangeShapeType="1"/>
            </p:cNvSpPr>
            <p:nvPr/>
          </p:nvSpPr>
          <p:spPr bwMode="auto">
            <a:xfrm flipH="1">
              <a:off x="3833" y="2840"/>
              <a:ext cx="136" cy="681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6" name="Line 112"/>
            <p:cNvSpPr>
              <a:spLocks noChangeShapeType="1"/>
            </p:cNvSpPr>
            <p:nvPr/>
          </p:nvSpPr>
          <p:spPr bwMode="auto">
            <a:xfrm>
              <a:off x="3288" y="3339"/>
              <a:ext cx="499" cy="273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7" name="Line 113"/>
            <p:cNvSpPr>
              <a:spLocks noChangeShapeType="1"/>
            </p:cNvSpPr>
            <p:nvPr/>
          </p:nvSpPr>
          <p:spPr bwMode="auto">
            <a:xfrm>
              <a:off x="4014" y="2840"/>
              <a:ext cx="318" cy="363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8" name="Line 114"/>
            <p:cNvSpPr>
              <a:spLocks noChangeShapeType="1"/>
            </p:cNvSpPr>
            <p:nvPr/>
          </p:nvSpPr>
          <p:spPr bwMode="auto">
            <a:xfrm flipH="1">
              <a:off x="4377" y="2795"/>
              <a:ext cx="91" cy="40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69" name="Line 115"/>
            <p:cNvSpPr>
              <a:spLocks noChangeShapeType="1"/>
            </p:cNvSpPr>
            <p:nvPr/>
          </p:nvSpPr>
          <p:spPr bwMode="auto">
            <a:xfrm>
              <a:off x="4513" y="2795"/>
              <a:ext cx="272" cy="40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70" name="Line 116"/>
            <p:cNvSpPr>
              <a:spLocks noChangeShapeType="1"/>
            </p:cNvSpPr>
            <p:nvPr/>
          </p:nvSpPr>
          <p:spPr bwMode="auto">
            <a:xfrm flipH="1">
              <a:off x="4422" y="3249"/>
              <a:ext cx="272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71" name="Line 117"/>
            <p:cNvSpPr>
              <a:spLocks noChangeShapeType="1"/>
            </p:cNvSpPr>
            <p:nvPr/>
          </p:nvSpPr>
          <p:spPr bwMode="auto">
            <a:xfrm flipH="1">
              <a:off x="3878" y="3294"/>
              <a:ext cx="862" cy="31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72" name="Oval 118"/>
            <p:cNvSpPr>
              <a:spLocks noChangeArrowheads="1"/>
            </p:cNvSpPr>
            <p:nvPr/>
          </p:nvSpPr>
          <p:spPr bwMode="auto">
            <a:xfrm>
              <a:off x="3696" y="2251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73" name="Oval 119"/>
            <p:cNvSpPr>
              <a:spLocks noChangeArrowheads="1"/>
            </p:cNvSpPr>
            <p:nvPr/>
          </p:nvSpPr>
          <p:spPr bwMode="auto">
            <a:xfrm>
              <a:off x="3243" y="2704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74" name="Oval 120"/>
            <p:cNvSpPr>
              <a:spLocks noChangeArrowheads="1"/>
            </p:cNvSpPr>
            <p:nvPr/>
          </p:nvSpPr>
          <p:spPr bwMode="auto">
            <a:xfrm>
              <a:off x="3878" y="2704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75" name="Oval 121"/>
            <p:cNvSpPr>
              <a:spLocks noChangeArrowheads="1"/>
            </p:cNvSpPr>
            <p:nvPr/>
          </p:nvSpPr>
          <p:spPr bwMode="auto">
            <a:xfrm>
              <a:off x="4377" y="2659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76" name="Oval 122"/>
            <p:cNvSpPr>
              <a:spLocks noChangeArrowheads="1"/>
            </p:cNvSpPr>
            <p:nvPr/>
          </p:nvSpPr>
          <p:spPr bwMode="auto">
            <a:xfrm>
              <a:off x="4694" y="3158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77" name="Oval 123"/>
            <p:cNvSpPr>
              <a:spLocks noChangeArrowheads="1"/>
            </p:cNvSpPr>
            <p:nvPr/>
          </p:nvSpPr>
          <p:spPr bwMode="auto">
            <a:xfrm>
              <a:off x="4286" y="3158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78" name="Oval 124"/>
            <p:cNvSpPr>
              <a:spLocks noChangeArrowheads="1"/>
            </p:cNvSpPr>
            <p:nvPr/>
          </p:nvSpPr>
          <p:spPr bwMode="auto">
            <a:xfrm>
              <a:off x="3742" y="3521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79" name="Oval 125"/>
            <p:cNvSpPr>
              <a:spLocks noChangeArrowheads="1"/>
            </p:cNvSpPr>
            <p:nvPr/>
          </p:nvSpPr>
          <p:spPr bwMode="auto">
            <a:xfrm>
              <a:off x="3152" y="3203"/>
              <a:ext cx="181" cy="1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3" name="Text Box 32"/>
          <p:cNvSpPr txBox="1">
            <a:spLocks noChangeArrowheads="1"/>
          </p:cNvSpPr>
          <p:nvPr/>
        </p:nvSpPr>
        <p:spPr bwMode="auto">
          <a:xfrm>
            <a:off x="6286512" y="1000108"/>
            <a:ext cx="2643206" cy="7386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7800" indent="-177800" eaLnBrk="0" hangingPunct="0">
              <a:spcBef>
                <a:spcPct val="50000"/>
              </a:spcBef>
              <a:defRPr/>
            </a:pPr>
            <a:r>
              <a:rPr lang="ru-RU" sz="1400" dirty="0">
                <a:latin typeface="Arial" charset="0"/>
              </a:rPr>
              <a:t>  </a:t>
            </a:r>
            <a:r>
              <a:rPr lang="ru-RU" sz="1400" dirty="0" smtClean="0">
                <a:latin typeface="Arial" charset="0"/>
              </a:rPr>
              <a:t>Какая модель организации данных наиболее распространенная?</a:t>
            </a:r>
            <a:endParaRPr lang="ru-RU" sz="1400" dirty="0">
              <a:latin typeface="Arial" charset="0"/>
            </a:endParaRPr>
          </a:p>
        </p:txBody>
      </p:sp>
      <p:sp>
        <p:nvSpPr>
          <p:cNvPr id="80" name="Oval 33"/>
          <p:cNvSpPr>
            <a:spLocks noChangeArrowheads="1"/>
          </p:cNvSpPr>
          <p:nvPr/>
        </p:nvSpPr>
        <p:spPr bwMode="auto">
          <a:xfrm>
            <a:off x="5786446" y="1000108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4400" dirty="0">
                <a:solidFill>
                  <a:schemeClr val="bg1"/>
                </a:solidFill>
                <a:latin typeface="Arial Black" pitchFamily="34" charset="0"/>
              </a:rPr>
              <a:t>?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84" name="Group 140"/>
          <p:cNvGraphicFramePr>
            <a:graphicFrameLocks noGrp="1"/>
          </p:cNvGraphicFramePr>
          <p:nvPr/>
        </p:nvGraphicFramePr>
        <p:xfrm>
          <a:off x="6858016" y="4857760"/>
          <a:ext cx="1727200" cy="1079501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accent6">
                      <a:lumMod val="75000"/>
                    </a:schemeClr>
                  </a:outerShdw>
                </a:effectLst>
              </a:tblPr>
              <a:tblGrid>
                <a:gridCol w="433388"/>
                <a:gridCol w="431800"/>
                <a:gridCol w="430212"/>
                <a:gridCol w="43180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1" name="Управляющая кнопка: далее 80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Oval 33"/>
          <p:cNvSpPr>
            <a:spLocks noChangeArrowheads="1"/>
          </p:cNvSpPr>
          <p:nvPr/>
        </p:nvSpPr>
        <p:spPr bwMode="auto">
          <a:xfrm>
            <a:off x="5715008" y="5786454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</a:rPr>
              <a:t>!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1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3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4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5" grpId="0" animBg="1"/>
      <p:bldP spid="26" grpId="0" build="allAtOnce" animBg="1"/>
      <p:bldP spid="27" grpId="0" animBg="1"/>
      <p:bldP spid="27" grpId="1" animBg="1"/>
      <p:bldP spid="31" grpId="0" animBg="1"/>
      <p:bldP spid="83" grpId="0" animBg="1"/>
      <p:bldP spid="80" grpId="0" animBg="1"/>
      <p:bldP spid="8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654032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chemeClr val="tx2"/>
                </a:solidFill>
              </a:rPr>
              <a:t>Реляционные БД (РБД)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7</a:t>
            </a:fld>
            <a:endParaRPr lang="ru-RU" sz="2000" b="1" dirty="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313" y="908050"/>
            <a:ext cx="8424862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61950" algn="just">
              <a:spcBef>
                <a:spcPct val="50000"/>
              </a:spcBef>
            </a:pPr>
            <a:r>
              <a:rPr lang="ru-RU" sz="2200" dirty="0" smtClean="0"/>
              <a:t>РБД основана на представлении данных в виде </a:t>
            </a:r>
            <a:r>
              <a:rPr lang="ru-RU" sz="2200" b="1" dirty="0" smtClean="0"/>
              <a:t>таблиц.</a:t>
            </a:r>
            <a:endParaRPr lang="ru-RU" sz="2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2071678"/>
          <a:ext cx="8286808" cy="256032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830586"/>
                <a:gridCol w="2700488"/>
                <a:gridCol w="1961708"/>
                <a:gridCol w="2794026"/>
              </a:tblGrid>
              <a:tr h="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Города Республики Хакасия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/>
                        <a:t>№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Город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Основан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Население (чел.)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Абаза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1867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14 990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2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Абакан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1931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186 797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3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Саяногорск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1830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45 951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4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Сорск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1940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11 215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5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Черногорск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1907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75 419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1285852" y="5572140"/>
            <a:ext cx="2714644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b="1" dirty="0" smtClean="0"/>
              <a:t>Объекты РБД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429124" y="5572140"/>
            <a:ext cx="4214842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b="1" dirty="0" smtClean="0"/>
              <a:t>Характеристики объектов РБД</a:t>
            </a:r>
          </a:p>
        </p:txBody>
      </p:sp>
      <p:sp>
        <p:nvSpPr>
          <p:cNvPr id="11" name="Стрелка вверх 10"/>
          <p:cNvSpPr/>
          <p:nvPr/>
        </p:nvSpPr>
        <p:spPr>
          <a:xfrm>
            <a:off x="2428860" y="4786322"/>
            <a:ext cx="285752" cy="714380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>
            <a:off x="4929190" y="4786322"/>
            <a:ext cx="285752" cy="714380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верх 12"/>
          <p:cNvSpPr/>
          <p:nvPr/>
        </p:nvSpPr>
        <p:spPr>
          <a:xfrm>
            <a:off x="6858016" y="4786322"/>
            <a:ext cx="285752" cy="714380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Oval 33"/>
          <p:cNvSpPr>
            <a:spLocks noChangeArrowheads="1"/>
          </p:cNvSpPr>
          <p:nvPr/>
        </p:nvSpPr>
        <p:spPr bwMode="auto">
          <a:xfrm>
            <a:off x="357158" y="1571612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  <a:sym typeface="Wingdings"/>
              </a:rPr>
              <a:t>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/>
                </a:solidFill>
                <a:latin typeface="Calibri" pitchFamily="34" charset="0"/>
              </a:rPr>
              <a:t>Таблица РБД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8</a:t>
            </a:fld>
            <a:endParaRPr lang="ru-RU" sz="2000" b="1" dirty="0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500034" y="4071942"/>
            <a:ext cx="8424862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61950" algn="just">
              <a:spcBef>
                <a:spcPct val="50000"/>
              </a:spcBef>
            </a:pPr>
            <a:r>
              <a:rPr lang="ru-RU" sz="2200" b="1" dirty="0" smtClean="0"/>
              <a:t>Запись </a:t>
            </a:r>
            <a:r>
              <a:rPr lang="ru-RU" sz="2200" dirty="0" smtClean="0"/>
              <a:t>– строка таблицы, содержащая информацию об одном объекте в БД.</a:t>
            </a:r>
            <a:endParaRPr lang="ru-RU" sz="2200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00034" y="1071546"/>
          <a:ext cx="8286808" cy="256032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62560"/>
                <a:gridCol w="3368514"/>
                <a:gridCol w="1961708"/>
                <a:gridCol w="2794026"/>
              </a:tblGrid>
              <a:tr h="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Города Республики Хакасия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Город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Основан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Население (чел.)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Абаза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1867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14 990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Абакан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1931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186 797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Саяногорск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1830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45 951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Сорск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1940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11 215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Черногорск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1907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75 419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11" name="Oval 33"/>
          <p:cNvSpPr>
            <a:spLocks noChangeArrowheads="1"/>
          </p:cNvSpPr>
          <p:nvPr/>
        </p:nvSpPr>
        <p:spPr bwMode="auto">
          <a:xfrm>
            <a:off x="285720" y="3857628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</a:rPr>
              <a:t>!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2571744"/>
            <a:ext cx="8286808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 Box 32"/>
          <p:cNvSpPr txBox="1">
            <a:spLocks noChangeArrowheads="1"/>
          </p:cNvSpPr>
          <p:nvPr/>
        </p:nvSpPr>
        <p:spPr bwMode="auto">
          <a:xfrm>
            <a:off x="928662" y="5214950"/>
            <a:ext cx="4286248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7800" indent="-177800" eaLnBrk="0" hangingPunct="0">
              <a:spcBef>
                <a:spcPct val="50000"/>
              </a:spcBef>
              <a:defRPr/>
            </a:pPr>
            <a:r>
              <a:rPr lang="ru-RU" sz="2400" dirty="0" smtClean="0">
                <a:latin typeface="Arial" charset="0"/>
              </a:rPr>
              <a:t>Сколько записей в таблице?</a:t>
            </a:r>
            <a:endParaRPr lang="ru-RU" sz="2400" dirty="0">
              <a:latin typeface="Arial" charset="0"/>
            </a:endParaRPr>
          </a:p>
        </p:txBody>
      </p:sp>
      <p:sp>
        <p:nvSpPr>
          <p:cNvPr id="14" name="Oval 33"/>
          <p:cNvSpPr>
            <a:spLocks noChangeArrowheads="1"/>
          </p:cNvSpPr>
          <p:nvPr/>
        </p:nvSpPr>
        <p:spPr bwMode="auto">
          <a:xfrm>
            <a:off x="285720" y="5000636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4400" dirty="0">
                <a:solidFill>
                  <a:schemeClr val="bg1"/>
                </a:solidFill>
                <a:latin typeface="Arial Black" pitchFamily="34" charset="0"/>
              </a:rPr>
              <a:t>?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5715008" y="5143512"/>
            <a:ext cx="785818" cy="857256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7800" indent="-177800" algn="ctr" eaLnBrk="0" hangingPunct="0">
              <a:spcBef>
                <a:spcPct val="50000"/>
              </a:spcBef>
              <a:defRPr/>
            </a:pPr>
            <a:r>
              <a:rPr lang="ru-RU" sz="4800" dirty="0" smtClean="0">
                <a:latin typeface="Arial" charset="0"/>
              </a:rPr>
              <a:t>6</a:t>
            </a:r>
            <a:endParaRPr lang="ru-RU" sz="4800" dirty="0">
              <a:latin typeface="Arial" charset="0"/>
            </a:endParaRP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7000892" y="5143512"/>
            <a:ext cx="785818" cy="857256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7800" indent="-177800" algn="ctr" eaLnBrk="0" hangingPunct="0">
              <a:spcBef>
                <a:spcPct val="50000"/>
              </a:spcBef>
              <a:defRPr/>
            </a:pPr>
            <a:r>
              <a:rPr lang="ru-RU" sz="4800" dirty="0" smtClean="0">
                <a:latin typeface="Arial" charset="0"/>
              </a:rPr>
              <a:t>5</a:t>
            </a:r>
            <a:endParaRPr lang="ru-RU" sz="4800" dirty="0">
              <a:latin typeface="Arial" charset="0"/>
            </a:endParaRPr>
          </a:p>
        </p:txBody>
      </p:sp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/>
                </a:solidFill>
                <a:latin typeface="Calibri" pitchFamily="34" charset="0"/>
              </a:rPr>
              <a:t>Таблица РБД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ru-RU" sz="1600" b="1" dirty="0" smtClean="0"/>
              <a:t>Л.С. Беспрозванных, 2021-2022 </a:t>
            </a:r>
            <a:endParaRPr lang="ru-RU" sz="1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9144000" cy="365125"/>
          </a:xfrm>
        </p:spPr>
        <p:txBody>
          <a:bodyPr/>
          <a:lstStyle/>
          <a:p>
            <a:fld id="{3D639990-65FF-43FA-A073-B08FD7732E73}" type="slidenum">
              <a:rPr lang="ru-RU" sz="2000" b="1" smtClean="0"/>
              <a:pPr/>
              <a:t>9</a:t>
            </a:fld>
            <a:endParaRPr lang="ru-RU" sz="2000" b="1" dirty="0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285720" y="3929066"/>
            <a:ext cx="8424862" cy="12772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61950" algn="just">
              <a:spcBef>
                <a:spcPct val="50000"/>
              </a:spcBef>
            </a:pPr>
            <a:r>
              <a:rPr lang="ru-RU" sz="2200" b="1" dirty="0" smtClean="0"/>
              <a:t>Поле </a:t>
            </a:r>
            <a:r>
              <a:rPr lang="ru-RU" sz="2200" dirty="0" smtClean="0"/>
              <a:t>– столбец таблицы, содержащий информацию о значениях только одной из характеристик  объекта. </a:t>
            </a:r>
          </a:p>
          <a:p>
            <a:pPr indent="361950" algn="just">
              <a:spcBef>
                <a:spcPct val="50000"/>
              </a:spcBef>
            </a:pPr>
            <a:r>
              <a:rPr lang="ru-RU" sz="2200" dirty="0" smtClean="0"/>
              <a:t>Поле базы данных имеет </a:t>
            </a:r>
            <a:r>
              <a:rPr lang="ru-RU" sz="2200" i="1" dirty="0" smtClean="0"/>
              <a:t>имя</a:t>
            </a:r>
            <a:r>
              <a:rPr lang="ru-RU" sz="2200" dirty="0" smtClean="0"/>
              <a:t>, </a:t>
            </a:r>
            <a:r>
              <a:rPr lang="ru-RU" sz="2200" i="1" dirty="0" smtClean="0"/>
              <a:t>тип</a:t>
            </a:r>
            <a:r>
              <a:rPr lang="ru-RU" sz="2200" dirty="0" smtClean="0"/>
              <a:t> и </a:t>
            </a:r>
            <a:r>
              <a:rPr lang="ru-RU" sz="2200" i="1" dirty="0" smtClean="0"/>
              <a:t>длину</a:t>
            </a:r>
            <a:r>
              <a:rPr lang="ru-RU" sz="2200" dirty="0" smtClean="0"/>
              <a:t>.</a:t>
            </a: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786710" y="6500834"/>
            <a:ext cx="1000132" cy="357166"/>
          </a:xfrm>
          <a:prstGeom prst="actionButtonForwardNex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57158" y="1071546"/>
          <a:ext cx="8286808" cy="256032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830586"/>
                <a:gridCol w="2700488"/>
                <a:gridCol w="1961708"/>
                <a:gridCol w="2794026"/>
              </a:tblGrid>
              <a:tr h="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Города Республики Хакасия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/>
                        <a:t>№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Город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Основан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Население (чел.)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Абаза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1867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14 990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2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Абакан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1931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186 797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3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Саяногорск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1830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45 951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4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Сорск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1940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11 215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5</a:t>
                      </a:r>
                      <a:endParaRPr lang="ru-RU" sz="240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Черногорск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1907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75 419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929058" y="1428736"/>
            <a:ext cx="1928826" cy="22145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noFill/>
            </a:endParaRPr>
          </a:p>
        </p:txBody>
      </p:sp>
      <p:sp>
        <p:nvSpPr>
          <p:cNvPr id="13" name="Oval 33"/>
          <p:cNvSpPr>
            <a:spLocks noChangeArrowheads="1"/>
          </p:cNvSpPr>
          <p:nvPr/>
        </p:nvSpPr>
        <p:spPr bwMode="auto">
          <a:xfrm>
            <a:off x="285720" y="5214950"/>
            <a:ext cx="649287" cy="66357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  <a:sym typeface="Wingdings"/>
              </a:rPr>
              <a:t>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1000100" y="5357826"/>
          <a:ext cx="75724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9272"/>
                <a:gridCol w="2406942"/>
                <a:gridCol w="1893107"/>
                <a:gridCol w="189310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Имя поля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 поля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Длина</a:t>
                      </a:r>
                      <a:r>
                        <a:rPr lang="ru-RU" baseline="0" dirty="0" smtClean="0"/>
                        <a:t> поля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Основан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1867, 1931, 1830 …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числовой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</TotalTime>
  <Words>826</Words>
  <Application>Microsoft Office PowerPoint</Application>
  <PresentationFormat>Экран (4:3)</PresentationFormat>
  <Paragraphs>261</Paragraphs>
  <Slides>14</Slides>
  <Notes>13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Навигационные значки</vt:lpstr>
      <vt:lpstr>Слайд 2</vt:lpstr>
      <vt:lpstr>БАЗА  ДАННЫХ  КАК МОДЕЛЬ ПРЕДМЕТНОЙ ОБЛАСТИ </vt:lpstr>
      <vt:lpstr>Информационные системы</vt:lpstr>
      <vt:lpstr>Что такое БД?</vt:lpstr>
      <vt:lpstr>Модели организации данных в БД</vt:lpstr>
      <vt:lpstr>Реляционные БД (РБД)</vt:lpstr>
      <vt:lpstr>Таблица РБД</vt:lpstr>
      <vt:lpstr>Таблица РБД</vt:lpstr>
      <vt:lpstr>Основные типы полей</vt:lpstr>
      <vt:lpstr>Структура таблицы РБД</vt:lpstr>
      <vt:lpstr>Ключ</vt:lpstr>
      <vt:lpstr>Итоговые задания</vt:lpstr>
      <vt:lpstr>Источники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76</cp:revision>
  <dcterms:created xsi:type="dcterms:W3CDTF">2021-11-15T09:40:15Z</dcterms:created>
  <dcterms:modified xsi:type="dcterms:W3CDTF">2021-11-22T15:26:59Z</dcterms:modified>
</cp:coreProperties>
</file>