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1D61F-01C0-4065-A2BD-A9BE5C27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656" y="2099388"/>
            <a:ext cx="6674569" cy="1203650"/>
          </a:xfrm>
        </p:spPr>
        <p:txBody>
          <a:bodyPr/>
          <a:lstStyle/>
          <a:p>
            <a:r>
              <a:rPr lang="ru-RU" sz="4000" dirty="0"/>
              <a:t>И. С. Тургенев</a:t>
            </a:r>
            <a:br>
              <a:rPr lang="ru-RU" sz="4000" dirty="0"/>
            </a:br>
            <a:r>
              <a:rPr lang="ru-RU" sz="4000" dirty="0"/>
              <a:t>Роман «Отцы и дети»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24715E-4E12-48CD-8CB6-4120A1C21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3429000"/>
            <a:ext cx="9070848" cy="13949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Урок. 1 </a:t>
            </a:r>
            <a:r>
              <a:rPr lang="ru-RU" sz="2400" dirty="0" smtClean="0">
                <a:solidFill>
                  <a:schemeClr val="bg1"/>
                </a:solidFill>
              </a:rPr>
              <a:t>История </a:t>
            </a:r>
            <a:r>
              <a:rPr lang="ru-RU" sz="2400" dirty="0">
                <a:solidFill>
                  <a:schemeClr val="bg1"/>
                </a:solidFill>
              </a:rPr>
              <a:t>создания романа. Смысл заглавия. Идейно-худо­жественное своеобразие. Проблематика. Композиция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4449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F910D9-C0BC-415A-90A9-509287303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400" dirty="0"/>
              <a:t>Домашнее задание</a:t>
            </a:r>
            <a:br>
              <a:rPr lang="ru-RU" sz="4400" dirty="0"/>
            </a:br>
            <a:r>
              <a:rPr lang="ru-RU" sz="4400" dirty="0"/>
              <a:t> – на распечатке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734EE2-542A-4F83-AB16-D8ADF5454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42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FE12EF-CFB4-4DE9-8825-95129BAA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502920"/>
            <a:ext cx="8500110" cy="20513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В романах Тургенева проступал дух уходящей дворянской эпохи в России, её быта и пристрастий, её увлечений и заблуждений</a:t>
            </a:r>
          </a:p>
        </p:txBody>
      </p:sp>
      <p:pic>
        <p:nvPicPr>
          <p:cNvPr id="1026" name="Picture 2" descr="Тургенев Иван Сергеевич — ПроДетЛит">
            <a:extLst>
              <a:ext uri="{FF2B5EF4-FFF2-40B4-BE49-F238E27FC236}">
                <a16:creationId xmlns:a16="http://schemas.microsoft.com/office/drawing/2014/main" xmlns="" id="{83D7413C-FCEA-415A-8BC6-5143382C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061" y="418906"/>
            <a:ext cx="23812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E0FBB0-F525-49EA-B1C7-7F66B6F58AEC}"/>
              </a:ext>
            </a:extLst>
          </p:cNvPr>
          <p:cNvSpPr/>
          <p:nvPr/>
        </p:nvSpPr>
        <p:spPr>
          <a:xfrm>
            <a:off x="5440680" y="4416088"/>
            <a:ext cx="626881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Ситуация в России быстро менялась, началась подготовка реформы.</a:t>
            </a:r>
          </a:p>
          <a:p>
            <a:pPr algn="just"/>
            <a:r>
              <a:rPr lang="ru-RU" sz="2000" dirty="0"/>
              <a:t>Тургенев переживает в этот момент разрыв с «Современником». Причина – неприятие «мужицкого демократизма» Чернышевского и Добролюбова.  </a:t>
            </a:r>
          </a:p>
        </p:txBody>
      </p:sp>
      <p:pic>
        <p:nvPicPr>
          <p:cNvPr id="1028" name="Picture 4" descr="Чернышевский Николай Гаврилович — биография писателя, личная жизнь, фото,  портреты, книги">
            <a:extLst>
              <a:ext uri="{FF2B5EF4-FFF2-40B4-BE49-F238E27FC236}">
                <a16:creationId xmlns:a16="http://schemas.microsoft.com/office/drawing/2014/main" xmlns="" id="{47DC6AF1-C23E-4D3B-A644-85F61F96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463" y="2252413"/>
            <a:ext cx="1660420" cy="20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итературная карта Омска">
            <a:extLst>
              <a:ext uri="{FF2B5EF4-FFF2-40B4-BE49-F238E27FC236}">
                <a16:creationId xmlns:a16="http://schemas.microsoft.com/office/drawing/2014/main" xmlns="" id="{6AB75C57-B21B-4276-A2D9-9AB67665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590" y="2264347"/>
            <a:ext cx="1650000" cy="20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ТУРГЕНЕВ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xmlns="" id="{4DB2EAA1-D22D-4AC2-869F-5CD64AC3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86" y="2701588"/>
            <a:ext cx="42648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17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9B48F-F2BD-493F-8182-0E31789A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63" y="590395"/>
            <a:ext cx="9551437" cy="745464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 романе «Отцы и дети» Тургенев стремится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0FE23B-ADA3-42BC-85B7-986CEF1C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565203"/>
            <a:ext cx="7751871" cy="27861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осмыслить</a:t>
            </a:r>
            <a:r>
              <a:rPr lang="ru-RU" sz="2800" dirty="0"/>
              <a:t> характер и направление деятельности «новых людей»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запечатлеть </a:t>
            </a:r>
            <a:r>
              <a:rPr lang="ru-RU" sz="2800" dirty="0"/>
              <a:t>эпоху великих реформ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отразить</a:t>
            </a:r>
            <a:r>
              <a:rPr lang="ru-RU" sz="2800" dirty="0"/>
              <a:t> проникновение философских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/>
              <a:t>     и общественных теорий из Европы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8" descr="Крепостное право в России — Википедия">
            <a:extLst>
              <a:ext uri="{FF2B5EF4-FFF2-40B4-BE49-F238E27FC236}">
                <a16:creationId xmlns:a16="http://schemas.microsoft.com/office/drawing/2014/main" xmlns="" id="{311B6503-1F22-47B5-AEE4-1D56E13B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625" y="2141369"/>
            <a:ext cx="4811107" cy="38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26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01855-67A3-4561-B669-AF3609A8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25" y="548640"/>
            <a:ext cx="6534150" cy="836904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История создания романа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BBA64DB-41F5-4BE7-BBB1-32F4BF2A20CC}"/>
              </a:ext>
            </a:extLst>
          </p:cNvPr>
          <p:cNvSpPr/>
          <p:nvPr/>
        </p:nvSpPr>
        <p:spPr>
          <a:xfrm>
            <a:off x="872721" y="1527501"/>
            <a:ext cx="9958175" cy="4437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Замысел возник в 1860 году, в Англии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Время , тяжёлое для писателя (разрыв с «Современником»)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Прототип Базарова – молодой провинциальный врач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Работа продолжена в Париже осенью  и зимой 1860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Тургенев приезжает в Россию и заканчивает роман уже после реформы 1861 г.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20 июля 1861 г. роман завершён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По возвращении в Париж Тургенев вносит в роман изменения, правки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В марте 1862 роман выходит в журнале «Русский вестник»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839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960953-4714-40D5-BBA4-4E6AC149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91" y="541176"/>
            <a:ext cx="4018384" cy="662473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Смысл заглавия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A89BD-017A-4E50-B97E-168F1CC4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35" y="1361619"/>
            <a:ext cx="4326294" cy="19930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Общечеловеческий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Социальный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Мировоззренческий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xmlns="" id="{59B2E469-A776-49D1-A07F-297DB4A1226D}"/>
              </a:ext>
            </a:extLst>
          </p:cNvPr>
          <p:cNvSpPr/>
          <p:nvPr/>
        </p:nvSpPr>
        <p:spPr>
          <a:xfrm>
            <a:off x="4610106" y="1317631"/>
            <a:ext cx="550507" cy="2058334"/>
          </a:xfrm>
          <a:prstGeom prst="rightBrace">
            <a:avLst>
              <a:gd name="adj1" fmla="val 324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9D167AE-917E-4B04-B064-741D6455C003}"/>
              </a:ext>
            </a:extLst>
          </p:cNvPr>
          <p:cNvSpPr/>
          <p:nvPr/>
        </p:nvSpPr>
        <p:spPr>
          <a:xfrm>
            <a:off x="5506629" y="2085188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конфликт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4BEF23E-E66B-475E-AF20-5310A1954A7B}"/>
              </a:ext>
            </a:extLst>
          </p:cNvPr>
          <p:cNvSpPr/>
          <p:nvPr/>
        </p:nvSpPr>
        <p:spPr>
          <a:xfrm>
            <a:off x="5361875" y="3429000"/>
            <a:ext cx="54617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Подберём ассоциации к словам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94CE1B9-33A4-4BC4-A86E-7505C3975913}"/>
              </a:ext>
            </a:extLst>
          </p:cNvPr>
          <p:cNvSpPr/>
          <p:nvPr/>
        </p:nvSpPr>
        <p:spPr>
          <a:xfrm>
            <a:off x="572279" y="3987026"/>
            <a:ext cx="10792408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Отцы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Дети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Взаимоотношения отцов и детей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5774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A89BD-017A-4E50-B97E-168F1CC4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70" y="1539550"/>
            <a:ext cx="3536302" cy="13858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Общечеловеческий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Социальный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Мировоззренческий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xmlns="" id="{59B2E469-A776-49D1-A07F-297DB4A1226D}"/>
              </a:ext>
            </a:extLst>
          </p:cNvPr>
          <p:cNvSpPr/>
          <p:nvPr/>
        </p:nvSpPr>
        <p:spPr>
          <a:xfrm>
            <a:off x="3247053" y="1474237"/>
            <a:ext cx="374009" cy="1323230"/>
          </a:xfrm>
          <a:prstGeom prst="rightBrace">
            <a:avLst>
              <a:gd name="adj1" fmla="val 324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4BEF23E-E66B-475E-AF20-5310A1954A7B}"/>
              </a:ext>
            </a:extLst>
          </p:cNvPr>
          <p:cNvSpPr/>
          <p:nvPr/>
        </p:nvSpPr>
        <p:spPr>
          <a:xfrm>
            <a:off x="5800414" y="3484983"/>
            <a:ext cx="54617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Подберём ассоциации к словам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94CE1B9-33A4-4BC4-A86E-7505C3975913}"/>
              </a:ext>
            </a:extLst>
          </p:cNvPr>
          <p:cNvSpPr/>
          <p:nvPr/>
        </p:nvSpPr>
        <p:spPr>
          <a:xfrm>
            <a:off x="572279" y="3987026"/>
            <a:ext cx="10792408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Отцы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Дети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</a:rPr>
              <a:t>Взаимоотношения отцов и детей</a:t>
            </a:r>
          </a:p>
          <a:p>
            <a:endParaRPr lang="ru-RU" sz="2800" dirty="0"/>
          </a:p>
        </p:txBody>
      </p:sp>
      <p:pic>
        <p:nvPicPr>
          <p:cNvPr id="1026" name="Picture 2" descr="http://profil.adu.by/pluginfile.php/2018/mod_book/chapter/3770/%D0%A1%D1%85%D0%B5%D0%BC%D0%B0%2012.%20%D0%9C%D0%BD%D0%BE%D0%B3%D0%BE%D0%B7%D0%BD%D0%B0%D1%87%D0%BD%D0%BE%D1%81%D1%82%D1%8C%20%D0%BD%D0%B0%D0%B7%D0%B2%D0%B0%D0%BD%D0%B8%D1%8F%20%D1%80%D0%BE%D0%BC%D0%B0%D0%BD%D0%B0%20%C2%AB%D0%9E%D1%82%D1%86%D1%8B%20%D0%B8%20%D0%B4%D0%B5%D1%82%D0%B8%C2%BB.png?time=15967200559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6617" y="447898"/>
            <a:ext cx="5971268" cy="2995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774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59B551-7AE7-4A04-8244-BC382257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984" y="501663"/>
            <a:ext cx="9196873" cy="1008354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Таким образом, в романе отражён исторический процесс смены поколений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ADF61B-3222-479A-BD2D-21398ABC9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70180"/>
            <a:ext cx="4754880" cy="3519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«Отцы»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Когда родились и воспитывались?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Какое это время в России?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Какие ценности у этих людей?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Какую роль они играют в обществе?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31DE30-C896-4FF2-A20A-FC9187C18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1670180"/>
            <a:ext cx="4754880" cy="351904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«Дети»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Что изменилось в России?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Что за люди приходят на смену старому?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Каковы их цели?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03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4F1A7-C87D-45B2-A1C1-D37151D9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448" y="578498"/>
            <a:ext cx="5110065" cy="773222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Композиция романа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7E5441-189F-45C1-8C3E-15DF1A98B850}"/>
              </a:ext>
            </a:extLst>
          </p:cNvPr>
          <p:cNvSpPr/>
          <p:nvPr/>
        </p:nvSpPr>
        <p:spPr>
          <a:xfrm>
            <a:off x="1772540" y="1542224"/>
            <a:ext cx="86469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Моноцентрическая, в центре – главный герой, раскрытие его характера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5FE157F-9808-4F55-AB68-665EA54A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35" y="2102060"/>
            <a:ext cx="6790892" cy="41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39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4F1A7-C87D-45B2-A1C1-D37151D9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01" y="495911"/>
            <a:ext cx="9414587" cy="773222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Конфликт, жанровые особенности романа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7E5441-189F-45C1-8C3E-15DF1A98B850}"/>
              </a:ext>
            </a:extLst>
          </p:cNvPr>
          <p:cNvSpPr/>
          <p:nvPr/>
        </p:nvSpPr>
        <p:spPr>
          <a:xfrm>
            <a:off x="583649" y="1341585"/>
            <a:ext cx="5691421" cy="16841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Конфликт: внутренний и внешний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Жанр: ???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«Вечные вопросы» в романе???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8053EA0-C548-4DAF-A804-87851BFFE3FC}"/>
              </a:ext>
            </a:extLst>
          </p:cNvPr>
          <p:cNvSpPr/>
          <p:nvPr/>
        </p:nvSpPr>
        <p:spPr>
          <a:xfrm>
            <a:off x="6412229" y="2656757"/>
            <a:ext cx="544968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приняли роман в обществе?</a:t>
            </a:r>
          </a:p>
        </p:txBody>
      </p:sp>
      <p:pic>
        <p:nvPicPr>
          <p:cNvPr id="4098" name="Picture 2" descr="Запрещенное издание] Тургенев, И. Отцы и дети. 2-е изд. Лейпциг: Вольфганг  ... | Аукционы | Аукционный дом «Литфонд»">
            <a:extLst>
              <a:ext uri="{FF2B5EF4-FFF2-40B4-BE49-F238E27FC236}">
                <a16:creationId xmlns:a16="http://schemas.microsoft.com/office/drawing/2014/main" xmlns="" id="{82630D54-ED4A-4A8B-8B08-BEFE1339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187" y="3179977"/>
            <a:ext cx="2192113" cy="32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ветские салоны XIX века в Санкт-Петербурге">
            <a:extLst>
              <a:ext uri="{FF2B5EF4-FFF2-40B4-BE49-F238E27FC236}">
                <a16:creationId xmlns:a16="http://schemas.microsoft.com/office/drawing/2014/main" xmlns="" id="{B68ED290-BBEF-4FF9-839C-A546D227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148" y="3179977"/>
            <a:ext cx="6001107" cy="337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254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95</TotalTime>
  <Words>308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Савон</vt:lpstr>
      <vt:lpstr>И. С. Тургенев Роман «Отцы и дети»</vt:lpstr>
      <vt:lpstr>В романах Тургенева проступал дух уходящей дворянской эпохи в России, её быта и пристрастий, её увлечений и заблуждений</vt:lpstr>
      <vt:lpstr>В романе «Отцы и дети» Тургенев стремится</vt:lpstr>
      <vt:lpstr>История создания романа</vt:lpstr>
      <vt:lpstr>Смысл заглавия</vt:lpstr>
      <vt:lpstr>Slide 6</vt:lpstr>
      <vt:lpstr>Таким образом, в романе отражён исторический процесс смены поколений</vt:lpstr>
      <vt:lpstr>Композиция романа</vt:lpstr>
      <vt:lpstr>Конфликт, жанровые особенности романа</vt:lpstr>
      <vt:lpstr>Домашнее задание  – на распечатке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Демускова</dc:creator>
  <cp:lastModifiedBy>Andrew</cp:lastModifiedBy>
  <cp:revision>13</cp:revision>
  <dcterms:created xsi:type="dcterms:W3CDTF">2021-01-07T13:05:40Z</dcterms:created>
  <dcterms:modified xsi:type="dcterms:W3CDTF">2021-01-08T10:18:18Z</dcterms:modified>
</cp:coreProperties>
</file>