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7" r:id="rId3"/>
    <p:sldId id="257" r:id="rId4"/>
    <p:sldId id="260" r:id="rId5"/>
    <p:sldId id="262" r:id="rId6"/>
    <p:sldId id="263" r:id="rId7"/>
    <p:sldId id="264" r:id="rId8"/>
    <p:sldId id="272" r:id="rId9"/>
    <p:sldId id="274" r:id="rId10"/>
    <p:sldId id="277" r:id="rId11"/>
    <p:sldId id="285" r:id="rId12"/>
    <p:sldId id="286" r:id="rId13"/>
    <p:sldId id="281" r:id="rId14"/>
    <p:sldId id="288" r:id="rId15"/>
    <p:sldId id="28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CC00"/>
    <a:srgbClr val="FFFF00"/>
    <a:srgbClr val="FFFF66"/>
    <a:srgbClr val="FFFFCC"/>
    <a:srgbClr val="0099FF"/>
    <a:srgbClr val="FF33CC"/>
    <a:srgbClr val="381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41810-3D90-4F11-8432-9A33371E0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09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18AB1-0C3F-4929-9B94-0805A96A3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41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94A0F-634C-42DF-AC4B-2FDD785DC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59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E1BC5-E049-4A90-92DE-2DC581B15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78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00D7E-CDFE-438F-A8D5-2B4F8F79F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61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A0829-5860-4ECB-A9A3-EA8330D66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2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8CF34-39FF-4554-8B51-3D93E24E7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89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83D5F-8AAD-4B06-BC6F-7521B1054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40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5A4CA-56FC-4531-B178-C1FD9B5D3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01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9298A-C6DA-4632-889A-C5DAD4E24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08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C7313-5CC3-4A2C-9CE2-82F87BA3C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2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664955-AFE8-41F7-B245-16BF28BFF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5.jpeg"/><Relationship Id="rId7" Type="http://schemas.openxmlformats.org/officeDocument/2006/relationships/slide" Target="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5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volna.org/anglijskij_jazyk/viktorina__znaiesh_li_ty_stranu_izuchaiemogho_iazyka.htm-" TargetMode="External"/><Relationship Id="rId2" Type="http://schemas.openxmlformats.org/officeDocument/2006/relationships/hyperlink" Target="http://pedsovet.su/load/389-1-0-2975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ravelask.ru/united-kingdom/stratford-upon-avo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slide" Target="slide13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lliam_Fairfax" TargetMode="External"/><Relationship Id="rId7" Type="http://schemas.openxmlformats.org/officeDocument/2006/relationships/hyperlink" Target="https://ru.wikipedia.org/wiki/%D0%92%D0%B0%D1%88%D0%B8%D0%BD%D0%B3%D1%82%D0%BE%D0%BD,_%D0%9C%D0%B0%D1%80%D1%82%D0%B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4%D1%80%D0%B0%D0%BD%D0%BA%D0%BE-%D0%B8%D0%BD%D0%B4%D0%B5%D0%B9%D1%81%D0%BA%D0%B0%D1%8F_%D0%B2%D0%BE%D0%B9%D0%BD%D0%B0" TargetMode="External"/><Relationship Id="rId5" Type="http://schemas.openxmlformats.org/officeDocument/2006/relationships/hyperlink" Target="https://ru.wikipedia.org/wiki/%D0%9C%D0%B0%D1%83%D0%BD%D1%82-%D0%92%D0%B5%D1%80%D0%BD%D0%BE%D0%BD" TargetMode="External"/><Relationship Id="rId4" Type="http://schemas.openxmlformats.org/officeDocument/2006/relationships/hyperlink" Target="https://ru.wikipedia.org/w/index.php?title=%D0%A4%D1%8D%D1%80%D1%84%D0%B0%D0%BA%D1%81,_%D0%A3%D0%B8%D0%BB%D1%8C%D1%8F%D0%BC&amp;action=edit&amp;redlink=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786063"/>
            <a:ext cx="1227138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071563"/>
            <a:ext cx="12668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55650" y="18446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en-US" sz="5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Who is the best?</a:t>
            </a:r>
            <a:r>
              <a:rPr lang="ru-RU" sz="5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»</a:t>
            </a:r>
            <a:endParaRPr lang="ru-RU" sz="5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187450" y="3357563"/>
            <a:ext cx="6624638" cy="1512887"/>
          </a:xfrm>
          <a:prstGeom prst="roundRect">
            <a:avLst>
              <a:gd name="adj" fmla="val 1782"/>
            </a:avLst>
          </a:prstGeo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2400" i="1" dirty="0" smtClean="0">
                <a:cs typeface="Times New Roman" pitchFamily="18" charset="0"/>
              </a:rPr>
              <a:t>     Викторина по английскому языку 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2400" i="1" dirty="0" smtClean="0">
                <a:cs typeface="Times New Roman" pitchFamily="18" charset="0"/>
              </a:rPr>
              <a:t>5 класс</a:t>
            </a:r>
            <a:endParaRPr lang="en-US" sz="2400" i="1" dirty="0" smtClean="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2400" i="1" dirty="0" smtClean="0">
                <a:cs typeface="Times New Roman" pitchFamily="18" charset="0"/>
              </a:rPr>
              <a:t>учитель английского языка </a:t>
            </a:r>
            <a:endParaRPr lang="en-US" sz="2400" i="1" dirty="0" smtClean="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2400" i="1" dirty="0" smtClean="0">
                <a:cs typeface="Times New Roman" pitchFamily="18" charset="0"/>
              </a:rPr>
              <a:t>МБОУ «СОШ </a:t>
            </a:r>
            <a:r>
              <a:rPr lang="ru-RU" sz="2400" i="1" dirty="0" smtClean="0">
                <a:cs typeface="Times New Roman" pitchFamily="18" charset="0"/>
              </a:rPr>
              <a:t>№29» </a:t>
            </a:r>
            <a:endParaRPr lang="en-US" sz="2400" i="1" dirty="0" smtClean="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2400" i="1" dirty="0" err="1" smtClean="0">
                <a:cs typeface="Times New Roman" pitchFamily="18" charset="0"/>
              </a:rPr>
              <a:t>г.Абакан</a:t>
            </a:r>
            <a:endParaRPr lang="en-US" sz="2400" i="1" dirty="0" smtClean="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2400" i="1" dirty="0" smtClean="0">
                <a:cs typeface="Times New Roman" pitchFamily="18" charset="0"/>
              </a:rPr>
              <a:t>Республика Хакасия.</a:t>
            </a:r>
            <a:endParaRPr lang="en-US" sz="2400" i="1" dirty="0" smtClean="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24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cs typeface="Times New Roman" pitchFamily="18" charset="0"/>
              </a:rPr>
              <a:t>Ситникова</a:t>
            </a:r>
            <a:r>
              <a:rPr lang="ru-RU" sz="2400" b="1" i="1" dirty="0" smtClean="0">
                <a:solidFill>
                  <a:srgbClr val="FF0000"/>
                </a:solidFill>
                <a:cs typeface="Times New Roman" pitchFamily="18" charset="0"/>
              </a:rPr>
              <a:t> Оксана Владимировна</a:t>
            </a:r>
          </a:p>
          <a:p>
            <a:pPr eaLnBrk="1" hangingPunct="1">
              <a:spcBef>
                <a:spcPct val="0"/>
              </a:spcBef>
            </a:pPr>
            <a:endParaRPr lang="ru-RU" sz="2400" i="1" dirty="0" smtClean="0">
              <a:cs typeface="Times New Roman" pitchFamily="18" charset="0"/>
            </a:endParaRP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2643188" y="142875"/>
            <a:ext cx="6143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mtClean="0"/>
              <a:t> </a:t>
            </a:r>
            <a:r>
              <a:rPr lang="ru-RU" dirty="0"/>
              <a:t>«Авторская интерактивная презентация»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2339975" y="333375"/>
            <a:ext cx="6516688" cy="719138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ru-RU" sz="3500" b="1" smtClean="0">
                <a:solidFill>
                  <a:srgbClr val="FF0000"/>
                </a:solidFill>
              </a:rPr>
              <a:t>6. </a:t>
            </a:r>
            <a:r>
              <a:rPr lang="en-US" sz="3500" b="1" smtClean="0">
                <a:solidFill>
                  <a:srgbClr val="FF0000"/>
                </a:solidFill>
              </a:rPr>
              <a:t>Where was Shakespeare born?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3500" b="1" smtClean="0">
                <a:solidFill>
                  <a:srgbClr val="FF33CC"/>
                </a:solidFill>
              </a:rPr>
              <a:t>	</a:t>
            </a:r>
            <a:endParaRPr lang="en-US" sz="3500" b="1" smtClean="0">
              <a:solidFill>
                <a:srgbClr val="FF33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813" y="3357563"/>
            <a:ext cx="28003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A. In London.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8313" y="4005263"/>
            <a:ext cx="45021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33CC"/>
                </a:solidFill>
              </a:rPr>
              <a:t>	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B. In Birmingham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0113" y="4724400"/>
            <a:ext cx="6042025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FF33CC"/>
                </a:solidFill>
              </a:rPr>
              <a:t>	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C. In Stratford-upon-Avon.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35600" y="5373688"/>
            <a:ext cx="1296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0000"/>
                </a:solidFill>
              </a:rPr>
              <a:t>Yes</a:t>
            </a:r>
            <a:r>
              <a:rPr lang="en-US" b="1"/>
              <a:t> </a:t>
            </a:r>
            <a:endParaRPr lang="ru-RU" b="1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80063" y="3933825"/>
            <a:ext cx="12954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70C0"/>
                </a:solidFill>
              </a:rPr>
              <a:t>No</a:t>
            </a:r>
            <a:r>
              <a:rPr lang="en-US" b="1">
                <a:solidFill>
                  <a:srgbClr val="0070C0"/>
                </a:solidFill>
              </a:rPr>
              <a:t> </a:t>
            </a:r>
            <a:endParaRPr lang="ru-RU" b="1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72225" y="3284538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70C0"/>
                </a:solidFill>
              </a:rPr>
              <a:t>NO</a:t>
            </a:r>
            <a:endParaRPr lang="ru-RU" b="1">
              <a:solidFill>
                <a:srgbClr val="0070C0"/>
              </a:solidFill>
            </a:endParaRPr>
          </a:p>
        </p:txBody>
      </p:sp>
      <p:pic>
        <p:nvPicPr>
          <p:cNvPr id="24580" name="Picture 4" descr="http://s4.travelask.ru/system/images/files/000/083/096/wysiwyg/8986699.jpg?14864194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052736"/>
            <a:ext cx="2232248" cy="167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74" name="Прямоугольник 12"/>
          <p:cNvSpPr>
            <a:spLocks noChangeArrowheads="1"/>
          </p:cNvSpPr>
          <p:nvPr/>
        </p:nvSpPr>
        <p:spPr bwMode="auto">
          <a:xfrm>
            <a:off x="3814763" y="1484313"/>
            <a:ext cx="5329237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>
                <a:latin typeface="Monotype Corsiva" pitchFamily="66" charset="0"/>
              </a:rPr>
              <a:t>Дом, в котором родился Уильям Шекспир и где он провел свое детство. Здесь восстановлена атмосфера времен XVI века и можно увидеть некоторые подлинные предметы мебели и домашней утвари. Также неподалеку расположены прекрасные сады.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14" name="j0213462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09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2" descr="http://seventour.net/wp-content/uploads/2014/07/washington_capito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981075"/>
            <a:ext cx="34528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2" descr="http://lifespot.ru/uploads/posts/2017-09/1505938799_18-e13860019211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981075"/>
            <a:ext cx="3040063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https://ds03.infourok.ru/uploads/ex/00fa/00053119-cf6f9082/img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3860800"/>
            <a:ext cx="343217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s://avatars.mds.yandex.net/get-pdb/33827/8dbc6132-d8f7-497d-b849-2fcefa478f6e/s8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12601" r="20621" b="19360"/>
          <a:stretch>
            <a:fillRect/>
          </a:stretch>
        </p:blipFill>
        <p:spPr bwMode="auto">
          <a:xfrm>
            <a:off x="2339975" y="3933825"/>
            <a:ext cx="3024188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3"/>
          <p:cNvSpPr>
            <a:spLocks noGrp="1" noChangeArrowheads="1"/>
          </p:cNvSpPr>
          <p:nvPr>
            <p:ph idx="1"/>
          </p:nvPr>
        </p:nvSpPr>
        <p:spPr>
          <a:xfrm>
            <a:off x="1547813" y="115888"/>
            <a:ext cx="8229600" cy="720725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en-US" sz="3500" b="1" smtClean="0">
                <a:solidFill>
                  <a:srgbClr val="FF0000"/>
                </a:solidFill>
              </a:rPr>
              <a:t>Where is Big Ban?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3500" b="1" smtClean="0">
                <a:solidFill>
                  <a:srgbClr val="FF33CC"/>
                </a:solidFill>
              </a:rPr>
              <a:t>	</a:t>
            </a:r>
            <a:endParaRPr lang="en-US" sz="3500" b="1" smtClean="0">
              <a:solidFill>
                <a:srgbClr val="FF33CC"/>
              </a:solidFill>
            </a:endParaRPr>
          </a:p>
        </p:txBody>
      </p:sp>
      <p:sp>
        <p:nvSpPr>
          <p:cNvPr id="15" name="Управляющая кнопка: далее 14">
            <a:hlinkClick r:id="rId7" action="ppaction://hlinksldjump" highlightClick="1"/>
          </p:cNvPr>
          <p:cNvSpPr/>
          <p:nvPr/>
        </p:nvSpPr>
        <p:spPr>
          <a:xfrm>
            <a:off x="1116013" y="6237288"/>
            <a:ext cx="935037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Управляющая кнопка: домой 15">
            <a:hlinkClick r:id="rId8" action="ppaction://hlinksldjump" highlightClick="1"/>
          </p:cNvPr>
          <p:cNvSpPr/>
          <p:nvPr/>
        </p:nvSpPr>
        <p:spPr>
          <a:xfrm>
            <a:off x="250825" y="6092825"/>
            <a:ext cx="649288" cy="6492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516688" y="4365625"/>
            <a:ext cx="12954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400">
                <a:solidFill>
                  <a:srgbClr val="FF0000"/>
                </a:solidFill>
              </a:rPr>
              <a:t>No </a:t>
            </a:r>
            <a:endParaRPr lang="ru-RU" sz="540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203575" y="4508500"/>
            <a:ext cx="1296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400">
                <a:solidFill>
                  <a:srgbClr val="FF0000"/>
                </a:solidFill>
              </a:rPr>
              <a:t>NO</a:t>
            </a:r>
            <a:endParaRPr lang="ru-RU" sz="540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627313" y="1628775"/>
            <a:ext cx="180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400">
                <a:solidFill>
                  <a:srgbClr val="FF0000"/>
                </a:solidFill>
              </a:rPr>
              <a:t>YES</a:t>
            </a:r>
            <a:endParaRPr lang="ru-RU" sz="540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732588" y="1700213"/>
            <a:ext cx="129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400">
                <a:solidFill>
                  <a:srgbClr val="FF0000"/>
                </a:solidFill>
              </a:rPr>
              <a:t>NO</a:t>
            </a:r>
            <a:endParaRPr lang="ru-RU" sz="5400">
              <a:solidFill>
                <a:srgbClr val="FF0000"/>
              </a:solidFill>
            </a:endParaRPr>
          </a:p>
        </p:txBody>
      </p:sp>
      <p:pic>
        <p:nvPicPr>
          <p:cNvPr id="23" name="j021347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9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9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74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lifespot.ru/uploads/posts/2017-09/1505938799_18-e13860019211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836613"/>
            <a:ext cx="29527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https://ds03.infourok.ru/uploads/ex/00fa/00053119-cf6f9082/img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644900"/>
            <a:ext cx="343217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s://avatars.mds.yandex.net/get-pdb/33827/8dbc6132-d8f7-497d-b849-2fcefa478f6e/s8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12601" r="20621" b="19360"/>
          <a:stretch>
            <a:fillRect/>
          </a:stretch>
        </p:blipFill>
        <p:spPr bwMode="auto">
          <a:xfrm>
            <a:off x="2268538" y="3644900"/>
            <a:ext cx="3024187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2" descr="http://seventour.net/wp-content/uploads/2014/07/washington_capitol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836613"/>
            <a:ext cx="335121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3"/>
          <p:cNvSpPr>
            <a:spLocks noGrp="1" noChangeArrowheads="1"/>
          </p:cNvSpPr>
          <p:nvPr>
            <p:ph idx="1"/>
          </p:nvPr>
        </p:nvSpPr>
        <p:spPr>
          <a:xfrm>
            <a:off x="1547813" y="115888"/>
            <a:ext cx="8229600" cy="720725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en-US" sz="3500" b="1" smtClean="0">
                <a:solidFill>
                  <a:srgbClr val="FF0000"/>
                </a:solidFill>
              </a:rPr>
              <a:t>Where is Statue of Liberty ?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3500" b="1" smtClean="0">
                <a:solidFill>
                  <a:srgbClr val="FF33CC"/>
                </a:solidFill>
              </a:rPr>
              <a:t>	</a:t>
            </a:r>
            <a:endParaRPr lang="en-US" sz="3500" b="1" smtClean="0">
              <a:solidFill>
                <a:srgbClr val="FF33CC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03575" y="1628775"/>
            <a:ext cx="16557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No</a:t>
            </a:r>
            <a:r>
              <a:rPr lang="en-US">
                <a:solidFill>
                  <a:srgbClr val="0070C0"/>
                </a:solidFill>
              </a:rPr>
              <a:t> </a:t>
            </a:r>
            <a:endParaRPr lang="ru-RU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84888" y="4365625"/>
            <a:ext cx="22320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NO</a:t>
            </a:r>
            <a:endParaRPr lang="ru-RU" sz="660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867400" y="1628775"/>
            <a:ext cx="20177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NO</a:t>
            </a:r>
            <a:endParaRPr lang="ru-RU" sz="6600">
              <a:solidFill>
                <a:srgbClr val="FF0000"/>
              </a:solidFill>
            </a:endParaRPr>
          </a:p>
        </p:txBody>
      </p:sp>
      <p:pic>
        <p:nvPicPr>
          <p:cNvPr id="16" name="j021347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638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9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9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6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74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1979613" y="908050"/>
            <a:ext cx="6059487" cy="489585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70C0"/>
                </a:solidFill>
              </a:rPr>
              <a:t>1.  Elizabeth                   a.       Mike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70C0"/>
                </a:solidFill>
              </a:rPr>
              <a:t>2. Thomas                      b.       Bobby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70C0"/>
                </a:solidFill>
              </a:rPr>
              <a:t>3.  William                     </a:t>
            </a:r>
            <a:r>
              <a:rPr lang="ru-RU" sz="2800" smtClean="0">
                <a:solidFill>
                  <a:srgbClr val="0070C0"/>
                </a:solidFill>
              </a:rPr>
              <a:t>  с</a:t>
            </a:r>
            <a:r>
              <a:rPr lang="en-US" sz="2800" smtClean="0">
                <a:solidFill>
                  <a:srgbClr val="0070C0"/>
                </a:solidFill>
              </a:rPr>
              <a:t>.       Pat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70C0"/>
                </a:solidFill>
              </a:rPr>
              <a:t>4. Susan                         d.      Tony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70C0"/>
                </a:solidFill>
              </a:rPr>
              <a:t>5.  Michael                     </a:t>
            </a:r>
            <a:r>
              <a:rPr lang="ru-RU" sz="2800" smtClean="0">
                <a:solidFill>
                  <a:srgbClr val="0070C0"/>
                </a:solidFill>
              </a:rPr>
              <a:t> </a:t>
            </a:r>
            <a:r>
              <a:rPr lang="en-US" sz="2800" smtClean="0">
                <a:solidFill>
                  <a:srgbClr val="0070C0"/>
                </a:solidFill>
              </a:rPr>
              <a:t>e.       Sue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70C0"/>
                </a:solidFill>
              </a:rPr>
              <a:t>6.  Robert                       </a:t>
            </a:r>
            <a:r>
              <a:rPr lang="ru-RU" sz="2800" smtClean="0">
                <a:solidFill>
                  <a:srgbClr val="0070C0"/>
                </a:solidFill>
              </a:rPr>
              <a:t> </a:t>
            </a:r>
            <a:r>
              <a:rPr lang="en-US" sz="2800" smtClean="0">
                <a:solidFill>
                  <a:srgbClr val="0070C0"/>
                </a:solidFill>
              </a:rPr>
              <a:t>f.        Pam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70C0"/>
                </a:solidFill>
              </a:rPr>
              <a:t>7.  Patric or Patricia       </a:t>
            </a:r>
            <a:r>
              <a:rPr lang="ru-RU" sz="2800" smtClean="0">
                <a:solidFill>
                  <a:srgbClr val="0070C0"/>
                </a:solidFill>
              </a:rPr>
              <a:t> </a:t>
            </a:r>
            <a:r>
              <a:rPr lang="en-US" sz="2800" smtClean="0">
                <a:solidFill>
                  <a:srgbClr val="0070C0"/>
                </a:solidFill>
              </a:rPr>
              <a:t>g.       Bill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70C0"/>
                </a:solidFill>
              </a:rPr>
              <a:t>8.  Anthony                    </a:t>
            </a:r>
            <a:r>
              <a:rPr lang="ru-RU" sz="2800" smtClean="0">
                <a:solidFill>
                  <a:srgbClr val="0070C0"/>
                </a:solidFill>
              </a:rPr>
              <a:t> </a:t>
            </a:r>
            <a:r>
              <a:rPr lang="en-US" sz="2800" smtClean="0">
                <a:solidFill>
                  <a:srgbClr val="0070C0"/>
                </a:solidFill>
              </a:rPr>
              <a:t>h.       Tom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70C0"/>
                </a:solidFill>
              </a:rPr>
              <a:t>9.  Pamela                      </a:t>
            </a:r>
            <a:r>
              <a:rPr lang="ru-RU" sz="2800" smtClean="0">
                <a:solidFill>
                  <a:srgbClr val="0070C0"/>
                </a:solidFill>
              </a:rPr>
              <a:t> </a:t>
            </a:r>
            <a:r>
              <a:rPr lang="en-US" sz="2800" smtClean="0">
                <a:solidFill>
                  <a:srgbClr val="0070C0"/>
                </a:solidFill>
              </a:rPr>
              <a:t>i.        Liz</a:t>
            </a:r>
            <a:r>
              <a:rPr lang="ru-RU" sz="280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8229600" cy="93662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B050"/>
                </a:solidFill>
              </a:rPr>
              <a:t>Сокращенные имена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79613" y="1052513"/>
            <a:ext cx="584358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solidFill>
                  <a:srgbClr val="0070C0"/>
                </a:solidFill>
                <a:latin typeface="+mn-lt"/>
                <a:cs typeface="+mn-cs"/>
              </a:rPr>
              <a:t>1.  Elizabeth                   </a:t>
            </a:r>
            <a:r>
              <a:rPr lang="en-US" sz="2800" dirty="0" err="1">
                <a:solidFill>
                  <a:srgbClr val="0070C0"/>
                </a:solidFill>
                <a:latin typeface="+mn-lt"/>
                <a:cs typeface="+mn-cs"/>
              </a:rPr>
              <a:t>i</a:t>
            </a:r>
            <a:r>
              <a:rPr lang="en-US" sz="2800" dirty="0">
                <a:solidFill>
                  <a:srgbClr val="0070C0"/>
                </a:solidFill>
                <a:latin typeface="+mn-lt"/>
                <a:cs typeface="+mn-cs"/>
              </a:rPr>
              <a:t>.        Liz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solidFill>
                  <a:srgbClr val="0070C0"/>
                </a:solidFill>
                <a:latin typeface="+mn-lt"/>
                <a:cs typeface="+mn-cs"/>
              </a:rPr>
              <a:t>2. Thomas                      h.       Tom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solidFill>
                  <a:srgbClr val="0070C0"/>
                </a:solidFill>
                <a:latin typeface="+mn-lt"/>
                <a:cs typeface="+mn-cs"/>
              </a:rPr>
              <a:t>3.  William                     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+mn-lt"/>
                <a:cs typeface="+mn-cs"/>
              </a:rPr>
              <a:t>g.       Bill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solidFill>
                  <a:srgbClr val="0070C0"/>
                </a:solidFill>
                <a:latin typeface="+mn-lt"/>
                <a:cs typeface="+mn-cs"/>
              </a:rPr>
              <a:t>4. Susan                        e.       Sue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solidFill>
                  <a:srgbClr val="0070C0"/>
                </a:solidFill>
                <a:latin typeface="+mn-lt"/>
                <a:cs typeface="+mn-cs"/>
              </a:rPr>
              <a:t>5.  Michael                     a.       Mike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solidFill>
                  <a:srgbClr val="0070C0"/>
                </a:solidFill>
                <a:latin typeface="+mn-lt"/>
                <a:cs typeface="+mn-cs"/>
              </a:rPr>
              <a:t>6.  Robert                      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+mn-lt"/>
                <a:cs typeface="+mn-cs"/>
              </a:rPr>
              <a:t>b.       Bobby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solidFill>
                  <a:srgbClr val="0070C0"/>
                </a:solidFill>
                <a:latin typeface="+mn-lt"/>
                <a:cs typeface="+mn-cs"/>
              </a:rPr>
              <a:t>7.  </a:t>
            </a:r>
            <a:r>
              <a:rPr lang="en-US" sz="2800" dirty="0" err="1">
                <a:solidFill>
                  <a:srgbClr val="0070C0"/>
                </a:solidFill>
                <a:latin typeface="+mn-lt"/>
                <a:cs typeface="+mn-cs"/>
              </a:rPr>
              <a:t>Patric</a:t>
            </a:r>
            <a:r>
              <a:rPr lang="en-US" sz="2800" dirty="0">
                <a:solidFill>
                  <a:srgbClr val="0070C0"/>
                </a:solidFill>
                <a:latin typeface="+mn-lt"/>
                <a:cs typeface="+mn-cs"/>
              </a:rPr>
              <a:t> or Patricia       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+mn-cs"/>
              </a:rPr>
              <a:t>с</a:t>
            </a:r>
            <a:r>
              <a:rPr lang="en-US" sz="2800" dirty="0">
                <a:solidFill>
                  <a:srgbClr val="0070C0"/>
                </a:solidFill>
                <a:latin typeface="+mn-lt"/>
                <a:cs typeface="+mn-cs"/>
              </a:rPr>
              <a:t>.       Pat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solidFill>
                  <a:srgbClr val="0070C0"/>
                </a:solidFill>
                <a:latin typeface="+mn-lt"/>
                <a:cs typeface="+mn-cs"/>
              </a:rPr>
              <a:t>8.  Anthony                    d.      Tony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solidFill>
                  <a:srgbClr val="0070C0"/>
                </a:solidFill>
                <a:latin typeface="+mn-lt"/>
                <a:cs typeface="+mn-cs"/>
              </a:rPr>
              <a:t>9.  Pamela                  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+mn-cs"/>
              </a:rPr>
              <a:t>   </a:t>
            </a:r>
            <a:r>
              <a:rPr lang="en-US" sz="2800" dirty="0">
                <a:solidFill>
                  <a:srgbClr val="0070C0"/>
                </a:solidFill>
                <a:latin typeface="+mn-lt"/>
                <a:cs typeface="+mn-cs"/>
              </a:rPr>
              <a:t>f.        Pam</a:t>
            </a:r>
            <a:endParaRPr lang="ru-RU" sz="2800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323850" y="6092825"/>
            <a:ext cx="719138" cy="6492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datas/anglijskij-jazyk/Places-of-interest-in-London/0013-013-Thank-you-for-atten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Ресурсы 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1403350" y="1484313"/>
            <a:ext cx="7345363" cy="4525962"/>
          </a:xfrm>
        </p:spPr>
        <p:txBody>
          <a:bodyPr/>
          <a:lstStyle/>
          <a:p>
            <a:pPr eaLnBrk="1" hangingPunct="1"/>
            <a:r>
              <a:rPr lang="en-US" smtClean="0">
                <a:hlinkClick r:id="rId2"/>
              </a:rPr>
              <a:t>http://pedsovet.su/load/389-1-0-29755</a:t>
            </a:r>
            <a:r>
              <a:rPr lang="ru-RU" smtClean="0"/>
              <a:t>  -дизайн слайда</a:t>
            </a:r>
          </a:p>
          <a:p>
            <a:pPr eaLnBrk="1" hangingPunct="1"/>
            <a:r>
              <a:rPr lang="en-US" smtClean="0">
                <a:hlinkClick r:id="rId3"/>
              </a:rPr>
              <a:t>http://volna.org/anglijskij_jazyk/viktorina__znaiesh_li_ty_stranu_izuchaiemogho_iazyka.htm</a:t>
            </a:r>
            <a:r>
              <a:rPr lang="ru-RU" smtClean="0">
                <a:hlinkClick r:id="rId3"/>
              </a:rPr>
              <a:t>-</a:t>
            </a:r>
            <a:r>
              <a:rPr lang="ru-RU" smtClean="0"/>
              <a:t> рабочий материал</a:t>
            </a:r>
            <a:endParaRPr lang="en-US" smtClean="0"/>
          </a:p>
          <a:p>
            <a:pPr eaLnBrk="1" hangingPunct="1"/>
            <a:r>
              <a:rPr lang="ru-RU" smtClean="0"/>
              <a:t>Источник: </a:t>
            </a:r>
            <a:r>
              <a:rPr lang="ru-RU" smtClean="0">
                <a:hlinkClick r:id="rId4"/>
              </a:rPr>
              <a:t>http://travelask.ru/united-kingdom/stratford-upon-avon</a:t>
            </a:r>
            <a:r>
              <a:rPr lang="en-US" smtClean="0"/>
              <a:t> 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B050"/>
                </a:solidFill>
              </a:rPr>
              <a:t>Инструкция 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143000" y="1143000"/>
            <a:ext cx="7715250" cy="29289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i="1" smtClean="0"/>
              <a:t>     Викторина предназначена для учащихся 4-6 классов общеобразовательной школы. Состоит из трех этапов. В разделе «Города» дети внимательно читают две колонки, а затем записывают название полученного города. (проверка по слайду). В разделе «Страноведение» дети выбирают верный вариант ответа. Всего 8 вопросов. (проверка по слайду). В разделе «Сокращенные имена» дети выписывают имена, а затем проверяют по слайду. После каждого раздела можно вернуться на слайд «Содержание».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4"/>
          <p:cNvSpPr>
            <a:spLocks noChangeArrowheads="1"/>
          </p:cNvSpPr>
          <p:nvPr/>
        </p:nvSpPr>
        <p:spPr bwMode="auto">
          <a:xfrm>
            <a:off x="1857375" y="3929063"/>
            <a:ext cx="1941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99CC00"/>
                </a:solidFill>
                <a:hlinkClick r:id="rId3" action="ppaction://hlinksldjump"/>
              </a:rPr>
              <a:t>Города.</a:t>
            </a:r>
            <a:endParaRPr lang="ru-RU" sz="3600"/>
          </a:p>
        </p:txBody>
      </p:sp>
      <p:sp>
        <p:nvSpPr>
          <p:cNvPr id="4099" name="Прямоугольник 5"/>
          <p:cNvSpPr>
            <a:spLocks noChangeArrowheads="1"/>
          </p:cNvSpPr>
          <p:nvPr/>
        </p:nvSpPr>
        <p:spPr bwMode="auto">
          <a:xfrm>
            <a:off x="1714500" y="2571750"/>
            <a:ext cx="38750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99CC00"/>
                </a:solidFill>
                <a:hlinkClick r:id="rId4" action="ppaction://hlinksldjump"/>
              </a:rPr>
              <a:t>Страноведение.</a:t>
            </a:r>
            <a:endParaRPr lang="ru-RU" sz="3600"/>
          </a:p>
        </p:txBody>
      </p:sp>
      <p:sp>
        <p:nvSpPr>
          <p:cNvPr id="4100" name="Прямоугольник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785938" y="3286125"/>
            <a:ext cx="5097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99CC00"/>
                </a:solidFill>
                <a:hlinkClick r:id="rId5" action="ppaction://hlinksldjump"/>
              </a:rPr>
              <a:t>Сокращенные имена.</a:t>
            </a:r>
            <a:endParaRPr lang="ru-RU" sz="3600"/>
          </a:p>
        </p:txBody>
      </p:sp>
      <p:pic>
        <p:nvPicPr>
          <p:cNvPr id="10" name="Picture 7" descr="ALARMC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76250"/>
            <a:ext cx="22161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2875" y="92868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Содержание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5" b="-20"/>
          <a:stretch>
            <a:fillRect/>
          </a:stretch>
        </p:blipFill>
        <p:spPr bwMode="auto">
          <a:xfrm>
            <a:off x="2484438" y="1196975"/>
            <a:ext cx="6551612" cy="5578475"/>
          </a:xfrm>
          <a:prstGeom prst="rect">
            <a:avLst/>
          </a:prstGeom>
          <a:noFill/>
          <a:ln w="76200" cmpd="tri">
            <a:pattFill prst="wdUpDiag">
              <a:fgClr>
                <a:srgbClr val="381A68"/>
              </a:fgClr>
              <a:bgClr>
                <a:srgbClr val="FF33CC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3635375" y="333375"/>
            <a:ext cx="40846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5400" b="1" i="1">
                <a:solidFill>
                  <a:srgbClr val="00B050"/>
                </a:solidFill>
              </a:rPr>
              <a:t>Города</a:t>
            </a:r>
            <a:r>
              <a:rPr lang="en-US" sz="5400" b="1" i="1">
                <a:solidFill>
                  <a:srgbClr val="00B050"/>
                </a:solidFill>
              </a:rPr>
              <a:t>.</a:t>
            </a:r>
            <a:endParaRPr lang="ru-RU" sz="5400" b="1" i="1">
              <a:solidFill>
                <a:srgbClr val="00B05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" b="-134"/>
          <a:stretch>
            <a:fillRect/>
          </a:stretch>
        </p:blipFill>
        <p:spPr bwMode="auto">
          <a:xfrm>
            <a:off x="2482850" y="1196975"/>
            <a:ext cx="6661150" cy="5661025"/>
          </a:xfrm>
          <a:prstGeom prst="rect">
            <a:avLst/>
          </a:prstGeom>
          <a:noFill/>
          <a:ln w="76200" cmpd="tri">
            <a:pattFill prst="wdUpDiag">
              <a:fgClr>
                <a:schemeClr val="accent2"/>
              </a:fgClr>
              <a:bgClr>
                <a:srgbClr val="FF33CC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27088" y="6092825"/>
            <a:ext cx="720725" cy="5492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B050"/>
                </a:solidFill>
              </a:rPr>
              <a:t>Страноведческая</a:t>
            </a:r>
            <a:r>
              <a:rPr lang="en-US" sz="4000" b="1" smtClean="0">
                <a:solidFill>
                  <a:srgbClr val="00B050"/>
                </a:solidFill>
              </a:rPr>
              <a:t> </a:t>
            </a:r>
            <a:r>
              <a:rPr lang="ru-RU" sz="4000" b="1" smtClean="0">
                <a:solidFill>
                  <a:srgbClr val="00B050"/>
                </a:solidFill>
              </a:rPr>
              <a:t>викторина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339975" y="1557338"/>
            <a:ext cx="6192838" cy="792162"/>
          </a:xfrm>
        </p:spPr>
        <p:txBody>
          <a:bodyPr/>
          <a:lstStyle/>
          <a:p>
            <a:pPr marL="609600" indent="-609600" eaLnBrk="1" hangingPunct="1">
              <a:buClr>
                <a:srgbClr val="FF0000"/>
              </a:buClr>
              <a:buFont typeface="Wingdings" pitchFamily="2" charset="2"/>
              <a:buAutoNum type="arabicPeriod"/>
            </a:pPr>
            <a:r>
              <a:rPr lang="en-US" sz="3500" b="1" smtClean="0">
                <a:solidFill>
                  <a:srgbClr val="FF0000"/>
                </a:solidFill>
              </a:rPr>
              <a:t>Who discovered America?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619250" y="2349500"/>
            <a:ext cx="526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A.  Christopher Columbus</a:t>
            </a:r>
            <a:endParaRPr lang="ru-RU" sz="3200" b="1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258888" y="2997200"/>
            <a:ext cx="5316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ru-RU" b="1">
                <a:solidFill>
                  <a:srgbClr val="FF33CC"/>
                </a:solidFill>
              </a:rPr>
              <a:t>	</a:t>
            </a:r>
            <a:r>
              <a:rPr lang="en-US" sz="3200" b="1">
                <a:solidFill>
                  <a:srgbClr val="0070C0"/>
                </a:solidFill>
              </a:rPr>
              <a:t>B.  George Washington</a:t>
            </a:r>
            <a:endParaRPr lang="ru-RU" sz="3200" b="1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835150" y="3789363"/>
            <a:ext cx="3989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ru-RU" sz="3200" b="1">
                <a:solidFill>
                  <a:srgbClr val="FF33CC"/>
                </a:solidFill>
              </a:rPr>
              <a:t>	</a:t>
            </a:r>
            <a:r>
              <a:rPr lang="ru-RU" sz="3200" b="1">
                <a:solidFill>
                  <a:srgbClr val="0070C0"/>
                </a:solidFill>
              </a:rPr>
              <a:t>С</a:t>
            </a:r>
            <a:r>
              <a:rPr lang="en-US" sz="3200" b="1">
                <a:solidFill>
                  <a:srgbClr val="0070C0"/>
                </a:solidFill>
              </a:rPr>
              <a:t>.  The pilgrims</a:t>
            </a:r>
            <a:r>
              <a:rPr lang="en-US" sz="3200">
                <a:solidFill>
                  <a:srgbClr val="0070C0"/>
                </a:solidFill>
              </a:rPr>
              <a:t> </a:t>
            </a:r>
            <a:endParaRPr lang="ru-RU" sz="320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96188" y="2276475"/>
            <a:ext cx="1296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0000"/>
                </a:solidFill>
              </a:rPr>
              <a:t>Yes</a:t>
            </a:r>
            <a:r>
              <a:rPr lang="en-US" b="1"/>
              <a:t> </a:t>
            </a:r>
            <a:endParaRPr lang="ru-RU" b="1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451725" y="2997200"/>
            <a:ext cx="1296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70C0"/>
                </a:solidFill>
              </a:rPr>
              <a:t>No</a:t>
            </a:r>
            <a:r>
              <a:rPr lang="en-US">
                <a:solidFill>
                  <a:srgbClr val="0070C0"/>
                </a:solidFill>
              </a:rPr>
              <a:t> </a:t>
            </a:r>
            <a:endParaRPr lang="ru-RU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56325" y="3644900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70C0"/>
                </a:solidFill>
              </a:rPr>
              <a:t>NO</a:t>
            </a:r>
            <a:endParaRPr lang="ru-RU" b="1">
              <a:solidFill>
                <a:srgbClr val="0070C0"/>
              </a:solidFill>
            </a:endParaRPr>
          </a:p>
        </p:txBody>
      </p:sp>
      <p:pic>
        <p:nvPicPr>
          <p:cNvPr id="9221" name="Picture 5" descr="http://900igr.net/up/datas/116103/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1" t="20599" r="3139" b="9052"/>
          <a:stretch>
            <a:fillRect/>
          </a:stretch>
        </p:blipFill>
        <p:spPr bwMode="auto">
          <a:xfrm>
            <a:off x="2843213" y="4508500"/>
            <a:ext cx="167798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http://900igr.net/up/datas/116103/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23100" r="45663" b="13901"/>
          <a:stretch>
            <a:fillRect/>
          </a:stretch>
        </p:blipFill>
        <p:spPr bwMode="auto">
          <a:xfrm>
            <a:off x="4500563" y="1628775"/>
            <a:ext cx="44640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87675" y="5589588"/>
            <a:ext cx="1439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60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1476375" y="0"/>
            <a:ext cx="7416800" cy="1079500"/>
          </a:xfrm>
        </p:spPr>
        <p:txBody>
          <a:bodyPr/>
          <a:lstStyle/>
          <a:p>
            <a:pPr marL="609600" indent="-609600" algn="ctr" eaLnBrk="1" hangingPunct="1">
              <a:buClr>
                <a:srgbClr val="FF0000"/>
              </a:buClr>
              <a:buFont typeface="Wingdings" pitchFamily="2" charset="2"/>
              <a:buAutoNum type="arabicPeriod" startAt="2"/>
            </a:pPr>
            <a:r>
              <a:rPr lang="en-US" sz="3500" b="1" smtClean="0">
                <a:solidFill>
                  <a:srgbClr val="FF0000"/>
                </a:solidFill>
              </a:rPr>
              <a:t>Who was the </a:t>
            </a:r>
          </a:p>
          <a:p>
            <a:pPr marL="609600" indent="-609600" algn="ctr" eaLnBrk="1" hangingPunct="1">
              <a:buClr>
                <a:srgbClr val="FF0000"/>
              </a:buClr>
              <a:buFont typeface="Arial" charset="0"/>
              <a:buNone/>
            </a:pPr>
            <a:r>
              <a:rPr lang="en-US" sz="3500" b="1" smtClean="0">
                <a:solidFill>
                  <a:srgbClr val="FF0000"/>
                </a:solidFill>
              </a:rPr>
              <a:t> first president  of the USA?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3500" b="1" smtClean="0"/>
              <a:t>	</a:t>
            </a:r>
            <a:endParaRPr lang="en-US" sz="3500" b="1" smtClean="0">
              <a:solidFill>
                <a:srgbClr val="FF33CC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b="1" smtClean="0">
                <a:solidFill>
                  <a:srgbClr val="FF33CC"/>
                </a:solidFill>
              </a:rPr>
              <a:t/>
            </a:r>
            <a:br>
              <a:rPr lang="en-US" b="1" smtClean="0">
                <a:solidFill>
                  <a:srgbClr val="FF33CC"/>
                </a:solidFill>
              </a:rPr>
            </a:br>
            <a:endParaRPr lang="ru-RU" b="1" smtClean="0">
              <a:solidFill>
                <a:srgbClr val="FF33CC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187450" y="2060575"/>
            <a:ext cx="5886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ru-RU" b="1">
                <a:solidFill>
                  <a:srgbClr val="FF33CC"/>
                </a:solidFill>
              </a:rPr>
              <a:t>	</a:t>
            </a:r>
            <a:r>
              <a:rPr lang="en-US" sz="3600" b="1">
                <a:solidFill>
                  <a:srgbClr val="0070C0"/>
                </a:solidFill>
              </a:rPr>
              <a:t>B.  George Washington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31913" y="2708275"/>
            <a:ext cx="3441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ru-RU" b="1">
                <a:solidFill>
                  <a:srgbClr val="FF33CC"/>
                </a:solidFill>
              </a:rPr>
              <a:t>	</a:t>
            </a:r>
            <a:r>
              <a:rPr lang="en-US" sz="3600" b="1">
                <a:solidFill>
                  <a:srgbClr val="0070C0"/>
                </a:solidFill>
              </a:rPr>
              <a:t>C.  Franklin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763713" y="1341438"/>
            <a:ext cx="5300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70C0"/>
                </a:solidFill>
              </a:rPr>
              <a:t>A.  Abraham Lincoln</a:t>
            </a:r>
            <a:endParaRPr lang="ru-RU" sz="3600" b="1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451725" y="2133600"/>
            <a:ext cx="12969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0000"/>
                </a:solidFill>
              </a:rPr>
              <a:t>Yes</a:t>
            </a:r>
            <a:r>
              <a:rPr lang="en-US"/>
              <a:t> </a:t>
            </a: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40425" y="2781300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70C0"/>
                </a:solidFill>
              </a:rPr>
              <a:t>No</a:t>
            </a:r>
            <a:r>
              <a:rPr lang="en-US">
                <a:solidFill>
                  <a:srgbClr val="0070C0"/>
                </a:solidFill>
              </a:rPr>
              <a:t> </a:t>
            </a:r>
            <a:endParaRPr lang="ru-RU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24750" y="1341438"/>
            <a:ext cx="12954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70C0"/>
                </a:solidFill>
              </a:rPr>
              <a:t>NO</a:t>
            </a:r>
            <a:endParaRPr lang="ru-RU" b="1">
              <a:solidFill>
                <a:srgbClr val="0070C0"/>
              </a:solidFill>
            </a:endParaRPr>
          </a:p>
        </p:txBody>
      </p:sp>
      <p:pic>
        <p:nvPicPr>
          <p:cNvPr id="10244" name="Picture 4" descr="https://pp.userapi.com/c837323/v837323540/5c945/gfQjffIqnI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357563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Box 10"/>
          <p:cNvSpPr txBox="1">
            <a:spLocks noChangeArrowheads="1"/>
          </p:cNvSpPr>
          <p:nvPr/>
        </p:nvSpPr>
        <p:spPr bwMode="auto">
          <a:xfrm>
            <a:off x="2124075" y="1268413"/>
            <a:ext cx="5327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95738" y="2852738"/>
            <a:ext cx="5148262" cy="4005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Родился в семье землевладельца. Получил домашнее образование, увлекался чтением книг. В 11 лет лишился отца. Работал землемером, участвовал в экспедициях </a:t>
            </a:r>
            <a:r>
              <a:rPr lang="ru-RU" dirty="0">
                <a:solidFill>
                  <a:schemeClr val="tx1"/>
                </a:solidFill>
                <a:hlinkClick r:id="rId3" tooltip="en:William Fairfax"/>
              </a:rPr>
              <a:t>лорда </a:t>
            </a:r>
            <a:r>
              <a:rPr lang="ru-RU" dirty="0" err="1">
                <a:solidFill>
                  <a:schemeClr val="tx1"/>
                </a:solidFill>
                <a:hlinkClick r:id="rId3" tooltip="en:William Fairfax"/>
              </a:rPr>
              <a:t>Фэрфакса</a:t>
            </a:r>
            <a:r>
              <a:rPr lang="ru-RU" dirty="0">
                <a:solidFill>
                  <a:schemeClr val="tx1"/>
                </a:solidFill>
              </a:rPr>
              <a:t> (англ.)</a:t>
            </a:r>
            <a:r>
              <a:rPr lang="ru-RU" dirty="0">
                <a:solidFill>
                  <a:schemeClr val="tx1"/>
                </a:solidFill>
                <a:hlinkClick r:id="rId4" tooltip="Фэрфакс, Уильям (страница отсутствует)"/>
              </a:rPr>
              <a:t>русск.</a:t>
            </a:r>
            <a:r>
              <a:rPr lang="ru-RU" dirty="0">
                <a:solidFill>
                  <a:schemeClr val="tx1"/>
                </a:solidFill>
              </a:rPr>
              <a:t>. В 1752 году унаследовал поместье </a:t>
            </a:r>
            <a:r>
              <a:rPr lang="ru-RU" dirty="0" err="1">
                <a:solidFill>
                  <a:schemeClr val="tx1"/>
                </a:solidFill>
                <a:hlinkClick r:id="rId5" tooltip="Маунт-Вернон"/>
              </a:rPr>
              <a:t>Маунт-Вернон</a:t>
            </a:r>
            <a:r>
              <a:rPr lang="ru-RU" dirty="0">
                <a:solidFill>
                  <a:schemeClr val="tx1"/>
                </a:solidFill>
              </a:rPr>
              <a:t>, в этом же году вступил в ополчение, принял участие в </a:t>
            </a:r>
            <a:r>
              <a:rPr lang="ru-RU" dirty="0">
                <a:solidFill>
                  <a:schemeClr val="tx1"/>
                </a:solidFill>
                <a:hlinkClick r:id="rId6" tooltip="Франко-индейская война"/>
              </a:rPr>
              <a:t>военных действиях против французов и индейцев</a:t>
            </a:r>
            <a:r>
              <a:rPr lang="ru-RU" dirty="0">
                <a:solidFill>
                  <a:schemeClr val="tx1"/>
                </a:solidFill>
              </a:rPr>
              <a:t>, побывал в плену. В 1758 году вышел в отставку в чине полковника. В 1759 году Вашингтон женился на </a:t>
            </a:r>
            <a:r>
              <a:rPr lang="ru-RU" dirty="0">
                <a:solidFill>
                  <a:schemeClr val="tx1"/>
                </a:solidFill>
                <a:hlinkClick r:id="rId7" tooltip="Вашингтон, Марта"/>
              </a:rPr>
              <a:t>Марте </a:t>
            </a:r>
            <a:r>
              <a:rPr lang="ru-RU" dirty="0" err="1">
                <a:solidFill>
                  <a:schemeClr val="tx1"/>
                </a:solidFill>
                <a:hlinkClick r:id="rId7" tooltip="Вашингтон, Марта"/>
              </a:rPr>
              <a:t>Дендридж</a:t>
            </a:r>
            <a:r>
              <a:rPr lang="ru-RU" dirty="0">
                <a:solidFill>
                  <a:schemeClr val="tx1"/>
                </a:solidFill>
                <a:hlinkClick r:id="rId7" tooltip="Вашингтон, Марта"/>
              </a:rPr>
              <a:t> </a:t>
            </a:r>
            <a:r>
              <a:rPr lang="ru-RU" dirty="0" err="1">
                <a:solidFill>
                  <a:schemeClr val="tx1"/>
                </a:solidFill>
                <a:hlinkClick r:id="rId7" tooltip="Вашингтон, Марта"/>
              </a:rPr>
              <a:t>Кастис</a:t>
            </a:r>
            <a:r>
              <a:rPr lang="ru-RU" dirty="0">
                <a:solidFill>
                  <a:schemeClr val="tx1"/>
                </a:solidFill>
              </a:rPr>
              <a:t> и активно занялся обустройством своего имения, стал одним из самых богатых плантаторов Виргинии.</a:t>
            </a:r>
          </a:p>
        </p:txBody>
      </p:sp>
      <p:sp>
        <p:nvSpPr>
          <p:cNvPr id="14" name="Пятно 2 13"/>
          <p:cNvSpPr/>
          <p:nvPr/>
        </p:nvSpPr>
        <p:spPr>
          <a:xfrm>
            <a:off x="2627313" y="5157788"/>
            <a:ext cx="1368425" cy="71913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 animBg="1"/>
      <p:bldP spid="13" grpId="1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2268538" y="836613"/>
            <a:ext cx="6119812" cy="12969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500" b="1" smtClean="0">
                <a:solidFill>
                  <a:srgbClr val="FF0000"/>
                </a:solidFill>
              </a:rPr>
              <a:t>3.   What is the national symbol </a:t>
            </a:r>
            <a:endParaRPr lang="ru-RU" sz="3500" b="1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3500" b="1" smtClean="0">
                <a:solidFill>
                  <a:srgbClr val="FF0000"/>
                </a:solidFill>
              </a:rPr>
              <a:t>      </a:t>
            </a:r>
            <a:r>
              <a:rPr lang="en-US" sz="3500" b="1" smtClean="0">
                <a:solidFill>
                  <a:srgbClr val="FF0000"/>
                </a:solidFill>
              </a:rPr>
              <a:t>of America?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500" smtClean="0">
                <a:solidFill>
                  <a:srgbClr val="FF33CC"/>
                </a:solidFill>
              </a:rPr>
              <a:t/>
            </a:r>
            <a:br>
              <a:rPr lang="en-US" sz="3500" smtClean="0">
                <a:solidFill>
                  <a:srgbClr val="FF33CC"/>
                </a:solidFill>
              </a:rPr>
            </a:br>
            <a:endParaRPr lang="ru-RU" sz="3500" smtClean="0">
              <a:solidFill>
                <a:srgbClr val="FF33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450" y="2205038"/>
            <a:ext cx="37496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b="1" dirty="0"/>
              <a:t>	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A.  The rose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450" y="2781300"/>
            <a:ext cx="50323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33CC"/>
                </a:solidFill>
              </a:rPr>
              <a:t>	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B.  The bald eagle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2988" y="3500438"/>
            <a:ext cx="49561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FF33CC"/>
                </a:solidFill>
              </a:rPr>
              <a:t>	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C.  The shamrock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92950" y="2708275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0000"/>
                </a:solidFill>
              </a:rPr>
              <a:t>Yes</a:t>
            </a:r>
            <a:r>
              <a:rPr lang="en-US" b="1"/>
              <a:t> </a:t>
            </a:r>
            <a:endParaRPr lang="ru-RU" b="1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88125" y="3357563"/>
            <a:ext cx="1296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70C0"/>
                </a:solidFill>
              </a:rPr>
              <a:t>No</a:t>
            </a:r>
            <a:r>
              <a:rPr lang="en-US" b="1">
                <a:solidFill>
                  <a:srgbClr val="0070C0"/>
                </a:solidFill>
              </a:rPr>
              <a:t> </a:t>
            </a:r>
            <a:endParaRPr lang="ru-RU" b="1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59563" y="2133600"/>
            <a:ext cx="12969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70C0"/>
                </a:solidFill>
              </a:rPr>
              <a:t>NO</a:t>
            </a:r>
            <a:endParaRPr lang="ru-RU" b="1">
              <a:solidFill>
                <a:srgbClr val="0070C0"/>
              </a:solidFill>
            </a:endParaRPr>
          </a:p>
        </p:txBody>
      </p:sp>
      <p:pic>
        <p:nvPicPr>
          <p:cNvPr id="11268" name="Picture 4" descr="https://img3.stockfresh.com/files/w/winner/m/44/931175_stock-photo-bald-eagle-and-american-fla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21163"/>
            <a:ext cx="28082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2195513" y="476250"/>
            <a:ext cx="8229600" cy="79216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ru-RU" sz="3500" b="1" smtClean="0">
                <a:solidFill>
                  <a:srgbClr val="FF0000"/>
                </a:solidFill>
              </a:rPr>
              <a:t>4. </a:t>
            </a:r>
            <a:r>
              <a:rPr lang="en-US" sz="3500" b="1" smtClean="0">
                <a:solidFill>
                  <a:srgbClr val="FF0000"/>
                </a:solidFill>
              </a:rPr>
              <a:t>Where did Beatles come from?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3500" b="1" smtClean="0"/>
              <a:t>	</a:t>
            </a:r>
            <a:endParaRPr lang="en-US" sz="3500" b="1" smtClean="0">
              <a:solidFill>
                <a:srgbClr val="FF33CC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3500" b="1" smtClean="0">
                <a:solidFill>
                  <a:srgbClr val="FF33CC"/>
                </a:solidFill>
              </a:rPr>
              <a:t>	</a:t>
            </a:r>
            <a:endParaRPr lang="en-US" sz="3500" b="1" smtClean="0">
              <a:solidFill>
                <a:srgbClr val="FF33CC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3500" b="1" smtClean="0">
                <a:solidFill>
                  <a:srgbClr val="FF33CC"/>
                </a:solidFill>
              </a:rPr>
              <a:t>	</a:t>
            </a:r>
            <a:endParaRPr lang="en-US" sz="3500" smtClean="0">
              <a:solidFill>
                <a:srgbClr val="FF33CC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33CC"/>
                </a:solidFill>
              </a:rPr>
              <a:t/>
            </a:r>
            <a:br>
              <a:rPr lang="en-US" smtClean="0">
                <a:solidFill>
                  <a:srgbClr val="FF33CC"/>
                </a:solidFill>
              </a:rPr>
            </a:br>
            <a:endParaRPr lang="ru-RU" smtClean="0">
              <a:solidFill>
                <a:srgbClr val="FF33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713" y="1628775"/>
            <a:ext cx="23653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A. Bristol.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813" y="2708275"/>
            <a:ext cx="3441700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B. Manchester.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250" y="3644900"/>
            <a:ext cx="29813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C. Liverpool.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92725" y="3500438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FF0000"/>
                </a:solidFill>
              </a:rPr>
              <a:t>Yes</a:t>
            </a:r>
            <a:r>
              <a:rPr lang="en-US"/>
              <a:t> </a:t>
            </a: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64163" y="2781300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0070C0"/>
                </a:solidFill>
              </a:rPr>
              <a:t>No</a:t>
            </a:r>
            <a:r>
              <a:rPr lang="en-US">
                <a:solidFill>
                  <a:srgbClr val="0070C0"/>
                </a:solidFill>
              </a:rPr>
              <a:t> </a:t>
            </a:r>
            <a:endParaRPr lang="ru-RU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16463" y="1773238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70C0"/>
                </a:solidFill>
              </a:rPr>
              <a:t>NO</a:t>
            </a:r>
            <a:endParaRPr lang="ru-RU" b="1">
              <a:solidFill>
                <a:srgbClr val="0070C0"/>
              </a:solidFill>
            </a:endParaRPr>
          </a:p>
        </p:txBody>
      </p:sp>
      <p:pic>
        <p:nvPicPr>
          <p:cNvPr id="19460" name="Picture 4" descr="https://getbg.net/upload/full/146745_muzyka_bitlz_1280x1024_(www.GetBg.net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980728"/>
            <a:ext cx="216024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j0213462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7324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2771775" y="549275"/>
            <a:ext cx="6192838" cy="10795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ru-RU" sz="3500" b="1" smtClean="0">
                <a:solidFill>
                  <a:srgbClr val="FF0000"/>
                </a:solidFill>
              </a:rPr>
              <a:t>5. </a:t>
            </a:r>
            <a:r>
              <a:rPr lang="en-US" sz="3500" b="1" smtClean="0">
                <a:solidFill>
                  <a:srgbClr val="FF0000"/>
                </a:solidFill>
              </a:rPr>
              <a:t>What is the “Union Jack”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04025" y="2852738"/>
            <a:ext cx="1296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0000"/>
                </a:solidFill>
              </a:rPr>
              <a:t>Yes</a:t>
            </a:r>
            <a:r>
              <a:rPr lang="en-US" b="1"/>
              <a:t> </a:t>
            </a:r>
            <a:endParaRPr lang="ru-RU" b="1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64163" y="5084763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70C0"/>
                </a:solidFill>
              </a:rPr>
              <a:t>No</a:t>
            </a:r>
            <a:r>
              <a:rPr lang="en-US">
                <a:solidFill>
                  <a:srgbClr val="0070C0"/>
                </a:solidFill>
              </a:rPr>
              <a:t> </a:t>
            </a:r>
            <a:endParaRPr lang="ru-RU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80063" y="4221163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70C0"/>
                </a:solidFill>
              </a:rPr>
              <a:t>NO</a:t>
            </a:r>
            <a:endParaRPr lang="ru-RU" b="1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650" y="2349500"/>
            <a:ext cx="67389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buFont typeface="Wingdings" pitchFamily="2" charset="2"/>
              <a:buNone/>
              <a:defRPr/>
            </a:pPr>
            <a:r>
              <a:rPr lang="ru-RU" b="1" dirty="0"/>
              <a:t>	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A.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The national flag of the UK.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750" y="3500438"/>
            <a:ext cx="6276975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FF33CC"/>
                </a:solidFill>
              </a:rPr>
              <a:t>	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B.Trade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union organization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813" y="5084763"/>
            <a:ext cx="3395662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FF33CC"/>
                </a:solidFill>
              </a:rPr>
              <a:t>	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C.Monument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512" name="Picture 8" descr="http://www.animated-gifs.eu/category_flags/flags-gb/002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981075"/>
            <a:ext cx="271462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Презентация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Презентация8</Template>
  <TotalTime>676</TotalTime>
  <Words>441</Words>
  <Application>Microsoft Office PowerPoint</Application>
  <PresentationFormat>Экран (4:3)</PresentationFormat>
  <Paragraphs>106</Paragraphs>
  <Slides>15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Презентация8</vt:lpstr>
      <vt:lpstr>Презентация PowerPoint</vt:lpstr>
      <vt:lpstr>Инструкция </vt:lpstr>
      <vt:lpstr>Презентация PowerPoint</vt:lpstr>
      <vt:lpstr>Презентация PowerPoint</vt:lpstr>
      <vt:lpstr>Страноведческая викторина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Сокращенные имена</vt:lpstr>
      <vt:lpstr>Презентация PowerPoint</vt:lpstr>
      <vt:lpstr>Ресурсы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Лингвострановедческая викторина "Union Jack" and "Stars and Stripes"</dc:title>
  <dc:creator>1</dc:creator>
  <cp:lastModifiedBy>пользователь</cp:lastModifiedBy>
  <cp:revision>53</cp:revision>
  <dcterms:created xsi:type="dcterms:W3CDTF">2008-02-15T11:01:18Z</dcterms:created>
  <dcterms:modified xsi:type="dcterms:W3CDTF">2023-11-02T11:01:26Z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000800c2080000000000010250300207f7000400038000</vt:lpwstr>
  </property>
</Properties>
</file>