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69" r:id="rId3"/>
    <p:sldId id="256" r:id="rId4"/>
    <p:sldId id="263" r:id="rId5"/>
    <p:sldId id="262" r:id="rId6"/>
    <p:sldId id="271" r:id="rId7"/>
    <p:sldId id="275" r:id="rId8"/>
    <p:sldId id="276" r:id="rId9"/>
    <p:sldId id="283" r:id="rId10"/>
    <p:sldId id="277" r:id="rId11"/>
    <p:sldId id="284" r:id="rId12"/>
    <p:sldId id="278" r:id="rId13"/>
    <p:sldId id="279" r:id="rId14"/>
    <p:sldId id="280" r:id="rId15"/>
    <p:sldId id="261" r:id="rId16"/>
    <p:sldId id="259" r:id="rId17"/>
    <p:sldId id="260" r:id="rId18"/>
    <p:sldId id="273" r:id="rId19"/>
    <p:sldId id="28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3;&#1077;&#1082;&#1089;&#1072;&#1085;&#1076;&#1088;\Desktop\&#1054;&#1090;&#1082;&#1088;&#1099;&#1090;&#1099;&#1081;%20&#1091;&#1088;&#1086;&#1082;%2010%20&#1082;&#1083;&#1072;&#1089;&#1089;%20&#1072;&#1083;&#1075;&#1077;&#1073;&#1088;&#1072;%20&#1072;&#1087;&#1088;&#1077;&#1083;&#1100;%202021\&#1052;&#1086;&#1076;&#1077;&#1083;&#1080;&#1088;&#1086;&#1074;&#1072;&#1085;&#1080;&#1077;%20&#1073;&#1080;&#1086;&#1088;&#1080;&#1090;&#1084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Моделирование биоритмов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5.3490269674839892E-2"/>
          <c:y val="2.8252405949256341E-2"/>
          <c:w val="0.91887587885711175"/>
          <c:h val="0.64230096237970324"/>
        </c:manualLayout>
      </c:layout>
      <c:lineChart>
        <c:grouping val="standard"/>
        <c:ser>
          <c:idx val="0"/>
          <c:order val="0"/>
          <c:tx>
            <c:strRef>
              <c:f>Лист1!$B$9</c:f>
              <c:strCache>
                <c:ptCount val="1"/>
                <c:pt idx="0">
                  <c:v>Физическое состояние</c:v>
                </c:pt>
              </c:strCache>
            </c:strRef>
          </c:tx>
          <c:marker>
            <c:symbol val="none"/>
          </c:marker>
          <c:cat>
            <c:numRef>
              <c:f>Лист1!$A$10:$A$39</c:f>
              <c:numCache>
                <c:formatCode>dd/mm/yyyy</c:formatCode>
                <c:ptCount val="30"/>
                <c:pt idx="0">
                  <c:v>44306</c:v>
                </c:pt>
                <c:pt idx="1">
                  <c:v>44307</c:v>
                </c:pt>
                <c:pt idx="2">
                  <c:v>44308</c:v>
                </c:pt>
                <c:pt idx="3">
                  <c:v>44309</c:v>
                </c:pt>
                <c:pt idx="4">
                  <c:v>44310</c:v>
                </c:pt>
                <c:pt idx="5">
                  <c:v>44311</c:v>
                </c:pt>
                <c:pt idx="6">
                  <c:v>44312</c:v>
                </c:pt>
                <c:pt idx="7">
                  <c:v>44313</c:v>
                </c:pt>
                <c:pt idx="8">
                  <c:v>44314</c:v>
                </c:pt>
                <c:pt idx="9">
                  <c:v>44315</c:v>
                </c:pt>
                <c:pt idx="10">
                  <c:v>44316</c:v>
                </c:pt>
                <c:pt idx="11">
                  <c:v>44317</c:v>
                </c:pt>
                <c:pt idx="12">
                  <c:v>44318</c:v>
                </c:pt>
                <c:pt idx="13">
                  <c:v>44319</c:v>
                </c:pt>
                <c:pt idx="14">
                  <c:v>44320</c:v>
                </c:pt>
                <c:pt idx="15">
                  <c:v>44321</c:v>
                </c:pt>
                <c:pt idx="16">
                  <c:v>44322</c:v>
                </c:pt>
                <c:pt idx="17">
                  <c:v>44323</c:v>
                </c:pt>
                <c:pt idx="18">
                  <c:v>44324</c:v>
                </c:pt>
                <c:pt idx="19">
                  <c:v>44325</c:v>
                </c:pt>
                <c:pt idx="20">
                  <c:v>44326</c:v>
                </c:pt>
                <c:pt idx="21">
                  <c:v>44327</c:v>
                </c:pt>
                <c:pt idx="22">
                  <c:v>44328</c:v>
                </c:pt>
                <c:pt idx="23">
                  <c:v>44329</c:v>
                </c:pt>
                <c:pt idx="24">
                  <c:v>44330</c:v>
                </c:pt>
                <c:pt idx="25">
                  <c:v>44331</c:v>
                </c:pt>
                <c:pt idx="26">
                  <c:v>44332</c:v>
                </c:pt>
                <c:pt idx="27">
                  <c:v>44333</c:v>
                </c:pt>
                <c:pt idx="28">
                  <c:v>44334</c:v>
                </c:pt>
                <c:pt idx="29">
                  <c:v>44335</c:v>
                </c:pt>
              </c:numCache>
            </c:numRef>
          </c:cat>
          <c:val>
            <c:numRef>
              <c:f>Лист1!$B$10:$B$39</c:f>
              <c:numCache>
                <c:formatCode>General</c:formatCode>
                <c:ptCount val="30"/>
                <c:pt idx="0">
                  <c:v>-1.6698658853358781E-2</c:v>
                </c:pt>
                <c:pt idx="1">
                  <c:v>0.25354576173201182</c:v>
                </c:pt>
                <c:pt idx="2">
                  <c:v>0.50500479564985168</c:v>
                </c:pt>
                <c:pt idx="3">
                  <c:v>0.71904766338509096</c:v>
                </c:pt>
                <c:pt idx="4">
                  <c:v>0.87981577591536819</c:v>
                </c:pt>
                <c:pt idx="5">
                  <c:v>0.97539770889876098</c:v>
                </c:pt>
                <c:pt idx="6">
                  <c:v>0.99871172861914681</c:v>
                </c:pt>
                <c:pt idx="7">
                  <c:v>0.94803048269544565</c:v>
                </c:pt>
                <c:pt idx="8">
                  <c:v>0.82710898085452045</c:v>
                </c:pt>
                <c:pt idx="9">
                  <c:v>0.64490638357652263</c:v>
                </c:pt>
                <c:pt idx="10">
                  <c:v>0.41492221149537206</c:v>
                </c:pt>
                <c:pt idx="11">
                  <c:v>0.15419615626473421</c:v>
                </c:pt>
                <c:pt idx="12">
                  <c:v>-0.11795440237078662</c:v>
                </c:pt>
                <c:pt idx="13">
                  <c:v>-0.38136563504546872</c:v>
                </c:pt>
                <c:pt idx="14">
                  <c:v>-0.61652121529907411</c:v>
                </c:pt>
                <c:pt idx="15">
                  <c:v>-0.80599829815102264</c:v>
                </c:pt>
                <c:pt idx="16">
                  <c:v>-0.93575839113288972</c:v>
                </c:pt>
                <c:pt idx="17">
                  <c:v>-0.99618747623101245</c:v>
                </c:pt>
                <c:pt idx="18">
                  <c:v>-0.9828083193479733</c:v>
                </c:pt>
                <c:pt idx="19">
                  <c:v>-0.89661219177818663</c:v>
                </c:pt>
                <c:pt idx="20">
                  <c:v>-0.74398542620829911</c:v>
                </c:pt>
                <c:pt idx="21">
                  <c:v>-0.53623624876513709</c:v>
                </c:pt>
                <c:pt idx="22">
                  <c:v>-0.28875694446122013</c:v>
                </c:pt>
                <c:pt idx="23">
                  <c:v>-1.9883431798066412E-2</c:v>
                </c:pt>
                <c:pt idx="24">
                  <c:v>0.25046325853466239</c:v>
                </c:pt>
                <c:pt idx="25">
                  <c:v>0.5022529470636965</c:v>
                </c:pt>
                <c:pt idx="26">
                  <c:v>0.71683035583920529</c:v>
                </c:pt>
                <c:pt idx="27">
                  <c:v>0.87829729131029943</c:v>
                </c:pt>
                <c:pt idx="28">
                  <c:v>0.97469055284399164</c:v>
                </c:pt>
                <c:pt idx="29">
                  <c:v>0.99886829481210049</c:v>
                </c:pt>
              </c:numCache>
            </c:numRef>
          </c:val>
        </c:ser>
        <c:ser>
          <c:idx val="1"/>
          <c:order val="1"/>
          <c:tx>
            <c:strRef>
              <c:f>Лист1!$C$9</c:f>
              <c:strCache>
                <c:ptCount val="1"/>
                <c:pt idx="0">
                  <c:v>Эмоциональное</c:v>
                </c:pt>
              </c:strCache>
            </c:strRef>
          </c:tx>
          <c:marker>
            <c:symbol val="none"/>
          </c:marker>
          <c:cat>
            <c:numRef>
              <c:f>Лист1!$A$10:$A$39</c:f>
              <c:numCache>
                <c:formatCode>dd/mm/yyyy</c:formatCode>
                <c:ptCount val="30"/>
                <c:pt idx="0">
                  <c:v>44306</c:v>
                </c:pt>
                <c:pt idx="1">
                  <c:v>44307</c:v>
                </c:pt>
                <c:pt idx="2">
                  <c:v>44308</c:v>
                </c:pt>
                <c:pt idx="3">
                  <c:v>44309</c:v>
                </c:pt>
                <c:pt idx="4">
                  <c:v>44310</c:v>
                </c:pt>
                <c:pt idx="5">
                  <c:v>44311</c:v>
                </c:pt>
                <c:pt idx="6">
                  <c:v>44312</c:v>
                </c:pt>
                <c:pt idx="7">
                  <c:v>44313</c:v>
                </c:pt>
                <c:pt idx="8">
                  <c:v>44314</c:v>
                </c:pt>
                <c:pt idx="9">
                  <c:v>44315</c:v>
                </c:pt>
                <c:pt idx="10">
                  <c:v>44316</c:v>
                </c:pt>
                <c:pt idx="11">
                  <c:v>44317</c:v>
                </c:pt>
                <c:pt idx="12">
                  <c:v>44318</c:v>
                </c:pt>
                <c:pt idx="13">
                  <c:v>44319</c:v>
                </c:pt>
                <c:pt idx="14">
                  <c:v>44320</c:v>
                </c:pt>
                <c:pt idx="15">
                  <c:v>44321</c:v>
                </c:pt>
                <c:pt idx="16">
                  <c:v>44322</c:v>
                </c:pt>
                <c:pt idx="17">
                  <c:v>44323</c:v>
                </c:pt>
                <c:pt idx="18">
                  <c:v>44324</c:v>
                </c:pt>
                <c:pt idx="19">
                  <c:v>44325</c:v>
                </c:pt>
                <c:pt idx="20">
                  <c:v>44326</c:v>
                </c:pt>
                <c:pt idx="21">
                  <c:v>44327</c:v>
                </c:pt>
                <c:pt idx="22">
                  <c:v>44328</c:v>
                </c:pt>
                <c:pt idx="23">
                  <c:v>44329</c:v>
                </c:pt>
                <c:pt idx="24">
                  <c:v>44330</c:v>
                </c:pt>
                <c:pt idx="25">
                  <c:v>44331</c:v>
                </c:pt>
                <c:pt idx="26">
                  <c:v>44332</c:v>
                </c:pt>
                <c:pt idx="27">
                  <c:v>44333</c:v>
                </c:pt>
                <c:pt idx="28">
                  <c:v>44334</c:v>
                </c:pt>
                <c:pt idx="29">
                  <c:v>44335</c:v>
                </c:pt>
              </c:numCache>
            </c:numRef>
          </c:cat>
          <c:val>
            <c:numRef>
              <c:f>Лист1!$C$10:$C$39</c:f>
              <c:numCache>
                <c:formatCode>General</c:formatCode>
                <c:ptCount val="30"/>
                <c:pt idx="0">
                  <c:v>-0.61270678931373534</c:v>
                </c:pt>
                <c:pt idx="1">
                  <c:v>-0.77313339263019065</c:v>
                </c:pt>
                <c:pt idx="2">
                  <c:v>-0.89483099206466665</c:v>
                </c:pt>
                <c:pt idx="3">
                  <c:v>-0.97170332163426409</c:v>
                </c:pt>
                <c:pt idx="4">
                  <c:v>-0.99989957269680041</c:v>
                </c:pt>
                <c:pt idx="5">
                  <c:v>-0.97800729466188185</c:v>
                </c:pt>
                <c:pt idx="6">
                  <c:v>-0.90712314966950369</c:v>
                </c:pt>
                <c:pt idx="7">
                  <c:v>-0.79079797688015052</c:v>
                </c:pt>
                <c:pt idx="8">
                  <c:v>-0.63485891829991015</c:v>
                </c:pt>
                <c:pt idx="9">
                  <c:v>-0.44711751649365478</c:v>
                </c:pt>
                <c:pt idx="10">
                  <c:v>-0.23697840661145791</c:v>
                </c:pt>
                <c:pt idx="11">
                  <c:v>-1.4968204732480183E-2</c:v>
                </c:pt>
                <c:pt idx="12">
                  <c:v>0.20779180780623974</c:v>
                </c:pt>
                <c:pt idx="13">
                  <c:v>0.42014278898290852</c:v>
                </c:pt>
                <c:pt idx="14">
                  <c:v>0.6114473222100677</c:v>
                </c:pt>
                <c:pt idx="15">
                  <c:v>0.77212228240201919</c:v>
                </c:pt>
                <c:pt idx="16">
                  <c:v>0.8941188888221685</c:v>
                </c:pt>
                <c:pt idx="17">
                  <c:v>0.97132589716413165</c:v>
                </c:pt>
                <c:pt idx="18">
                  <c:v>0.99987573353431825</c:v>
                </c:pt>
                <c:pt idx="19">
                  <c:v>0.97833823499546957</c:v>
                </c:pt>
                <c:pt idx="20">
                  <c:v>0.90779229151993535</c:v>
                </c:pt>
                <c:pt idx="21">
                  <c:v>0.79177180054999341</c:v>
                </c:pt>
                <c:pt idx="22">
                  <c:v>0.63608864149486632</c:v>
                </c:pt>
                <c:pt idx="23">
                  <c:v>0.4485415380012488</c:v>
                </c:pt>
                <c:pt idx="24">
                  <c:v>0.23852539212505924</c:v>
                </c:pt>
                <c:pt idx="25">
                  <c:v>1.6560660240662422E-2</c:v>
                </c:pt>
                <c:pt idx="26">
                  <c:v>-0.20623365406924254</c:v>
                </c:pt>
                <c:pt idx="27">
                  <c:v>-0.41869699048413511</c:v>
                </c:pt>
                <c:pt idx="28">
                  <c:v>-0.61018630414315989</c:v>
                </c:pt>
                <c:pt idx="29">
                  <c:v>-0.77110921365099594</c:v>
                </c:pt>
              </c:numCache>
            </c:numRef>
          </c:val>
        </c:ser>
        <c:ser>
          <c:idx val="2"/>
          <c:order val="2"/>
          <c:tx>
            <c:strRef>
              <c:f>Лист1!$D$9</c:f>
              <c:strCache>
                <c:ptCount val="1"/>
                <c:pt idx="0">
                  <c:v>Интеллектуальное</c:v>
                </c:pt>
              </c:strCache>
            </c:strRef>
          </c:tx>
          <c:marker>
            <c:symbol val="none"/>
          </c:marker>
          <c:cat>
            <c:numRef>
              <c:f>Лист1!$A$10:$A$39</c:f>
              <c:numCache>
                <c:formatCode>dd/mm/yyyy</c:formatCode>
                <c:ptCount val="30"/>
                <c:pt idx="0">
                  <c:v>44306</c:v>
                </c:pt>
                <c:pt idx="1">
                  <c:v>44307</c:v>
                </c:pt>
                <c:pt idx="2">
                  <c:v>44308</c:v>
                </c:pt>
                <c:pt idx="3">
                  <c:v>44309</c:v>
                </c:pt>
                <c:pt idx="4">
                  <c:v>44310</c:v>
                </c:pt>
                <c:pt idx="5">
                  <c:v>44311</c:v>
                </c:pt>
                <c:pt idx="6">
                  <c:v>44312</c:v>
                </c:pt>
                <c:pt idx="7">
                  <c:v>44313</c:v>
                </c:pt>
                <c:pt idx="8">
                  <c:v>44314</c:v>
                </c:pt>
                <c:pt idx="9">
                  <c:v>44315</c:v>
                </c:pt>
                <c:pt idx="10">
                  <c:v>44316</c:v>
                </c:pt>
                <c:pt idx="11">
                  <c:v>44317</c:v>
                </c:pt>
                <c:pt idx="12">
                  <c:v>44318</c:v>
                </c:pt>
                <c:pt idx="13">
                  <c:v>44319</c:v>
                </c:pt>
                <c:pt idx="14">
                  <c:v>44320</c:v>
                </c:pt>
                <c:pt idx="15">
                  <c:v>44321</c:v>
                </c:pt>
                <c:pt idx="16">
                  <c:v>44322</c:v>
                </c:pt>
                <c:pt idx="17">
                  <c:v>44323</c:v>
                </c:pt>
                <c:pt idx="18">
                  <c:v>44324</c:v>
                </c:pt>
                <c:pt idx="19">
                  <c:v>44325</c:v>
                </c:pt>
                <c:pt idx="20">
                  <c:v>44326</c:v>
                </c:pt>
                <c:pt idx="21">
                  <c:v>44327</c:v>
                </c:pt>
                <c:pt idx="22">
                  <c:v>44328</c:v>
                </c:pt>
                <c:pt idx="23">
                  <c:v>44329</c:v>
                </c:pt>
                <c:pt idx="24">
                  <c:v>44330</c:v>
                </c:pt>
                <c:pt idx="25">
                  <c:v>44331</c:v>
                </c:pt>
                <c:pt idx="26">
                  <c:v>44332</c:v>
                </c:pt>
                <c:pt idx="27">
                  <c:v>44333</c:v>
                </c:pt>
                <c:pt idx="28">
                  <c:v>44334</c:v>
                </c:pt>
                <c:pt idx="29">
                  <c:v>44335</c:v>
                </c:pt>
              </c:numCache>
            </c:numRef>
          </c:cat>
          <c:val>
            <c:numRef>
              <c:f>Лист1!$D$10:$D$39</c:f>
              <c:numCache>
                <c:formatCode>General</c:formatCode>
                <c:ptCount val="30"/>
                <c:pt idx="0">
                  <c:v>-0.60896845129677701</c:v>
                </c:pt>
                <c:pt idx="1">
                  <c:v>-0.74801257521449904</c:v>
                </c:pt>
                <c:pt idx="2">
                  <c:v>-0.86004889734459922</c:v>
                </c:pt>
                <c:pt idx="3">
                  <c:v>-0.94103222529029029</c:v>
                </c:pt>
                <c:pt idx="4">
                  <c:v>-0.98803856854484229</c:v>
                </c:pt>
                <c:pt idx="5">
                  <c:v>-0.99937071232408092</c:v>
                </c:pt>
                <c:pt idx="6">
                  <c:v>-0.97461949733945563</c:v>
                </c:pt>
                <c:pt idx="7">
                  <c:v>-0.9146785929363207</c:v>
                </c:pt>
                <c:pt idx="8">
                  <c:v>-0.82171223019681061</c:v>
                </c:pt>
                <c:pt idx="9">
                  <c:v>-0.69907706003934622</c:v>
                </c:pt>
                <c:pt idx="10">
                  <c:v>-0.5512009577136836</c:v>
                </c:pt>
                <c:pt idx="11">
                  <c:v>-0.3834231495817163</c:v>
                </c:pt>
                <c:pt idx="12">
                  <c:v>-0.20180143458463895</c:v>
                </c:pt>
                <c:pt idx="13">
                  <c:v>-1.2893460872008811E-2</c:v>
                </c:pt>
                <c:pt idx="14">
                  <c:v>0.17648004516872934</c:v>
                </c:pt>
                <c:pt idx="15">
                  <c:v>0.35948154860271198</c:v>
                </c:pt>
                <c:pt idx="16">
                  <c:v>0.52950358252924756</c:v>
                </c:pt>
                <c:pt idx="17">
                  <c:v>0.68040731781053865</c:v>
                </c:pt>
                <c:pt idx="18">
                  <c:v>0.80674421212752934</c:v>
                </c:pt>
                <c:pt idx="19">
                  <c:v>0.90395273548306132</c:v>
                </c:pt>
                <c:pt idx="20">
                  <c:v>0.96852306916788367</c:v>
                </c:pt>
                <c:pt idx="21">
                  <c:v>0.99812383155669393</c:v>
                </c:pt>
                <c:pt idx="22">
                  <c:v>0.99168625515826658</c:v>
                </c:pt>
                <c:pt idx="23">
                  <c:v>0.94944277562027468</c:v>
                </c:pt>
                <c:pt idx="24">
                  <c:v>0.87291863938913639</c:v>
                </c:pt>
                <c:pt idx="25">
                  <c:v>0.76487683303996679</c:v>
                </c:pt>
                <c:pt idx="26">
                  <c:v>0.62921832266227862</c:v>
                </c:pt>
                <c:pt idx="27">
                  <c:v>0.47084120526771811</c:v>
                </c:pt>
                <c:pt idx="28">
                  <c:v>0.29546385770774347</c:v>
                </c:pt>
                <c:pt idx="29">
                  <c:v>0.10941846850078867</c:v>
                </c:pt>
              </c:numCache>
            </c:numRef>
          </c:val>
        </c:ser>
        <c:marker val="1"/>
        <c:axId val="55059968"/>
        <c:axId val="55061504"/>
      </c:lineChart>
      <c:dateAx>
        <c:axId val="55059968"/>
        <c:scaling>
          <c:orientation val="minMax"/>
        </c:scaling>
        <c:axPos val="b"/>
        <c:numFmt formatCode="dd/mm/yyyy" sourceLinked="1"/>
        <c:majorTickMark val="none"/>
        <c:tickLblPos val="nextTo"/>
        <c:crossAx val="55061504"/>
        <c:crosses val="autoZero"/>
        <c:auto val="1"/>
        <c:lblOffset val="100"/>
      </c:dateAx>
      <c:valAx>
        <c:axId val="550615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5505996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14815952027208357"/>
          <c:y val="0.73808849684671862"/>
          <c:w val="0.73652874415172109"/>
          <c:h val="0.18811747038070234"/>
        </c:manualLayout>
      </c:layout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71.wmf"/><Relationship Id="rId4" Type="http://schemas.openxmlformats.org/officeDocument/2006/relationships/image" Target="../media/image6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66.wmf"/><Relationship Id="rId7" Type="http://schemas.openxmlformats.org/officeDocument/2006/relationships/image" Target="../media/image74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67.wmf"/><Relationship Id="rId9" Type="http://schemas.openxmlformats.org/officeDocument/2006/relationships/image" Target="../media/image7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68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30610-5522-4402-B7F9-895580C084AC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4C26F-1AD5-4151-95ED-95C5C1678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9256B-2EB5-4035-9760-A089F3941966}" type="slidenum">
              <a:rPr lang="ru-RU"/>
              <a:pPr/>
              <a:t>18</a:t>
            </a:fld>
            <a:endParaRPr 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17E-F5BD-49A0-AD9E-3CC58713BA3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AFEC-31A3-4168-BE86-079EE202D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17E-F5BD-49A0-AD9E-3CC58713BA3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AFEC-31A3-4168-BE86-079EE202D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17E-F5BD-49A0-AD9E-3CC58713BA3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AFEC-31A3-4168-BE86-079EE202D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17E-F5BD-49A0-AD9E-3CC58713BA3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AFEC-31A3-4168-BE86-079EE202D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17E-F5BD-49A0-AD9E-3CC58713BA3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AFEC-31A3-4168-BE86-079EE202D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17E-F5BD-49A0-AD9E-3CC58713BA3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AFEC-31A3-4168-BE86-079EE202D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17E-F5BD-49A0-AD9E-3CC58713BA3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AFEC-31A3-4168-BE86-079EE202D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17E-F5BD-49A0-AD9E-3CC58713BA3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AFEC-31A3-4168-BE86-079EE202D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17E-F5BD-49A0-AD9E-3CC58713BA3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AFEC-31A3-4168-BE86-079EE202D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17E-F5BD-49A0-AD9E-3CC58713BA3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AFEC-31A3-4168-BE86-079EE202D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17E-F5BD-49A0-AD9E-3CC58713BA3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AFEC-31A3-4168-BE86-079EE202D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4717E-F5BD-49A0-AD9E-3CC58713BA3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AAFEC-31A3-4168-BE86-079EE202D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&#1043;&#1077;&#1086;&#1084;&#1077;&#1090;&#1088;&#1080;&#1103;.mp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08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99.png"/><Relationship Id="rId5" Type="http://schemas.openxmlformats.org/officeDocument/2006/relationships/image" Target="../media/image102.png"/><Relationship Id="rId10" Type="http://schemas.openxmlformats.org/officeDocument/2006/relationships/image" Target="../media/image98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jpeg"/><Relationship Id="rId9" Type="http://schemas.openxmlformats.org/officeDocument/2006/relationships/oleObject" Target="../embeddings/oleObject4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slide" Target="slide4.xml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jpe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362662"/>
            <a:ext cx="857256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Тригонометрия в жизни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714356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30.04.2021 г.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2643182"/>
            <a:ext cx="5286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«Каждая решенная мною задача становится образом, который служит впоследствии для решения других задач» 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</a:rPr>
              <a:t>Р.Декарт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539103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hlinkClick r:id="rId2" action="ppaction://hlinkfile"/>
              </a:rPr>
              <a:t>Видеофильм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2857488" y="3071810"/>
          <a:ext cx="2318488" cy="642942"/>
        </p:xfrm>
        <a:graphic>
          <a:graphicData uri="http://schemas.openxmlformats.org/presentationml/2006/ole">
            <p:oleObj spid="_x0000_s40966" name="Формула" r:id="rId3" imgW="1409700" imgH="393700" progId="Equation.3">
              <p:embed/>
            </p:oleObj>
          </a:graphicData>
        </a:graphic>
      </p:graphicFrame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4572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57200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572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57200" y="2476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457200" y="2847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29256" y="1357298"/>
            <a:ext cx="2895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6 </a:t>
            </a:r>
            <a:r>
              <a:rPr lang="en-US" sz="2400" dirty="0" smtClean="0"/>
              <a:t>sin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x </a:t>
            </a:r>
            <a:r>
              <a:rPr lang="ru-RU" sz="2400" dirty="0" smtClean="0"/>
              <a:t>– 5</a:t>
            </a:r>
            <a:r>
              <a:rPr lang="en-US" sz="2400" dirty="0" smtClean="0"/>
              <a:t>sin x</a:t>
            </a:r>
            <a:r>
              <a:rPr lang="ru-RU" sz="2400" dirty="0" smtClean="0"/>
              <a:t> + 1 = 0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1357298"/>
            <a:ext cx="2175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c</a:t>
            </a:r>
            <a:r>
              <a:rPr lang="ru-RU" sz="2000" dirty="0" err="1" smtClean="0">
                <a:latin typeface="Arial" pitchFamily="34" charset="0"/>
              </a:rPr>
              <a:t>os</a:t>
            </a:r>
            <a:r>
              <a:rPr lang="ru-RU" sz="2000" dirty="0" smtClean="0">
                <a:latin typeface="Arial" pitchFamily="34" charset="0"/>
              </a:rPr>
              <a:t> 2х + </a:t>
            </a:r>
            <a:r>
              <a:rPr lang="en-US" sz="2000" dirty="0" err="1" smtClean="0">
                <a:latin typeface="Arial" pitchFamily="34" charset="0"/>
              </a:rPr>
              <a:t>cos</a:t>
            </a:r>
            <a:r>
              <a:rPr lang="ru-RU" sz="2000" dirty="0" smtClean="0">
                <a:latin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</a:rPr>
              <a:t>х</a:t>
            </a:r>
            <a:r>
              <a:rPr lang="ru-RU" sz="2000" dirty="0" smtClean="0">
                <a:latin typeface="Arial" pitchFamily="34" charset="0"/>
              </a:rPr>
              <a:t> =0</a:t>
            </a:r>
            <a:endParaRPr lang="ru-RU" sz="200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214678" y="0"/>
            <a:ext cx="2786082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Проверка</a:t>
            </a:r>
            <a:r>
              <a:rPr kumimoji="0" lang="ru-RU" sz="2400" b="1" i="1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1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28728" y="714356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Уравнения, сводящиеся к квадратным уравнениям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571472" y="1928802"/>
          <a:ext cx="2051050" cy="406400"/>
        </p:xfrm>
        <a:graphic>
          <a:graphicData uri="http://schemas.openxmlformats.org/presentationml/2006/ole">
            <p:oleObj spid="_x0000_s40969" name="Формула" r:id="rId4" imgW="901440" imgH="203040" progId="Equation.3">
              <p:embed/>
            </p:oleObj>
          </a:graphicData>
        </a:graphic>
      </p:graphicFrame>
      <p:cxnSp>
        <p:nvCxnSpPr>
          <p:cNvPr id="33" name="Прямая соединительная линия 32"/>
          <p:cNvCxnSpPr/>
          <p:nvPr/>
        </p:nvCxnSpPr>
        <p:spPr>
          <a:xfrm>
            <a:off x="571472" y="1714488"/>
            <a:ext cx="228601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286380" y="1714488"/>
            <a:ext cx="307183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714612" y="3786190"/>
            <a:ext cx="264320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73" name="Object 13"/>
          <p:cNvGraphicFramePr>
            <a:graphicFrameLocks noChangeAspect="1"/>
          </p:cNvGraphicFramePr>
          <p:nvPr/>
        </p:nvGraphicFramePr>
        <p:xfrm>
          <a:off x="2928926" y="4071942"/>
          <a:ext cx="2224087" cy="406400"/>
        </p:xfrm>
        <a:graphic>
          <a:graphicData uri="http://schemas.openxmlformats.org/presentationml/2006/ole">
            <p:oleObj spid="_x0000_s40973" name="Формула" r:id="rId5" imgW="977760" imgH="203040" progId="Equation.3">
              <p:embed/>
            </p:oleObj>
          </a:graphicData>
        </a:graphic>
      </p:graphicFrame>
      <p:graphicFrame>
        <p:nvGraphicFramePr>
          <p:cNvPr id="40974" name="Object 14"/>
          <p:cNvGraphicFramePr>
            <a:graphicFrameLocks noChangeAspect="1"/>
          </p:cNvGraphicFramePr>
          <p:nvPr/>
        </p:nvGraphicFramePr>
        <p:xfrm>
          <a:off x="601663" y="2357430"/>
          <a:ext cx="2049462" cy="782645"/>
        </p:xfrm>
        <a:graphic>
          <a:graphicData uri="http://schemas.openxmlformats.org/presentationml/2006/ole">
            <p:oleObj spid="_x0000_s40974" name="Формула" r:id="rId6" imgW="1028520" imgH="393480" progId="Equation.3">
              <p:embed/>
            </p:oleObj>
          </a:graphicData>
        </a:graphic>
      </p:graphicFrame>
      <p:graphicFrame>
        <p:nvGraphicFramePr>
          <p:cNvPr id="40975" name="Object 15"/>
          <p:cNvGraphicFramePr>
            <a:graphicFrameLocks noChangeAspect="1"/>
          </p:cNvGraphicFramePr>
          <p:nvPr/>
        </p:nvGraphicFramePr>
        <p:xfrm>
          <a:off x="5357818" y="1928802"/>
          <a:ext cx="2659062" cy="649287"/>
        </p:xfrm>
        <a:graphic>
          <a:graphicData uri="http://schemas.openxmlformats.org/presentationml/2006/ole">
            <p:oleObj spid="_x0000_s40975" name="Формула" r:id="rId7" imgW="1180800" imgH="393480" progId="Equation.3">
              <p:embed/>
            </p:oleObj>
          </a:graphicData>
        </a:graphic>
      </p:graphicFrame>
      <p:graphicFrame>
        <p:nvGraphicFramePr>
          <p:cNvPr id="40976" name="Object 16"/>
          <p:cNvGraphicFramePr>
            <a:graphicFrameLocks noChangeAspect="1"/>
          </p:cNvGraphicFramePr>
          <p:nvPr/>
        </p:nvGraphicFramePr>
        <p:xfrm>
          <a:off x="5357818" y="2571744"/>
          <a:ext cx="3487738" cy="649288"/>
        </p:xfrm>
        <a:graphic>
          <a:graphicData uri="http://schemas.openxmlformats.org/presentationml/2006/ole">
            <p:oleObj spid="_x0000_s40976" name="Формула" r:id="rId8" imgW="15490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428596" y="1357298"/>
          <a:ext cx="2312335" cy="357190"/>
        </p:xfrm>
        <a:graphic>
          <a:graphicData uri="http://schemas.openxmlformats.org/presentationml/2006/ole">
            <p:oleObj spid="_x0000_s53255" name="Формула" r:id="rId3" imgW="1180588" imgH="177723" progId="Equation.3">
              <p:embed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2214546" y="2643182"/>
          <a:ext cx="4387850" cy="428625"/>
        </p:xfrm>
        <a:graphic>
          <a:graphicData uri="http://schemas.openxmlformats.org/presentationml/2006/ole">
            <p:oleObj spid="_x0000_s53256" name="Формула" r:id="rId4" imgW="2031840" imgH="203040" progId="Equation.3">
              <p:embed/>
            </p:oleObj>
          </a:graphicData>
        </a:graphic>
      </p:graphicFrame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4572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57200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572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57200" y="2476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457200" y="2847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214678" y="0"/>
            <a:ext cx="2786082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Проверка</a:t>
            </a:r>
            <a:r>
              <a:rPr kumimoji="0" lang="ru-RU" sz="2400" b="1" i="1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1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72132" y="1285860"/>
            <a:ext cx="271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3 sin x+ 5 </a:t>
            </a:r>
            <a:r>
              <a:rPr lang="en-US" sz="2400" dirty="0" err="1" smtClean="0"/>
              <a:t>cos</a:t>
            </a:r>
            <a:r>
              <a:rPr lang="en-US" sz="2400" dirty="0" smtClean="0"/>
              <a:t> x = 0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285984" y="4071942"/>
            <a:ext cx="4379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5 </a:t>
            </a:r>
            <a:r>
              <a:rPr lang="en-US" sz="2400" dirty="0" smtClean="0"/>
              <a:t>sin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</a:t>
            </a:r>
            <a:r>
              <a:rPr lang="ru-RU" sz="2400" dirty="0" err="1" smtClean="0"/>
              <a:t>х</a:t>
            </a:r>
            <a:r>
              <a:rPr lang="ru-RU" sz="2400" dirty="0" smtClean="0"/>
              <a:t>  - 3 </a:t>
            </a:r>
            <a:r>
              <a:rPr lang="en-US" sz="2400" dirty="0" smtClean="0"/>
              <a:t>sin</a:t>
            </a:r>
            <a:r>
              <a:rPr lang="ru-RU" sz="2400" dirty="0" err="1" smtClean="0"/>
              <a:t>х</a:t>
            </a:r>
            <a:r>
              <a:rPr lang="ru-RU" sz="2400" dirty="0" smtClean="0"/>
              <a:t>  </a:t>
            </a:r>
            <a:r>
              <a:rPr lang="en-US" sz="2400" dirty="0" err="1" smtClean="0"/>
              <a:t>cos</a:t>
            </a:r>
            <a:r>
              <a:rPr lang="ru-RU" sz="2400" dirty="0" smtClean="0"/>
              <a:t> </a:t>
            </a:r>
            <a:r>
              <a:rPr lang="ru-RU" sz="2400" dirty="0" err="1" smtClean="0"/>
              <a:t>х</a:t>
            </a:r>
            <a:r>
              <a:rPr lang="ru-RU" sz="2400" dirty="0" smtClean="0"/>
              <a:t> - 2 </a:t>
            </a:r>
            <a:r>
              <a:rPr lang="en-US" sz="2400" dirty="0" err="1" smtClean="0"/>
              <a:t>cos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х =0 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071670" y="785794"/>
            <a:ext cx="5200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Однородные уравнения первой и второй степени: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0970" name="Object 10"/>
          <p:cNvGraphicFramePr>
            <a:graphicFrameLocks noChangeAspect="1"/>
          </p:cNvGraphicFramePr>
          <p:nvPr/>
        </p:nvGraphicFramePr>
        <p:xfrm>
          <a:off x="2714612" y="4857760"/>
          <a:ext cx="3236912" cy="665163"/>
        </p:xfrm>
        <a:graphic>
          <a:graphicData uri="http://schemas.openxmlformats.org/presentationml/2006/ole">
            <p:oleObj spid="_x0000_s53258" name="Формула" r:id="rId5" imgW="1917360" imgH="393480" progId="Equation.3">
              <p:embed/>
            </p:oleObj>
          </a:graphicData>
        </a:graphic>
      </p:graphicFrame>
      <p:graphicFrame>
        <p:nvGraphicFramePr>
          <p:cNvPr id="40971" name="Object 11"/>
          <p:cNvGraphicFramePr>
            <a:graphicFrameLocks noChangeAspect="1"/>
          </p:cNvGraphicFramePr>
          <p:nvPr/>
        </p:nvGraphicFramePr>
        <p:xfrm>
          <a:off x="4357686" y="3143248"/>
          <a:ext cx="1670050" cy="711197"/>
        </p:xfrm>
        <a:graphic>
          <a:graphicData uri="http://schemas.openxmlformats.org/presentationml/2006/ole">
            <p:oleObj spid="_x0000_s53259" name="Формула" r:id="rId6" imgW="838080" imgH="393480" progId="Equation.3">
              <p:embed/>
            </p:oleObj>
          </a:graphicData>
        </a:graphic>
      </p:graphicFrame>
      <p:cxnSp>
        <p:nvCxnSpPr>
          <p:cNvPr id="33" name="Прямая соединительная линия 32"/>
          <p:cNvCxnSpPr/>
          <p:nvPr/>
        </p:nvCxnSpPr>
        <p:spPr>
          <a:xfrm>
            <a:off x="214282" y="1714488"/>
            <a:ext cx="250033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000628" y="1712900"/>
            <a:ext cx="350046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143108" y="3071810"/>
            <a:ext cx="442915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143108" y="4500570"/>
            <a:ext cx="450059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357158" y="1928802"/>
          <a:ext cx="1973262" cy="665163"/>
        </p:xfrm>
        <a:graphic>
          <a:graphicData uri="http://schemas.openxmlformats.org/presentationml/2006/ole">
            <p:oleObj spid="_x0000_s53260" name="Формула" r:id="rId7" imgW="1168200" imgH="393480" progId="Equation.3">
              <p:embed/>
            </p:oleObj>
          </a:graphicData>
        </a:graphic>
      </p:graphicFrame>
      <p:graphicFrame>
        <p:nvGraphicFramePr>
          <p:cNvPr id="53261" name="Object 13"/>
          <p:cNvGraphicFramePr>
            <a:graphicFrameLocks noChangeAspect="1"/>
          </p:cNvGraphicFramePr>
          <p:nvPr/>
        </p:nvGraphicFramePr>
        <p:xfrm>
          <a:off x="5486400" y="1857375"/>
          <a:ext cx="2144713" cy="665163"/>
        </p:xfrm>
        <a:graphic>
          <a:graphicData uri="http://schemas.openxmlformats.org/presentationml/2006/ole">
            <p:oleObj spid="_x0000_s53261" name="Формула" r:id="rId8" imgW="1269720" imgH="393480" progId="Equation.3">
              <p:embed/>
            </p:oleObj>
          </a:graphicData>
        </a:graphic>
      </p:graphicFrame>
      <p:graphicFrame>
        <p:nvGraphicFramePr>
          <p:cNvPr id="53262" name="Object 14"/>
          <p:cNvGraphicFramePr>
            <a:graphicFrameLocks noChangeAspect="1"/>
          </p:cNvGraphicFramePr>
          <p:nvPr/>
        </p:nvGraphicFramePr>
        <p:xfrm>
          <a:off x="2357422" y="3357562"/>
          <a:ext cx="1973263" cy="342900"/>
        </p:xfrm>
        <a:graphic>
          <a:graphicData uri="http://schemas.openxmlformats.org/presentationml/2006/ole">
            <p:oleObj spid="_x0000_s53262" name="Формула" r:id="rId9" imgW="11682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143108" y="285728"/>
            <a:ext cx="4929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Физминутка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и релаксация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revie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357298"/>
            <a:ext cx="5857916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69413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Comic Sans MS" pitchFamily="66" charset="0"/>
              </a:rPr>
              <a:t>Моделирование биоритмов человека </a:t>
            </a:r>
            <a:endParaRPr lang="ru-RU" sz="28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 t="17822" r="44823" b="54207"/>
          <a:stretch>
            <a:fillRect/>
          </a:stretch>
        </p:blipFill>
        <p:spPr bwMode="auto">
          <a:xfrm>
            <a:off x="1" y="1285860"/>
            <a:ext cx="91440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1" y="5000636"/>
            <a:ext cx="295019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4357694"/>
            <a:ext cx="4714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 smtClean="0"/>
              <a:t>Функция описания биоритмов:</a:t>
            </a:r>
            <a:endParaRPr lang="ru-RU" sz="2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4857760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где 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</a:t>
            </a: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-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текущая дата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</a:t>
            </a:r>
            <a:r>
              <a:rPr lang="ru-RU" i="1" baseline="-30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0 </a:t>
            </a: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дата рождения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</a:t>
            </a:r>
            <a:r>
              <a:rPr lang="en-US" i="1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</a:t>
            </a:r>
            <a:r>
              <a:rPr lang="en-US" i="1" baseline="-300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</a:t>
            </a:r>
            <a:r>
              <a:rPr lang="en-US" i="1" baseline="-30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i="1" baseline="-30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периоды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857892"/>
            <a:ext cx="4613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=SIN(6,28*(A10-$D$5)/23)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714348" y="1000108"/>
          <a:ext cx="8119269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Решение</a:t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геометрической  задачи</a:t>
            </a:r>
          </a:p>
        </p:txBody>
      </p:sp>
      <p:sp>
        <p:nvSpPr>
          <p:cNvPr id="9" name="Содержимое 4"/>
          <p:cNvSpPr>
            <a:spLocks noGrp="1"/>
          </p:cNvSpPr>
          <p:nvPr>
            <p:ph idx="1"/>
          </p:nvPr>
        </p:nvSpPr>
        <p:spPr>
          <a:xfrm>
            <a:off x="571472" y="1357298"/>
            <a:ext cx="6786610" cy="250033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sz="2800" b="1" dirty="0" smtClean="0"/>
              <a:t>Биссектриса </a:t>
            </a:r>
            <a:r>
              <a:rPr lang="ru-RU" sz="2800" b="1" dirty="0"/>
              <a:t>одного из острых углов прямоугольного треугольника в шесть раз короче гипотенузы. Найдите острые углы этого треугольника.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-45085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-298450" y="1181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817" name="Group 1"/>
          <p:cNvGrpSpPr>
            <a:grpSpLocks/>
          </p:cNvGrpSpPr>
          <p:nvPr/>
        </p:nvGrpSpPr>
        <p:grpSpPr bwMode="auto">
          <a:xfrm>
            <a:off x="2143108" y="3262329"/>
            <a:ext cx="2676525" cy="2524125"/>
            <a:chOff x="2385" y="1170"/>
            <a:chExt cx="4215" cy="3975"/>
          </a:xfrm>
        </p:grpSpPr>
        <p:sp>
          <p:nvSpPr>
            <p:cNvPr id="34818" name="AutoShape 2"/>
            <p:cNvSpPr>
              <a:spLocks noChangeArrowheads="1"/>
            </p:cNvSpPr>
            <p:nvPr/>
          </p:nvSpPr>
          <p:spPr bwMode="auto">
            <a:xfrm>
              <a:off x="3225" y="1770"/>
              <a:ext cx="2610" cy="2610"/>
            </a:xfrm>
            <a:prstGeom prst="rtTriangl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4819" name="AutoShape 3"/>
            <p:cNvCxnSpPr>
              <a:cxnSpLocks noChangeShapeType="1"/>
            </p:cNvCxnSpPr>
            <p:nvPr/>
          </p:nvCxnSpPr>
          <p:spPr bwMode="auto">
            <a:xfrm>
              <a:off x="3225" y="1770"/>
              <a:ext cx="1065" cy="261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4820" name="Text Box 4"/>
            <p:cNvSpPr txBox="1">
              <a:spLocks noChangeArrowheads="1"/>
            </p:cNvSpPr>
            <p:nvPr/>
          </p:nvSpPr>
          <p:spPr bwMode="auto">
            <a:xfrm>
              <a:off x="2385" y="4095"/>
              <a:ext cx="675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2775" y="1170"/>
              <a:ext cx="675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>
              <a:off x="5925" y="4095"/>
              <a:ext cx="675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3" name="Rectangle 7"/>
            <p:cNvSpPr>
              <a:spLocks noChangeArrowheads="1"/>
            </p:cNvSpPr>
            <p:nvPr/>
          </p:nvSpPr>
          <p:spPr bwMode="auto">
            <a:xfrm>
              <a:off x="3225" y="4095"/>
              <a:ext cx="225" cy="28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24" name="Arc 8"/>
            <p:cNvSpPr>
              <a:spLocks/>
            </p:cNvSpPr>
            <p:nvPr/>
          </p:nvSpPr>
          <p:spPr bwMode="auto">
            <a:xfrm rot="8866312">
              <a:off x="3187" y="2344"/>
              <a:ext cx="620" cy="1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4005" y="4380"/>
              <a:ext cx="675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317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317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128586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350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14938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747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0747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11350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11350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11350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0" y="11350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1082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10207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18573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29098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0" y="20494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2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0" y="10207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204" name="Rectangle 28"/>
          <p:cNvSpPr>
            <a:spLocks noChangeArrowheads="1"/>
          </p:cNvSpPr>
          <p:nvPr/>
        </p:nvSpPr>
        <p:spPr bwMode="auto">
          <a:xfrm>
            <a:off x="0" y="30781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205" name="Rectangle 29"/>
          <p:cNvSpPr>
            <a:spLocks noChangeArrowheads="1"/>
          </p:cNvSpPr>
          <p:nvPr/>
        </p:nvSpPr>
        <p:spPr bwMode="auto">
          <a:xfrm>
            <a:off x="0" y="4098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206" name="Rectangle 30"/>
          <p:cNvSpPr>
            <a:spLocks noChangeArrowheads="1"/>
          </p:cNvSpPr>
          <p:nvPr/>
        </p:nvSpPr>
        <p:spPr bwMode="auto">
          <a:xfrm>
            <a:off x="0" y="51196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207167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3124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41989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0" y="242886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0" y="31162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0" y="41449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357158" y="5214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192880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07181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40465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0" y="30559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435769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-45085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-45085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-450850" y="38782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-45085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-450850" y="20494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-45085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-45085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-642974" y="307181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4786314" y="799911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ДАНО: </a:t>
            </a:r>
            <a:r>
              <a:rPr lang="ru-RU" sz="2400" b="1" dirty="0" smtClean="0"/>
              <a:t>    </a:t>
            </a:r>
            <a:r>
              <a:rPr lang="ru-RU" sz="2400" dirty="0" smtClean="0"/>
              <a:t>АВС </a:t>
            </a:r>
            <a:endParaRPr lang="ru-RU" sz="2400" dirty="0"/>
          </a:p>
          <a:p>
            <a:r>
              <a:rPr lang="ru-RU" sz="2400" dirty="0"/>
              <a:t> угол С </a:t>
            </a:r>
            <a:r>
              <a:rPr lang="ru-RU" sz="2400" dirty="0" smtClean="0"/>
              <a:t>= 90</a:t>
            </a:r>
            <a:endParaRPr lang="ru-RU" sz="2400" dirty="0"/>
          </a:p>
          <a:p>
            <a:r>
              <a:rPr lang="ru-RU" sz="2400" dirty="0"/>
              <a:t>ВД- биссектриса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000240"/>
            <a:ext cx="928694" cy="777451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922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714876" y="2786058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НАЙТИ </a:t>
            </a:r>
            <a:r>
              <a:rPr lang="ru-RU" sz="2400" b="1" dirty="0"/>
              <a:t>:             </a:t>
            </a:r>
            <a:r>
              <a:rPr lang="ru-RU" sz="2400" b="1" dirty="0" smtClean="0"/>
              <a:t>   ,</a:t>
            </a:r>
            <a:endParaRPr lang="ru-RU" sz="2400" b="1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9376" y="2857496"/>
            <a:ext cx="707202" cy="341314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2857496"/>
            <a:ext cx="714380" cy="344778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98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71538" y="364331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РЕШЕНИЕ: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98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357554" y="364331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Пусть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3738610"/>
            <a:ext cx="1357323" cy="333331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>
            <a:off x="1000100" y="4071942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Применив теорему синусов к треугольнику АВД, найдем, что</a:t>
            </a:r>
          </a:p>
        </p:txBody>
      </p:sp>
      <p:sp>
        <p:nvSpPr>
          <p:cNvPr id="103" name="Заголовок 1"/>
          <p:cNvSpPr>
            <a:spLocks noGrp="1"/>
          </p:cNvSpPr>
          <p:nvPr>
            <p:ph type="title"/>
          </p:nvPr>
        </p:nvSpPr>
        <p:spPr>
          <a:xfrm>
            <a:off x="6143636" y="142852"/>
            <a:ext cx="2714643" cy="4286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</a:rPr>
              <a:t>Решение задачи</a:t>
            </a:r>
          </a:p>
        </p:txBody>
      </p:sp>
      <p:sp>
        <p:nvSpPr>
          <p:cNvPr id="105" name="Прямоугольник 104"/>
          <p:cNvSpPr/>
          <p:nvPr/>
        </p:nvSpPr>
        <p:spPr>
          <a:xfrm rot="16200000">
            <a:off x="-2571800" y="3571876"/>
            <a:ext cx="5786478" cy="3571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Plain">
              <a:avLst>
                <a:gd name="adj" fmla="val 49282"/>
              </a:avLst>
            </a:prstTxWarp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Решение   геометрической   задачи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929198"/>
            <a:ext cx="3843456" cy="785818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5000636"/>
            <a:ext cx="1416569" cy="714380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922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Стрелка вправо с вырезом 110"/>
          <p:cNvSpPr/>
          <p:nvPr/>
        </p:nvSpPr>
        <p:spPr bwMode="auto">
          <a:xfrm>
            <a:off x="5143504" y="5214950"/>
            <a:ext cx="357190" cy="285752"/>
          </a:xfrm>
          <a:prstGeom prst="notch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2" y="5715016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Учитывая условия задачи, получаем: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1428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6143644"/>
            <a:ext cx="1219934" cy="611189"/>
          </a:xfrm>
          <a:prstGeom prst="rect">
            <a:avLst/>
          </a:prstGeom>
          <a:noFill/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85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4" name="Дуга 123"/>
          <p:cNvSpPr/>
          <p:nvPr/>
        </p:nvSpPr>
        <p:spPr>
          <a:xfrm>
            <a:off x="1571604" y="2786058"/>
            <a:ext cx="1071570" cy="571504"/>
          </a:xfrm>
          <a:prstGeom prst="arc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Равнобедренный треугольник 122"/>
          <p:cNvSpPr/>
          <p:nvPr/>
        </p:nvSpPr>
        <p:spPr>
          <a:xfrm>
            <a:off x="5857884" y="1000108"/>
            <a:ext cx="142876" cy="14287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6357950" y="1214422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1" name="Группа 130"/>
          <p:cNvGrpSpPr/>
          <p:nvPr/>
        </p:nvGrpSpPr>
        <p:grpSpPr>
          <a:xfrm>
            <a:off x="714348" y="928670"/>
            <a:ext cx="3730379" cy="2652714"/>
            <a:chOff x="714348" y="919162"/>
            <a:chExt cx="3730379" cy="265271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14348" y="919162"/>
              <a:ext cx="3730379" cy="2652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7" name="Дуга 126"/>
            <p:cNvSpPr/>
            <p:nvPr/>
          </p:nvSpPr>
          <p:spPr>
            <a:xfrm rot="13984307">
              <a:off x="3531981" y="2757409"/>
              <a:ext cx="314037" cy="414486"/>
            </a:xfrm>
            <a:prstGeom prst="arc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Дуга 127"/>
            <p:cNvSpPr/>
            <p:nvPr/>
          </p:nvSpPr>
          <p:spPr>
            <a:xfrm rot="13984307">
              <a:off x="3237962" y="2700035"/>
              <a:ext cx="585254" cy="529237"/>
            </a:xfrm>
            <a:prstGeom prst="arc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Дуга 128"/>
            <p:cNvSpPr/>
            <p:nvPr/>
          </p:nvSpPr>
          <p:spPr>
            <a:xfrm rot="13984307">
              <a:off x="3386362" y="2700143"/>
              <a:ext cx="371012" cy="457581"/>
            </a:xfrm>
            <a:prstGeom prst="arc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3108" y="2500306"/>
              <a:ext cx="571504" cy="241127"/>
            </a:xfrm>
            <a:prstGeom prst="rect">
              <a:avLst/>
            </a:prstGeom>
            <a:noFill/>
          </p:spPr>
        </p:pic>
        <p:pic>
          <p:nvPicPr>
            <p:cNvPr id="12" name="Picture 14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14480" y="1571612"/>
              <a:ext cx="142876" cy="401669"/>
            </a:xfrm>
            <a:prstGeom prst="rect">
              <a:avLst/>
            </a:prstGeom>
            <a:noFill/>
          </p:spPr>
        </p:pic>
        <p:pic>
          <p:nvPicPr>
            <p:cNvPr id="126" name="Picture 14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00166" y="1724012"/>
              <a:ext cx="142876" cy="401669"/>
            </a:xfrm>
            <a:prstGeom prst="rect">
              <a:avLst/>
            </a:prstGeom>
            <a:noFill/>
          </p:spPr>
        </p:pic>
      </p:grpSp>
      <p:sp>
        <p:nvSpPr>
          <p:cNvPr id="130" name="TextBox 129"/>
          <p:cNvSpPr txBox="1"/>
          <p:nvPr/>
        </p:nvSpPr>
        <p:spPr>
          <a:xfrm rot="18246958">
            <a:off x="2759298" y="2706103"/>
            <a:ext cx="644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90 – 2</a:t>
            </a:r>
            <a:r>
              <a:rPr lang="en-US" sz="1200" dirty="0" smtClean="0"/>
              <a:t>x</a:t>
            </a:r>
            <a:endParaRPr lang="ru-RU" sz="1200" dirty="0"/>
          </a:p>
        </p:txBody>
      </p:sp>
      <p:sp>
        <p:nvSpPr>
          <p:cNvPr id="132" name="Дуга 131"/>
          <p:cNvSpPr/>
          <p:nvPr/>
        </p:nvSpPr>
        <p:spPr>
          <a:xfrm rot="20556497">
            <a:off x="1691216" y="2747371"/>
            <a:ext cx="1067479" cy="963611"/>
          </a:xfrm>
          <a:prstGeom prst="arc">
            <a:avLst>
              <a:gd name="adj1" fmla="val 16529104"/>
              <a:gd name="adj2" fmla="val 62892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0" grpId="0"/>
      <p:bldP spid="102" grpId="0"/>
      <p:bldP spid="111" grpId="0" animBg="1"/>
      <p:bldP spid="1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317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317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350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14938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747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0747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11350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11350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11350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0" y="11350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1082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10207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18573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29098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0" y="20494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2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0" y="10207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204" name="Rectangle 28"/>
          <p:cNvSpPr>
            <a:spLocks noChangeArrowheads="1"/>
          </p:cNvSpPr>
          <p:nvPr/>
        </p:nvSpPr>
        <p:spPr bwMode="auto">
          <a:xfrm>
            <a:off x="0" y="30781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205" name="Rectangle 29"/>
          <p:cNvSpPr>
            <a:spLocks noChangeArrowheads="1"/>
          </p:cNvSpPr>
          <p:nvPr/>
        </p:nvSpPr>
        <p:spPr bwMode="auto">
          <a:xfrm>
            <a:off x="0" y="4098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206" name="Rectangle 30"/>
          <p:cNvSpPr>
            <a:spLocks noChangeArrowheads="1"/>
          </p:cNvSpPr>
          <p:nvPr/>
        </p:nvSpPr>
        <p:spPr bwMode="auto">
          <a:xfrm>
            <a:off x="0" y="51196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21034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3124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0" y="242886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0" y="31162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0" y="41449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357158" y="5214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192880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07181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40465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0" y="30559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435769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-45085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-45085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-45085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-450850" y="20494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-45085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-45085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1432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341562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922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98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98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" name="Заголовок 1"/>
          <p:cNvSpPr>
            <a:spLocks noGrp="1"/>
          </p:cNvSpPr>
          <p:nvPr>
            <p:ph type="title"/>
          </p:nvPr>
        </p:nvSpPr>
        <p:spPr>
          <a:xfrm>
            <a:off x="5500694" y="142852"/>
            <a:ext cx="3357585" cy="4286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</a:rPr>
              <a:t>Задача  продолжение</a:t>
            </a:r>
          </a:p>
        </p:txBody>
      </p:sp>
      <p:sp>
        <p:nvSpPr>
          <p:cNvPr id="105" name="Прямоугольник 104"/>
          <p:cNvSpPr/>
          <p:nvPr/>
        </p:nvSpPr>
        <p:spPr>
          <a:xfrm rot="16200000">
            <a:off x="-2500362" y="3571876"/>
            <a:ext cx="5786478" cy="3571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Plain">
              <a:avLst>
                <a:gd name="adj" fmla="val 49282"/>
              </a:avLst>
            </a:prstTxWarp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Решение   геометрической   задачи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922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85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500306"/>
            <a:ext cx="2286016" cy="367837"/>
          </a:xfrm>
          <a:prstGeom prst="rect">
            <a:avLst/>
          </a:prstGeom>
          <a:noFill/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928934"/>
            <a:ext cx="2771702" cy="357190"/>
          </a:xfrm>
          <a:prstGeom prst="rect">
            <a:avLst/>
          </a:prstGeom>
          <a:noFill/>
        </p:spPr>
      </p:pic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143379"/>
            <a:ext cx="1500198" cy="381451"/>
          </a:xfrm>
          <a:prstGeom prst="rect">
            <a:avLst/>
          </a:prstGeom>
          <a:noFill/>
        </p:spPr>
      </p:pic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638092"/>
            <a:ext cx="1785950" cy="362544"/>
          </a:xfrm>
          <a:prstGeom prst="rect">
            <a:avLst/>
          </a:prstGeom>
          <a:noFill/>
        </p:spPr>
      </p:pic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143512"/>
            <a:ext cx="2059233" cy="357190"/>
          </a:xfrm>
          <a:prstGeom prst="rect">
            <a:avLst/>
          </a:prstGeom>
          <a:noFill/>
        </p:spPr>
      </p:pic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5143512"/>
            <a:ext cx="2249435" cy="285752"/>
          </a:xfrm>
          <a:prstGeom prst="rect">
            <a:avLst/>
          </a:prstGeom>
          <a:noFill/>
        </p:spPr>
      </p:pic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5789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5572140"/>
            <a:ext cx="2886906" cy="357190"/>
          </a:xfrm>
          <a:prstGeom prst="rect">
            <a:avLst/>
          </a:prstGeom>
          <a:noFill/>
        </p:spPr>
      </p:pic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0" y="70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71472" y="586005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7030A0"/>
                </a:solidFill>
              </a:rPr>
              <a:t>ОТВЕТ:</a:t>
            </a:r>
          </a:p>
        </p:txBody>
      </p:sp>
      <p:pic>
        <p:nvPicPr>
          <p:cNvPr id="136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571504" cy="241128"/>
          </a:xfrm>
          <a:prstGeom prst="rect">
            <a:avLst/>
          </a:prstGeom>
          <a:noFill/>
        </p:spPr>
      </p:pic>
      <p:pic>
        <p:nvPicPr>
          <p:cNvPr id="137" name="Picture 1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571612"/>
            <a:ext cx="142876" cy="401669"/>
          </a:xfrm>
          <a:prstGeom prst="rect">
            <a:avLst/>
          </a:prstGeom>
          <a:noFill/>
        </p:spPr>
      </p:pic>
      <p:pic>
        <p:nvPicPr>
          <p:cNvPr id="138" name="Picture 1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1724012"/>
            <a:ext cx="142876" cy="401669"/>
          </a:xfrm>
          <a:prstGeom prst="rect">
            <a:avLst/>
          </a:prstGeom>
          <a:noFill/>
        </p:spPr>
      </p:pic>
      <p:sp>
        <p:nvSpPr>
          <p:cNvPr id="139" name="TextBox 138"/>
          <p:cNvSpPr txBox="1"/>
          <p:nvPr/>
        </p:nvSpPr>
        <p:spPr>
          <a:xfrm>
            <a:off x="4357686" y="1142984"/>
            <a:ext cx="564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Решение задачи сводится </a:t>
            </a:r>
          </a:p>
          <a:p>
            <a:r>
              <a:rPr lang="ru-RU" sz="2400" dirty="0"/>
              <a:t>к решению тригонометрического уравнения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714348" y="3571876"/>
            <a:ext cx="842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Решаем квадратное уравнение относительно            ,получаем</a:t>
            </a:r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5792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3571876"/>
            <a:ext cx="695945" cy="450852"/>
          </a:xfrm>
          <a:prstGeom prst="rect">
            <a:avLst/>
          </a:prstGeom>
          <a:noFill/>
        </p:spPr>
      </p:pic>
      <p:sp>
        <p:nvSpPr>
          <p:cNvPr id="757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0" y="701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0" y="701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Стрелка вправо с вырезом 154"/>
          <p:cNvSpPr/>
          <p:nvPr/>
        </p:nvSpPr>
        <p:spPr bwMode="auto">
          <a:xfrm>
            <a:off x="3357554" y="5143512"/>
            <a:ext cx="357190" cy="285752"/>
          </a:xfrm>
          <a:prstGeom prst="notch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580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80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80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5806" name="Picture 3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5929330"/>
            <a:ext cx="4357718" cy="386127"/>
          </a:xfrm>
          <a:prstGeom prst="rect">
            <a:avLst/>
          </a:prstGeom>
          <a:noFill/>
        </p:spPr>
      </p:pic>
      <p:sp>
        <p:nvSpPr>
          <p:cNvPr id="135" name="Дуга 134"/>
          <p:cNvSpPr/>
          <p:nvPr/>
        </p:nvSpPr>
        <p:spPr>
          <a:xfrm>
            <a:off x="1500166" y="2643182"/>
            <a:ext cx="1000132" cy="571504"/>
          </a:xfrm>
          <a:prstGeom prst="arc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4" name="Группа 133"/>
          <p:cNvGrpSpPr/>
          <p:nvPr/>
        </p:nvGrpSpPr>
        <p:grpSpPr>
          <a:xfrm>
            <a:off x="714348" y="919162"/>
            <a:ext cx="3730379" cy="2652714"/>
            <a:chOff x="714348" y="919162"/>
            <a:chExt cx="3730379" cy="2652714"/>
          </a:xfrm>
        </p:grpSpPr>
        <p:pic>
          <p:nvPicPr>
            <p:cNvPr id="14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48" y="919162"/>
              <a:ext cx="3730379" cy="2652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2" name="Picture 1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3108" y="2500306"/>
              <a:ext cx="571504" cy="241127"/>
            </a:xfrm>
            <a:prstGeom prst="rect">
              <a:avLst/>
            </a:prstGeom>
            <a:noFill/>
          </p:spPr>
        </p:pic>
        <p:pic>
          <p:nvPicPr>
            <p:cNvPr id="143" name="Picture 14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14480" y="1571612"/>
              <a:ext cx="142876" cy="401669"/>
            </a:xfrm>
            <a:prstGeom prst="rect">
              <a:avLst/>
            </a:prstGeom>
            <a:noFill/>
          </p:spPr>
        </p:pic>
        <p:pic>
          <p:nvPicPr>
            <p:cNvPr id="144" name="Picture 14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00166" y="1724012"/>
              <a:ext cx="142876" cy="401669"/>
            </a:xfrm>
            <a:prstGeom prst="rect">
              <a:avLst/>
            </a:prstGeom>
            <a:noFill/>
          </p:spPr>
        </p:pic>
        <p:sp>
          <p:nvSpPr>
            <p:cNvPr id="145" name="Дуга 144"/>
            <p:cNvSpPr/>
            <p:nvPr/>
          </p:nvSpPr>
          <p:spPr>
            <a:xfrm rot="13984307">
              <a:off x="3531981" y="2757409"/>
              <a:ext cx="314037" cy="414486"/>
            </a:xfrm>
            <a:prstGeom prst="arc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Дуга 145"/>
            <p:cNvSpPr/>
            <p:nvPr/>
          </p:nvSpPr>
          <p:spPr>
            <a:xfrm rot="13984307">
              <a:off x="3237962" y="2700035"/>
              <a:ext cx="585254" cy="529237"/>
            </a:xfrm>
            <a:prstGeom prst="arc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Дуга 146"/>
            <p:cNvSpPr/>
            <p:nvPr/>
          </p:nvSpPr>
          <p:spPr>
            <a:xfrm rot="13984307">
              <a:off x="3386362" y="2700143"/>
              <a:ext cx="371012" cy="457581"/>
            </a:xfrm>
            <a:prstGeom prst="arc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8" name="Дуга 147"/>
          <p:cNvSpPr/>
          <p:nvPr/>
        </p:nvSpPr>
        <p:spPr>
          <a:xfrm rot="20556497">
            <a:off x="1691216" y="2747371"/>
            <a:ext cx="1067479" cy="963611"/>
          </a:xfrm>
          <a:prstGeom prst="arc">
            <a:avLst>
              <a:gd name="adj1" fmla="val 16529104"/>
              <a:gd name="adj2" fmla="val 62892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TextBox 148"/>
          <p:cNvSpPr txBox="1"/>
          <p:nvPr/>
        </p:nvSpPr>
        <p:spPr>
          <a:xfrm rot="18246958">
            <a:off x="2759298" y="2706103"/>
            <a:ext cx="644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90 – 2</a:t>
            </a:r>
            <a:r>
              <a:rPr lang="en-US" sz="1200" dirty="0" smtClean="0"/>
              <a:t>x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40" grpId="0"/>
      <p:bldP spid="1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DE79FE-5896-48E1-B0CC-6780F574D95C}" type="slidenum">
              <a:rPr lang="ru-RU"/>
              <a:pPr/>
              <a:t>18</a:t>
            </a:fld>
            <a:endParaRPr lang="ru-RU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2643174" y="285728"/>
            <a:ext cx="5757874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Задание №13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(профильный уровень)</a:t>
            </a:r>
          </a:p>
        </p:txBody>
      </p:sp>
      <p:pic>
        <p:nvPicPr>
          <p:cNvPr id="26" name="Picture 2" descr="https://189131.selcdn.ru/leonardo/uploadsForSiteId/10964/content/26af955d-0e55-4864-aede-e171e6505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71768" cy="1493586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14282" y="2500306"/>
            <a:ext cx="32317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parajita" pitchFamily="34" charset="0"/>
              </a:rPr>
              <a:t>Решить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parajita" pitchFamily="34" charset="0"/>
              </a:rPr>
              <a:t>уравнение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500306"/>
            <a:ext cx="2500330" cy="428627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 rot="10800000" flipV="1">
            <a:off x="6357950" y="2428868"/>
            <a:ext cx="1000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=1,25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42845" y="3429001"/>
            <a:ext cx="50006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parajita" pitchFamily="34" charset="0"/>
              </a:rPr>
              <a:t>Найдите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parajita" pitchFamily="34" charset="0"/>
              </a:rPr>
              <a:t>все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parajita" pitchFamily="34" charset="0"/>
              </a:rPr>
              <a:t>корни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parajita" pitchFamily="34" charset="0"/>
              </a:rPr>
              <a:t>этого</a:t>
            </a:r>
            <a:r>
              <a:rPr lang="en-US" sz="2400" dirty="0" smtClean="0"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parajita" pitchFamily="34" charset="0"/>
              </a:rPr>
              <a:t>уравнения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,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parajita" pitchFamily="34" charset="0"/>
              <a:ea typeface="Times New Roman" pitchFamily="18" charset="0"/>
              <a:cs typeface="Aparajit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parajita" pitchFamily="34" charset="0"/>
              </a:rPr>
              <a:t>принадлежащие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parajita" pitchFamily="34" charset="0"/>
              </a:rPr>
              <a:t>отрезку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3857628"/>
            <a:ext cx="523875" cy="428625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4500562" y="3786190"/>
            <a:ext cx="214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]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4714884"/>
            <a:ext cx="142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Ответ:  а)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              б) 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1890713" y="4572000"/>
          <a:ext cx="2125662" cy="782638"/>
        </p:xfrm>
        <a:graphic>
          <a:graphicData uri="http://schemas.openxmlformats.org/presentationml/2006/ole">
            <p:oleObj spid="_x0000_s45057" name="Формула" r:id="rId7" imgW="1066680" imgH="393480" progId="Equation.3">
              <p:embed/>
            </p:oleObj>
          </a:graphicData>
        </a:graphic>
      </p:graphicFrame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4067175" y="4572000"/>
          <a:ext cx="2201863" cy="782638"/>
        </p:xfrm>
        <a:graphic>
          <a:graphicData uri="http://schemas.openxmlformats.org/presentationml/2006/ole">
            <p:oleObj spid="_x0000_s45058" name="Формула" r:id="rId8" imgW="1104840" imgH="393480" progId="Equation.3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857356" y="5357826"/>
          <a:ext cx="506413" cy="782637"/>
        </p:xfrm>
        <a:graphic>
          <a:graphicData uri="http://schemas.openxmlformats.org/presentationml/2006/ole">
            <p:oleObj spid="_x0000_s45059" name="Формула" r:id="rId9" imgW="25380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214422"/>
            <a:ext cx="3656945" cy="714380"/>
          </a:xfrm>
          <a:prstGeom prst="rect">
            <a:avLst/>
          </a:prstGeom>
          <a:noFill/>
        </p:spPr>
      </p:pic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2500306"/>
            <a:ext cx="1071570" cy="786934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71802" y="285728"/>
            <a:ext cx="33420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parajita" pitchFamily="34" charset="0"/>
              </a:rPr>
              <a:t>Домашнее задание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parajita" pitchFamily="34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parajita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85720" y="2143116"/>
            <a:ext cx="5715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parajita" pitchFamily="34" charset="0"/>
              </a:rPr>
              <a:t>Найти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parajita" pitchFamily="34" charset="0"/>
              </a:rPr>
              <a:t>корни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parajita" pitchFamily="34" charset="0"/>
              </a:rPr>
              <a:t>этого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parajita" pitchFamily="34" charset="0"/>
              </a:rPr>
              <a:t>уравнения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parajita" pitchFamily="34" charset="0"/>
              </a:rPr>
              <a:t>принадлежащие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parajita" pitchFamily="34" charset="0"/>
              </a:rPr>
              <a:t>отрезку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5720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128586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Решить уравнение: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72330" y="1285860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parajita" pitchFamily="34" charset="0"/>
                <a:ea typeface="Times New Roman" pitchFamily="18" charset="0"/>
                <a:cs typeface="Aparajita" pitchFamily="34" charset="0"/>
              </a:rPr>
              <a:t>= 0,25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i="1" dirty="0" smtClean="0">
                <a:latin typeface="Georgia" pitchFamily="18" charset="0"/>
              </a:rPr>
              <a:t>Проверка знаний</a:t>
            </a:r>
          </a:p>
        </p:txBody>
      </p:sp>
      <p:pic>
        <p:nvPicPr>
          <p:cNvPr id="5125" name="Picture 5" descr="http://img07.slando.ru/images_slandoru/80054569_1_644x461_matematika-tehnikum-vstupitelnyy-ekzamen-kaz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85860"/>
            <a:ext cx="5643602" cy="41903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obliqueBottom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214313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Продолжи предложение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38" y="1285860"/>
            <a:ext cx="8501062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Сегодня я узнал…..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Было трудно…..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Я научился……………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Меня заинтересовало………….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Мне захотелось………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Меня удивило…………………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Теперь я могу………….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85728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Игра «Верю – Не верю». 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14282" y="1428736"/>
          <a:ext cx="2786082" cy="526680"/>
        </p:xfrm>
        <a:graphic>
          <a:graphicData uri="http://schemas.openxmlformats.org/presentationml/2006/ole">
            <p:oleObj spid="_x0000_s8194" name="Формула" r:id="rId3" imgW="1295280" imgH="203040" progId="Equation.3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14282" y="2071677"/>
          <a:ext cx="2786082" cy="824029"/>
        </p:xfrm>
        <a:graphic>
          <a:graphicData uri="http://schemas.openxmlformats.org/presentationml/2006/ole">
            <p:oleObj spid="_x0000_s8196" name="Формула" r:id="rId4" imgW="1091880" imgH="393480" progId="Equation.3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14282" y="3000372"/>
          <a:ext cx="2571768" cy="785818"/>
        </p:xfrm>
        <a:graphic>
          <a:graphicData uri="http://schemas.openxmlformats.org/presentationml/2006/ole">
            <p:oleObj spid="_x0000_s8197" name="Формула" r:id="rId5" imgW="1015920" imgH="393480" progId="Equation.3">
              <p:embed/>
            </p:oleObj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4000496" y="2285992"/>
          <a:ext cx="4956011" cy="357190"/>
        </p:xfrm>
        <a:graphic>
          <a:graphicData uri="http://schemas.openxmlformats.org/presentationml/2006/ole">
            <p:oleObj spid="_x0000_s8198" name="Формула" r:id="rId6" imgW="2819160" imgH="203040" progId="Equation.3">
              <p:embed/>
            </p:oleObj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4000496" y="3143248"/>
          <a:ext cx="3804074" cy="428628"/>
        </p:xfrm>
        <a:graphic>
          <a:graphicData uri="http://schemas.openxmlformats.org/presentationml/2006/ole">
            <p:oleObj spid="_x0000_s8199" name="Формула" r:id="rId7" imgW="1803240" imgH="203040" progId="Equation.3">
              <p:embed/>
            </p:oleObj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142844" y="4000505"/>
          <a:ext cx="3357585" cy="379082"/>
        </p:xfrm>
        <a:graphic>
          <a:graphicData uri="http://schemas.openxmlformats.org/presentationml/2006/ole">
            <p:oleObj spid="_x0000_s8200" name="Формула" r:id="rId8" imgW="1574640" imgH="177480" progId="Equation.3">
              <p:embed/>
            </p:oleObj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285720" y="4714884"/>
          <a:ext cx="6929486" cy="365842"/>
        </p:xfrm>
        <a:graphic>
          <a:graphicData uri="http://schemas.openxmlformats.org/presentationml/2006/ole">
            <p:oleObj spid="_x0000_s8201" name="Формула" r:id="rId9" imgW="4089240" imgH="215640" progId="Equation.3">
              <p:embed/>
            </p:oleObj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4000496" y="3857625"/>
          <a:ext cx="2357454" cy="730250"/>
        </p:xfrm>
        <a:graphic>
          <a:graphicData uri="http://schemas.openxmlformats.org/presentationml/2006/ole">
            <p:oleObj spid="_x0000_s8202" name="Формула" r:id="rId10" imgW="1066680" imgH="393480" progId="Equation.3">
              <p:embed/>
            </p:oleObj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4000496" y="1550181"/>
          <a:ext cx="4500594" cy="450059"/>
        </p:xfrm>
        <a:graphic>
          <a:graphicData uri="http://schemas.openxmlformats.org/presentationml/2006/ole">
            <p:oleObj spid="_x0000_s8203" name="Формула" r:id="rId11" imgW="2031840" imgH="203040" progId="Equation.3">
              <p:embed/>
            </p:oleObj>
          </a:graphicData>
        </a:graphic>
      </p:graphicFrame>
      <p:graphicFrame>
        <p:nvGraphicFramePr>
          <p:cNvPr id="8205" name="Object 13"/>
          <p:cNvGraphicFramePr>
            <a:graphicFrameLocks noChangeAspect="1"/>
          </p:cNvGraphicFramePr>
          <p:nvPr/>
        </p:nvGraphicFramePr>
        <p:xfrm>
          <a:off x="214282" y="5357826"/>
          <a:ext cx="5643602" cy="340746"/>
        </p:xfrm>
        <a:graphic>
          <a:graphicData uri="http://schemas.openxmlformats.org/presentationml/2006/ole">
            <p:oleObj spid="_x0000_s8205" name="Формула" r:id="rId12" imgW="33652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8436019"/>
              </p:ext>
            </p:extLst>
          </p:nvPr>
        </p:nvGraphicFramePr>
        <p:xfrm>
          <a:off x="857224" y="3929066"/>
          <a:ext cx="7858182" cy="2721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193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193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15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14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785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0"/>
            <a:ext cx="6867525" cy="1928802"/>
          </a:xfrm>
        </p:spPr>
        <p:txBody>
          <a:bodyPr/>
          <a:lstStyle/>
          <a:p>
            <a:pPr algn="r"/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Решение простейших тригонометрических уравнений</a:t>
            </a: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Частные случаи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3714752"/>
            <a:ext cx="7199332" cy="2643206"/>
          </a:xfrm>
        </p:spPr>
        <p:txBody>
          <a:bodyPr/>
          <a:lstStyle/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936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857224" y="1357298"/>
          <a:ext cx="7858182" cy="242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193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193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58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573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071942"/>
            <a:ext cx="1181100" cy="373063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4071942"/>
            <a:ext cx="1387475" cy="373063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071942"/>
            <a:ext cx="1181100" cy="373063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714488"/>
            <a:ext cx="2346325" cy="625475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731955"/>
            <a:ext cx="2087563" cy="62547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841491"/>
            <a:ext cx="1401763" cy="373063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8302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357298"/>
            <a:ext cx="1135063" cy="373063"/>
          </a:xfrm>
          <a:prstGeom prst="rect">
            <a:avLst/>
          </a:prstGeom>
          <a:noFill/>
        </p:spPr>
      </p:pic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357298"/>
            <a:ext cx="1341438" cy="373063"/>
          </a:xfrm>
          <a:prstGeom prst="rect">
            <a:avLst/>
          </a:prstGeom>
          <a:noFill/>
        </p:spPr>
      </p:pic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1357298"/>
            <a:ext cx="1135063" cy="373063"/>
          </a:xfrm>
          <a:prstGeom prst="rect">
            <a:avLst/>
          </a:prstGeom>
          <a:noFill/>
        </p:spPr>
      </p:pic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627573"/>
            <a:ext cx="1570038" cy="373063"/>
          </a:xfrm>
          <a:prstGeom prst="rect">
            <a:avLst/>
          </a:prstGeom>
          <a:noFill/>
        </p:spPr>
      </p:pic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8302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627573"/>
            <a:ext cx="2087563" cy="373063"/>
          </a:xfrm>
          <a:prstGeom prst="rect">
            <a:avLst/>
          </a:prstGeom>
          <a:noFill/>
        </p:spPr>
      </p:pic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8302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518037"/>
            <a:ext cx="1920875" cy="625475"/>
          </a:xfrm>
          <a:prstGeom prst="rect">
            <a:avLst/>
          </a:prstGeom>
          <a:noFill/>
        </p:spPr>
      </p:pic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-214346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1285852" y="2500306"/>
            <a:ext cx="1447800" cy="1214446"/>
            <a:chOff x="1357290" y="2500306"/>
            <a:chExt cx="1447800" cy="1214446"/>
          </a:xfrm>
        </p:grpSpPr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357290" y="2500306"/>
              <a:ext cx="1447800" cy="121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3" name="Picture 4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flipH="1">
              <a:off x="1928794" y="3429000"/>
              <a:ext cx="85726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78" name="Picture 54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9011" y="3286124"/>
              <a:ext cx="432725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88" name="Группа 87"/>
          <p:cNvGrpSpPr/>
          <p:nvPr/>
        </p:nvGrpSpPr>
        <p:grpSpPr>
          <a:xfrm>
            <a:off x="6572264" y="5214950"/>
            <a:ext cx="1447800" cy="1211263"/>
            <a:chOff x="6572264" y="5214950"/>
            <a:chExt cx="1447800" cy="1211263"/>
          </a:xfrm>
        </p:grpSpPr>
        <p:pic>
          <p:nvPicPr>
            <p:cNvPr id="1071" name="Picture 4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572264" y="5214950"/>
              <a:ext cx="1447800" cy="121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4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flipH="1">
              <a:off x="7500958" y="5786454"/>
              <a:ext cx="71438" cy="5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96" name="Picture 72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72396" y="5500702"/>
              <a:ext cx="168275" cy="373063"/>
            </a:xfrm>
            <a:prstGeom prst="rect">
              <a:avLst/>
            </a:prstGeom>
            <a:noFill/>
          </p:spPr>
        </p:pic>
      </p:grpSp>
      <p:grpSp>
        <p:nvGrpSpPr>
          <p:cNvPr id="89" name="Группа 88"/>
          <p:cNvGrpSpPr/>
          <p:nvPr/>
        </p:nvGrpSpPr>
        <p:grpSpPr>
          <a:xfrm>
            <a:off x="3881434" y="2500306"/>
            <a:ext cx="1495424" cy="1211263"/>
            <a:chOff x="3881434" y="2500306"/>
            <a:chExt cx="1495424" cy="1211263"/>
          </a:xfrm>
        </p:grpSpPr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929058" y="2500306"/>
              <a:ext cx="1447800" cy="121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1" name="Picture 57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1434" y="2786058"/>
              <a:ext cx="190500" cy="373063"/>
            </a:xfrm>
            <a:prstGeom prst="rect">
              <a:avLst/>
            </a:prstGeom>
            <a:noFill/>
          </p:spPr>
        </p:pic>
        <p:pic>
          <p:nvPicPr>
            <p:cNvPr id="1092" name="Picture 68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628" y="2786058"/>
              <a:ext cx="168275" cy="373063"/>
            </a:xfrm>
            <a:prstGeom prst="rect">
              <a:avLst/>
            </a:prstGeom>
            <a:noFill/>
          </p:spPr>
        </p:pic>
        <p:pic>
          <p:nvPicPr>
            <p:cNvPr id="77" name="Picture 4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flipH="1">
              <a:off x="4857752" y="3071810"/>
              <a:ext cx="85726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5" name="Picture 4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flipH="1">
              <a:off x="4129084" y="3071810"/>
              <a:ext cx="85726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0" name="Группа 89"/>
          <p:cNvGrpSpPr/>
          <p:nvPr/>
        </p:nvGrpSpPr>
        <p:grpSpPr>
          <a:xfrm>
            <a:off x="6572264" y="2357430"/>
            <a:ext cx="1447800" cy="1354139"/>
            <a:chOff x="6572264" y="2432051"/>
            <a:chExt cx="1447800" cy="1354139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6572264" y="2432051"/>
              <a:ext cx="1447800" cy="1354139"/>
              <a:chOff x="6572264" y="2428868"/>
              <a:chExt cx="1447800" cy="1354139"/>
            </a:xfrm>
          </p:grpSpPr>
          <p:pic>
            <p:nvPicPr>
              <p:cNvPr id="1052" name="Picture 28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6572264" y="2571744"/>
                <a:ext cx="1447800" cy="1211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9" name="Picture 55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58082" y="2428868"/>
                <a:ext cx="136525" cy="495300"/>
              </a:xfrm>
              <a:prstGeom prst="rect">
                <a:avLst/>
              </a:prstGeom>
              <a:noFill/>
            </p:spPr>
          </p:pic>
        </p:grpSp>
        <p:pic>
          <p:nvPicPr>
            <p:cNvPr id="79" name="Picture 4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flipH="1">
              <a:off x="7143768" y="2714620"/>
              <a:ext cx="85726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1" name="Группа 90"/>
          <p:cNvGrpSpPr/>
          <p:nvPr/>
        </p:nvGrpSpPr>
        <p:grpSpPr>
          <a:xfrm>
            <a:off x="1500166" y="5214950"/>
            <a:ext cx="1447800" cy="1211263"/>
            <a:chOff x="1500166" y="5214950"/>
            <a:chExt cx="1447800" cy="1211263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1500166" y="5214950"/>
              <a:ext cx="1447800" cy="1211263"/>
              <a:chOff x="1500166" y="5218133"/>
              <a:chExt cx="1447800" cy="1211263"/>
            </a:xfrm>
          </p:grpSpPr>
          <p:pic>
            <p:nvPicPr>
              <p:cNvPr id="1069" name="Picture 45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1500166" y="5218133"/>
                <a:ext cx="1447800" cy="1211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83" name="Picture 59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00166" y="5500702"/>
                <a:ext cx="190500" cy="373063"/>
              </a:xfrm>
              <a:prstGeom prst="rect">
                <a:avLst/>
              </a:prstGeom>
              <a:noFill/>
            </p:spPr>
          </p:pic>
        </p:grpSp>
        <p:pic>
          <p:nvPicPr>
            <p:cNvPr id="78" name="Picture 4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flipH="1">
              <a:off x="1700192" y="5786454"/>
              <a:ext cx="85726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2" name="Группа 91"/>
          <p:cNvGrpSpPr/>
          <p:nvPr/>
        </p:nvGrpSpPr>
        <p:grpSpPr>
          <a:xfrm>
            <a:off x="4000496" y="5214950"/>
            <a:ext cx="1447800" cy="1352556"/>
            <a:chOff x="4000496" y="5214950"/>
            <a:chExt cx="1447800" cy="1352556"/>
          </a:xfrm>
        </p:grpSpPr>
        <p:grpSp>
          <p:nvGrpSpPr>
            <p:cNvPr id="87" name="Группа 86"/>
            <p:cNvGrpSpPr/>
            <p:nvPr/>
          </p:nvGrpSpPr>
          <p:grpSpPr>
            <a:xfrm>
              <a:off x="4000496" y="5214950"/>
              <a:ext cx="1447800" cy="1352556"/>
              <a:chOff x="4000496" y="5214950"/>
              <a:chExt cx="1447800" cy="1352556"/>
            </a:xfrm>
          </p:grpSpPr>
          <p:pic>
            <p:nvPicPr>
              <p:cNvPr id="1070" name="Picture 46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4000496" y="5214950"/>
                <a:ext cx="1447800" cy="1211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85" name="Picture 61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43438" y="6072206"/>
                <a:ext cx="396875" cy="495300"/>
              </a:xfrm>
              <a:prstGeom prst="rect">
                <a:avLst/>
              </a:prstGeom>
              <a:noFill/>
            </p:spPr>
          </p:pic>
          <p:pic>
            <p:nvPicPr>
              <p:cNvPr id="1087" name="Picture 63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92665" y="5214950"/>
                <a:ext cx="136525" cy="495300"/>
              </a:xfrm>
              <a:prstGeom prst="rect">
                <a:avLst/>
              </a:prstGeom>
              <a:noFill/>
            </p:spPr>
          </p:pic>
        </p:grpSp>
        <p:pic>
          <p:nvPicPr>
            <p:cNvPr id="86" name="Picture 4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flipH="1">
              <a:off x="4557712" y="5357826"/>
              <a:ext cx="85726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3" name="Picture 4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flipH="1">
              <a:off x="4557712" y="6143644"/>
              <a:ext cx="85726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2320742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ятиугольник 29"/>
          <p:cNvSpPr/>
          <p:nvPr/>
        </p:nvSpPr>
        <p:spPr bwMode="auto">
          <a:xfrm>
            <a:off x="3643338" y="5286388"/>
            <a:ext cx="4786314" cy="428628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16-конечная звезда 28"/>
          <p:cNvSpPr/>
          <p:nvPr/>
        </p:nvSpPr>
        <p:spPr bwMode="auto">
          <a:xfrm>
            <a:off x="500034" y="5214950"/>
            <a:ext cx="2214578" cy="928694"/>
          </a:xfrm>
          <a:prstGeom prst="star16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16-конечная звезда 27"/>
          <p:cNvSpPr/>
          <p:nvPr/>
        </p:nvSpPr>
        <p:spPr bwMode="auto">
          <a:xfrm>
            <a:off x="500034" y="3786190"/>
            <a:ext cx="2428892" cy="928694"/>
          </a:xfrm>
          <a:prstGeom prst="star16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Пятно 1 26"/>
          <p:cNvSpPr/>
          <p:nvPr/>
        </p:nvSpPr>
        <p:spPr bwMode="auto">
          <a:xfrm>
            <a:off x="428596" y="2428868"/>
            <a:ext cx="2643206" cy="1071570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Пятно 1 25"/>
          <p:cNvSpPr/>
          <p:nvPr/>
        </p:nvSpPr>
        <p:spPr bwMode="auto">
          <a:xfrm>
            <a:off x="357158" y="1142984"/>
            <a:ext cx="2928958" cy="1000132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Пятиугольник 24"/>
          <p:cNvSpPr/>
          <p:nvPr/>
        </p:nvSpPr>
        <p:spPr bwMode="auto">
          <a:xfrm>
            <a:off x="3643338" y="3929066"/>
            <a:ext cx="4786314" cy="428628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Пятиугольник 23"/>
          <p:cNvSpPr/>
          <p:nvPr/>
        </p:nvSpPr>
        <p:spPr bwMode="auto">
          <a:xfrm>
            <a:off x="3643338" y="2714620"/>
            <a:ext cx="5429256" cy="428628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Пятиугольник 22"/>
          <p:cNvSpPr/>
          <p:nvPr/>
        </p:nvSpPr>
        <p:spPr bwMode="auto">
          <a:xfrm>
            <a:off x="3643306" y="1428736"/>
            <a:ext cx="5000660" cy="571504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6867525" cy="1571636"/>
          </a:xfrm>
        </p:spPr>
        <p:txBody>
          <a:bodyPr/>
          <a:lstStyle/>
          <a:p>
            <a:pPr algn="r"/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Решение простейших тригонометрических уравнений</a:t>
            </a:r>
            <a:b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357298"/>
            <a:ext cx="1508125" cy="479425"/>
          </a:xfrm>
          <a:prstGeom prst="rect">
            <a:avLst/>
          </a:prstGeom>
          <a:noFill/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1428736"/>
            <a:ext cx="4808538" cy="479425"/>
          </a:xfrm>
          <a:prstGeom prst="rect">
            <a:avLst/>
          </a:prstGeom>
          <a:noFill/>
        </p:spPr>
      </p:pic>
      <p:pic>
        <p:nvPicPr>
          <p:cNvPr id="8" name="Picture 3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714620"/>
            <a:ext cx="1455738" cy="47942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000504"/>
            <a:ext cx="1516063" cy="479425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0186" y="3949707"/>
            <a:ext cx="4160838" cy="479425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936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6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8437" y="5286388"/>
            <a:ext cx="4335463" cy="479425"/>
          </a:xfrm>
          <a:prstGeom prst="rect">
            <a:avLst/>
          </a:prstGeom>
          <a:noFill/>
        </p:spPr>
      </p:pic>
      <p:pic>
        <p:nvPicPr>
          <p:cNvPr id="21" name="Picture 5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429264"/>
            <a:ext cx="1692275" cy="479425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9381" y="2714620"/>
            <a:ext cx="5311775" cy="479425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936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ятно 2 11">
            <a:hlinkClick r:id="rId10" action="ppaction://hlinksldjump"/>
          </p:cNvPr>
          <p:cNvSpPr/>
          <p:nvPr/>
        </p:nvSpPr>
        <p:spPr bwMode="auto">
          <a:xfrm>
            <a:off x="5538743" y="6084892"/>
            <a:ext cx="3369841" cy="701670"/>
          </a:xfrm>
          <a:prstGeom prst="irregularSeal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kumimoji="1"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Содержание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2844" y="6257989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1447800" cy="4159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1266825" cy="4762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133600"/>
            <a:ext cx="1323975" cy="3143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514600"/>
            <a:ext cx="1304925" cy="3333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2895600"/>
            <a:ext cx="1314450" cy="4000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3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3352800"/>
            <a:ext cx="1200150" cy="285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4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3733800"/>
            <a:ext cx="1266825" cy="4476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5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4724400"/>
            <a:ext cx="1400175" cy="3619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6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" y="5181600"/>
            <a:ext cx="1352550" cy="457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7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0" y="5715000"/>
            <a:ext cx="1238250" cy="3238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8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0" y="6096000"/>
            <a:ext cx="1457325" cy="4857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72188" y="1571625"/>
            <a:ext cx="1181100" cy="2952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57863" y="1981200"/>
            <a:ext cx="1590675" cy="4000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618163" y="2438400"/>
            <a:ext cx="1698625" cy="3905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597525" y="5638800"/>
            <a:ext cx="1692275" cy="4476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46713" y="4648200"/>
            <a:ext cx="1851025" cy="4857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399088" y="4191000"/>
            <a:ext cx="1841500" cy="4000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786438" y="2895600"/>
            <a:ext cx="1495425" cy="3143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786438" y="3786188"/>
            <a:ext cx="1609725" cy="3714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70" name="AutoShape 26"/>
          <p:cNvSpPr>
            <a:spLocks noChangeArrowheads="1"/>
          </p:cNvSpPr>
          <p:nvPr/>
        </p:nvSpPr>
        <p:spPr bwMode="auto">
          <a:xfrm>
            <a:off x="381000" y="1219200"/>
            <a:ext cx="228600" cy="304800"/>
          </a:xfrm>
          <a:prstGeom prst="star4">
            <a:avLst>
              <a:gd name="adj" fmla="val 12500"/>
            </a:avLst>
          </a:prstGeom>
          <a:solidFill>
            <a:srgbClr val="F608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81000" y="1676400"/>
            <a:ext cx="228600" cy="304800"/>
          </a:xfrm>
          <a:prstGeom prst="star4">
            <a:avLst>
              <a:gd name="adj" fmla="val 12500"/>
            </a:avLst>
          </a:prstGeom>
          <a:solidFill>
            <a:srgbClr val="F608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6172" name="AutoShape 28"/>
          <p:cNvSpPr>
            <a:spLocks noChangeArrowheads="1"/>
          </p:cNvSpPr>
          <p:nvPr/>
        </p:nvSpPr>
        <p:spPr bwMode="auto">
          <a:xfrm>
            <a:off x="381000" y="2133600"/>
            <a:ext cx="228600" cy="304800"/>
          </a:xfrm>
          <a:prstGeom prst="star4">
            <a:avLst>
              <a:gd name="adj" fmla="val 12500"/>
            </a:avLst>
          </a:prstGeom>
          <a:solidFill>
            <a:srgbClr val="F608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>
            <a:off x="381000" y="2514600"/>
            <a:ext cx="228600" cy="304800"/>
          </a:xfrm>
          <a:prstGeom prst="star4">
            <a:avLst>
              <a:gd name="adj" fmla="val 12500"/>
            </a:avLst>
          </a:prstGeom>
          <a:solidFill>
            <a:srgbClr val="F608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latin typeface="Calibri" pitchFamily="34" charset="0"/>
            </a:endParaRPr>
          </a:p>
        </p:txBody>
      </p:sp>
      <p:sp>
        <p:nvSpPr>
          <p:cNvPr id="6174" name="AutoShape 30"/>
          <p:cNvSpPr>
            <a:spLocks noChangeArrowheads="1"/>
          </p:cNvSpPr>
          <p:nvPr/>
        </p:nvSpPr>
        <p:spPr bwMode="auto">
          <a:xfrm>
            <a:off x="381000" y="2971800"/>
            <a:ext cx="228600" cy="304800"/>
          </a:xfrm>
          <a:prstGeom prst="star4">
            <a:avLst>
              <a:gd name="adj" fmla="val 12500"/>
            </a:avLst>
          </a:prstGeom>
          <a:solidFill>
            <a:srgbClr val="F608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6175" name="AutoShape 31"/>
          <p:cNvSpPr>
            <a:spLocks noChangeArrowheads="1"/>
          </p:cNvSpPr>
          <p:nvPr/>
        </p:nvSpPr>
        <p:spPr bwMode="auto">
          <a:xfrm>
            <a:off x="381000" y="3352800"/>
            <a:ext cx="228600" cy="304800"/>
          </a:xfrm>
          <a:prstGeom prst="star4">
            <a:avLst>
              <a:gd name="adj" fmla="val 12500"/>
            </a:avLst>
          </a:prstGeom>
          <a:solidFill>
            <a:srgbClr val="F608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6176" name="AutoShape 32"/>
          <p:cNvSpPr>
            <a:spLocks noChangeArrowheads="1"/>
          </p:cNvSpPr>
          <p:nvPr/>
        </p:nvSpPr>
        <p:spPr bwMode="auto">
          <a:xfrm>
            <a:off x="381000" y="3810000"/>
            <a:ext cx="228600" cy="304800"/>
          </a:xfrm>
          <a:prstGeom prst="star4">
            <a:avLst>
              <a:gd name="adj" fmla="val 12500"/>
            </a:avLst>
          </a:prstGeom>
          <a:solidFill>
            <a:srgbClr val="F608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6177" name="AutoShape 33"/>
          <p:cNvSpPr>
            <a:spLocks noChangeArrowheads="1"/>
          </p:cNvSpPr>
          <p:nvPr/>
        </p:nvSpPr>
        <p:spPr bwMode="auto">
          <a:xfrm>
            <a:off x="381000" y="6172200"/>
            <a:ext cx="228600" cy="304800"/>
          </a:xfrm>
          <a:prstGeom prst="star4">
            <a:avLst>
              <a:gd name="adj" fmla="val 12500"/>
            </a:avLst>
          </a:prstGeom>
          <a:solidFill>
            <a:srgbClr val="F608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6178" name="AutoShape 34"/>
          <p:cNvSpPr>
            <a:spLocks noChangeArrowheads="1"/>
          </p:cNvSpPr>
          <p:nvPr/>
        </p:nvSpPr>
        <p:spPr bwMode="auto">
          <a:xfrm>
            <a:off x="381000" y="5715000"/>
            <a:ext cx="228600" cy="304800"/>
          </a:xfrm>
          <a:prstGeom prst="star4">
            <a:avLst>
              <a:gd name="adj" fmla="val 12500"/>
            </a:avLst>
          </a:prstGeom>
          <a:solidFill>
            <a:srgbClr val="F608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6179" name="AutoShape 35"/>
          <p:cNvSpPr>
            <a:spLocks noChangeArrowheads="1"/>
          </p:cNvSpPr>
          <p:nvPr/>
        </p:nvSpPr>
        <p:spPr bwMode="auto">
          <a:xfrm>
            <a:off x="381000" y="5257800"/>
            <a:ext cx="228600" cy="304800"/>
          </a:xfrm>
          <a:prstGeom prst="star4">
            <a:avLst>
              <a:gd name="adj" fmla="val 12500"/>
            </a:avLst>
          </a:prstGeom>
          <a:solidFill>
            <a:srgbClr val="F608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381000" y="4800600"/>
            <a:ext cx="228600" cy="304800"/>
          </a:xfrm>
          <a:prstGeom prst="star4">
            <a:avLst>
              <a:gd name="adj" fmla="val 12500"/>
            </a:avLst>
          </a:prstGeom>
          <a:solidFill>
            <a:srgbClr val="F608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auto">
          <a:xfrm>
            <a:off x="381000" y="4343400"/>
            <a:ext cx="228600" cy="304800"/>
          </a:xfrm>
          <a:prstGeom prst="star4">
            <a:avLst>
              <a:gd name="adj" fmla="val 12500"/>
            </a:avLst>
          </a:prstGeom>
          <a:solidFill>
            <a:srgbClr val="F608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pic>
        <p:nvPicPr>
          <p:cNvPr id="14369" name="Picture 38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85800" y="4267200"/>
            <a:ext cx="1133475" cy="3143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83" name="Picture 39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827713" y="3276600"/>
            <a:ext cx="1498600" cy="3905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84" name="Picture 40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461000" y="5257800"/>
            <a:ext cx="1774825" cy="285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" name="Группа 41"/>
          <p:cNvGrpSpPr>
            <a:grpSpLocks/>
          </p:cNvGrpSpPr>
          <p:nvPr/>
        </p:nvGrpSpPr>
        <p:grpSpPr bwMode="auto">
          <a:xfrm>
            <a:off x="5929313" y="1071563"/>
            <a:ext cx="1571625" cy="571500"/>
            <a:chOff x="3500430" y="1285860"/>
            <a:chExt cx="1571636" cy="571504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500430" y="1285860"/>
              <a:ext cx="1571636" cy="5000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4376" name="Picture 41"/>
            <p:cNvPicPr>
              <a:picLocks noChangeAspect="1" noChangeArrowheads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868" y="1285860"/>
              <a:ext cx="135732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73" name="WordArt 4"/>
          <p:cNvSpPr>
            <a:spLocks noChangeArrowheads="1" noChangeShapeType="1" noTextEdit="1"/>
          </p:cNvSpPr>
          <p:nvPr/>
        </p:nvSpPr>
        <p:spPr bwMode="auto">
          <a:xfrm>
            <a:off x="571500" y="228600"/>
            <a:ext cx="7643838" cy="7715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Установи  соответствие</a:t>
            </a:r>
          </a:p>
        </p:txBody>
      </p:sp>
      <p:pic>
        <p:nvPicPr>
          <p:cNvPr id="42" name="Picture 2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857875" y="3786188"/>
            <a:ext cx="1609725" cy="3714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" name="Picture 30" descr="http://freelance.ru/img/portfolio/pics/00/0B/18/727109.jpg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59" r="57031"/>
          <a:stretch>
            <a:fillRect/>
          </a:stretch>
        </p:blipFill>
        <p:spPr bwMode="auto">
          <a:xfrm>
            <a:off x="7801003" y="642918"/>
            <a:ext cx="134299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6667 -0.118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007 L -0.24791 -0.178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13873E-6 L -0.32292 0.13618 " pathEditMode="relative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8.67362E-19 L -0.25834 -0.11111 " pathEditMode="relative" ptsTypes="AA">
                                      <p:cBhvr>
                                        <p:cTn id="26" dur="2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60116E-6 L -0.27882 -0.115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28594 0.25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8.67362E-19 L -0.23333 0.18889 " pathEditMode="relative" ptsTypes="AA">
                                      <p:cBhvr>
                                        <p:cTn id="44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23334 -0.15556 " pathEditMode="relative" ptsTypes="AA">
                                      <p:cBhvr>
                                        <p:cTn id="50" dur="2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26302 0.1395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24115 0.137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36 0.0007 L -0.24636 0.000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 0.02014 L -0.22188 0.2201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0" grpId="0" animBg="1"/>
      <p:bldP spid="6171" grpId="0" animBg="1"/>
      <p:bldP spid="6172" grpId="0" animBg="1"/>
      <p:bldP spid="6173" grpId="0" animBg="1"/>
      <p:bldP spid="6174" grpId="0" animBg="1"/>
      <p:bldP spid="6175" grpId="0" animBg="1"/>
      <p:bldP spid="6176" grpId="0" animBg="1"/>
      <p:bldP spid="6177" grpId="0" animBg="1"/>
      <p:bldP spid="6178" grpId="0" animBg="1"/>
      <p:bldP spid="6179" grpId="0" animBg="1"/>
      <p:bldP spid="6180" grpId="0" animBg="1"/>
      <p:bldP spid="61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571472" y="1285859"/>
          <a:ext cx="1928826" cy="587833"/>
        </p:xfrm>
        <a:graphic>
          <a:graphicData uri="http://schemas.openxmlformats.org/presentationml/2006/ole">
            <p:oleObj spid="_x0000_s29708" r:id="rId3" imgW="837836" imgH="431613" progId="">
              <p:embed/>
            </p:oleObj>
          </a:graphicData>
        </a:graphic>
      </p:graphicFrame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500034" y="2773898"/>
          <a:ext cx="2143141" cy="797978"/>
        </p:xfrm>
        <a:graphic>
          <a:graphicData uri="http://schemas.openxmlformats.org/presentationml/2006/ole">
            <p:oleObj spid="_x0000_s29707" r:id="rId4" imgW="1143000" imgH="431800" progId="">
              <p:embed/>
            </p:oleObj>
          </a:graphicData>
        </a:graphic>
      </p:graphicFrame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571472" y="4626202"/>
          <a:ext cx="1285884" cy="731624"/>
        </p:xfrm>
        <a:graphic>
          <a:graphicData uri="http://schemas.openxmlformats.org/presentationml/2006/ole">
            <p:oleObj spid="_x0000_s29706" r:id="rId5" imgW="685800" imgH="393700" progId="">
              <p:embed/>
            </p:oleObj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4164013" y="3857633"/>
          <a:ext cx="1831975" cy="714375"/>
        </p:xfrm>
        <a:graphic>
          <a:graphicData uri="http://schemas.openxmlformats.org/presentationml/2006/ole">
            <p:oleObj spid="_x0000_s29705" name="Формула" r:id="rId6" imgW="1104840" imgH="431640" progId="Equation.3">
              <p:embed/>
            </p:oleObj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571472" y="1928802"/>
          <a:ext cx="2318488" cy="642942"/>
        </p:xfrm>
        <a:graphic>
          <a:graphicData uri="http://schemas.openxmlformats.org/presentationml/2006/ole">
            <p:oleObj spid="_x0000_s29704" name="Формула" r:id="rId7" imgW="1409700" imgH="393700" progId="Equation.3">
              <p:embed/>
            </p:oleObj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428596" y="4000504"/>
          <a:ext cx="2312335" cy="357190"/>
        </p:xfrm>
        <a:graphic>
          <a:graphicData uri="http://schemas.openxmlformats.org/presentationml/2006/ole">
            <p:oleObj spid="_x0000_s29703" name="Формула" r:id="rId8" imgW="1180588" imgH="177723" progId="Equation.3">
              <p:embed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256088" y="1357313"/>
          <a:ext cx="4387850" cy="428625"/>
        </p:xfrm>
        <a:graphic>
          <a:graphicData uri="http://schemas.openxmlformats.org/presentationml/2006/ole">
            <p:oleObj spid="_x0000_s29701" name="Формула" r:id="rId9" imgW="2031840" imgH="203040" progId="Equation.3">
              <p:embed/>
            </p:oleObj>
          </a:graphicData>
        </a:graphic>
      </p:graphicFrame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4572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57200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572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57200" y="2476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457200" y="2847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43372" y="4824723"/>
            <a:ext cx="2826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6 </a:t>
            </a:r>
            <a:r>
              <a:rPr lang="en-US" sz="2400" dirty="0" smtClean="0"/>
              <a:t>sin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x </a:t>
            </a:r>
            <a:r>
              <a:rPr lang="ru-RU" sz="2400" dirty="0" smtClean="0"/>
              <a:t>– 5</a:t>
            </a:r>
            <a:r>
              <a:rPr lang="en-US" sz="2400" dirty="0" smtClean="0"/>
              <a:t>sin x</a:t>
            </a:r>
            <a:r>
              <a:rPr lang="ru-RU" sz="2400" dirty="0" smtClean="0"/>
              <a:t> + 1 =0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143372" y="3273982"/>
            <a:ext cx="2175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c</a:t>
            </a:r>
            <a:r>
              <a:rPr lang="ru-RU" sz="2000" dirty="0" err="1" smtClean="0">
                <a:latin typeface="Arial" pitchFamily="34" charset="0"/>
              </a:rPr>
              <a:t>os</a:t>
            </a:r>
            <a:r>
              <a:rPr lang="ru-RU" sz="2000" dirty="0" smtClean="0">
                <a:latin typeface="Arial" pitchFamily="34" charset="0"/>
              </a:rPr>
              <a:t> 2х + </a:t>
            </a:r>
            <a:r>
              <a:rPr lang="en-US" sz="2000" dirty="0" err="1" smtClean="0">
                <a:latin typeface="Arial" pitchFamily="34" charset="0"/>
              </a:rPr>
              <a:t>cos</a:t>
            </a:r>
            <a:r>
              <a:rPr lang="ru-RU" sz="2000" dirty="0" smtClean="0">
                <a:latin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</a:rPr>
              <a:t>х</a:t>
            </a:r>
            <a:r>
              <a:rPr lang="ru-RU" sz="2000" dirty="0" smtClean="0">
                <a:latin typeface="Arial" pitchFamily="34" charset="0"/>
              </a:rPr>
              <a:t> =0</a:t>
            </a:r>
            <a:endParaRPr lang="ru-RU" sz="200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000100" y="357166"/>
            <a:ext cx="7286676" cy="64294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Разбить уравнения по группам</a:t>
            </a:r>
            <a:r>
              <a:rPr kumimoji="0" lang="ru-RU" sz="2400" b="1" i="1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1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43372" y="2000240"/>
            <a:ext cx="271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3 sin x+ 5 </a:t>
            </a:r>
            <a:r>
              <a:rPr lang="en-US" sz="2400" dirty="0" err="1" smtClean="0"/>
              <a:t>cos</a:t>
            </a:r>
            <a:r>
              <a:rPr lang="en-US" sz="2400" dirty="0" smtClean="0"/>
              <a:t> x = 0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3372" y="2681583"/>
            <a:ext cx="4379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5 </a:t>
            </a:r>
            <a:r>
              <a:rPr lang="en-US" sz="2400" dirty="0" smtClean="0"/>
              <a:t>sin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</a:t>
            </a:r>
            <a:r>
              <a:rPr lang="ru-RU" sz="2400" dirty="0" err="1" smtClean="0"/>
              <a:t>х</a:t>
            </a:r>
            <a:r>
              <a:rPr lang="ru-RU" sz="2400" dirty="0" smtClean="0"/>
              <a:t>  - 3 </a:t>
            </a:r>
            <a:r>
              <a:rPr lang="en-US" sz="2400" dirty="0" smtClean="0"/>
              <a:t>sin</a:t>
            </a:r>
            <a:r>
              <a:rPr lang="ru-RU" sz="2400" dirty="0" err="1" smtClean="0"/>
              <a:t>х</a:t>
            </a:r>
            <a:r>
              <a:rPr lang="ru-RU" sz="2400" dirty="0" smtClean="0"/>
              <a:t>  </a:t>
            </a:r>
            <a:r>
              <a:rPr lang="en-US" sz="2400" dirty="0" err="1" smtClean="0"/>
              <a:t>cos</a:t>
            </a:r>
            <a:r>
              <a:rPr lang="ru-RU" sz="2400" dirty="0" smtClean="0"/>
              <a:t> </a:t>
            </a:r>
            <a:r>
              <a:rPr lang="ru-RU" sz="2400" dirty="0" err="1" smtClean="0"/>
              <a:t>х</a:t>
            </a:r>
            <a:r>
              <a:rPr lang="ru-RU" sz="2400" dirty="0" smtClean="0"/>
              <a:t> - 2 </a:t>
            </a:r>
            <a:r>
              <a:rPr lang="en-US" sz="2400" dirty="0" err="1" smtClean="0"/>
              <a:t>cos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х =0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285720" y="1714488"/>
          <a:ext cx="2214578" cy="642942"/>
        </p:xfrm>
        <a:graphic>
          <a:graphicData uri="http://schemas.openxmlformats.org/presentationml/2006/ole">
            <p:oleObj spid="_x0000_s39938" r:id="rId3" imgW="837836" imgH="431613" progId="">
              <p:embed/>
            </p:oleObj>
          </a:graphicData>
        </a:graphic>
      </p:graphicFrame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214282" y="2428868"/>
          <a:ext cx="2143141" cy="797978"/>
        </p:xfrm>
        <a:graphic>
          <a:graphicData uri="http://schemas.openxmlformats.org/presentationml/2006/ole">
            <p:oleObj spid="_x0000_s39939" r:id="rId4" imgW="1143000" imgH="431800" progId="">
              <p:embed/>
            </p:oleObj>
          </a:graphicData>
        </a:graphic>
      </p:graphicFrame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214282" y="3286124"/>
          <a:ext cx="1285884" cy="731624"/>
        </p:xfrm>
        <a:graphic>
          <a:graphicData uri="http://schemas.openxmlformats.org/presentationml/2006/ole">
            <p:oleObj spid="_x0000_s39940" r:id="rId5" imgW="685800" imgH="393700" progId="">
              <p:embed/>
            </p:oleObj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239695" y="4000504"/>
          <a:ext cx="1831975" cy="714375"/>
        </p:xfrm>
        <a:graphic>
          <a:graphicData uri="http://schemas.openxmlformats.org/presentationml/2006/ole">
            <p:oleObj spid="_x0000_s39941" name="Формула" r:id="rId6" imgW="1104840" imgH="431640" progId="Equation.3">
              <p:embed/>
            </p:oleObj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6072198" y="2786058"/>
          <a:ext cx="2744628" cy="714373"/>
        </p:xfrm>
        <a:graphic>
          <a:graphicData uri="http://schemas.openxmlformats.org/presentationml/2006/ole">
            <p:oleObj spid="_x0000_s39942" name="Формула" r:id="rId7" imgW="1371600" imgH="393480" progId="Equation.3">
              <p:embed/>
            </p:oleObj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3000364" y="3857628"/>
          <a:ext cx="2312335" cy="357190"/>
        </p:xfrm>
        <a:graphic>
          <a:graphicData uri="http://schemas.openxmlformats.org/presentationml/2006/ole">
            <p:oleObj spid="_x0000_s39943" name="Формула" r:id="rId8" imgW="1180588" imgH="177723" progId="Equation.3">
              <p:embed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2143108" y="4857760"/>
          <a:ext cx="4387850" cy="428625"/>
        </p:xfrm>
        <a:graphic>
          <a:graphicData uri="http://schemas.openxmlformats.org/presentationml/2006/ole">
            <p:oleObj spid="_x0000_s39944" name="Формула" r:id="rId9" imgW="2031840" imgH="203040" progId="Equation.3">
              <p:embed/>
            </p:oleObj>
          </a:graphicData>
        </a:graphic>
      </p:graphicFrame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4572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57200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572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57200" y="2476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457200" y="2847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2214554"/>
            <a:ext cx="2895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6 </a:t>
            </a:r>
            <a:r>
              <a:rPr lang="en-US" sz="2400" dirty="0" smtClean="0"/>
              <a:t>sin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x </a:t>
            </a:r>
            <a:r>
              <a:rPr lang="ru-RU" sz="2400" dirty="0" smtClean="0"/>
              <a:t>– 5</a:t>
            </a:r>
            <a:r>
              <a:rPr lang="en-US" sz="2400" dirty="0" smtClean="0"/>
              <a:t>sin x</a:t>
            </a:r>
            <a:r>
              <a:rPr lang="ru-RU" sz="2400" dirty="0" smtClean="0"/>
              <a:t> + 1 = 0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143636" y="1643050"/>
            <a:ext cx="2175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c</a:t>
            </a:r>
            <a:r>
              <a:rPr lang="ru-RU" sz="2000" dirty="0" err="1" smtClean="0">
                <a:latin typeface="Arial" pitchFamily="34" charset="0"/>
              </a:rPr>
              <a:t>os</a:t>
            </a:r>
            <a:r>
              <a:rPr lang="ru-RU" sz="2000" dirty="0" smtClean="0">
                <a:latin typeface="Arial" pitchFamily="34" charset="0"/>
              </a:rPr>
              <a:t> 2х + </a:t>
            </a:r>
            <a:r>
              <a:rPr lang="en-US" sz="2000" dirty="0" err="1" smtClean="0">
                <a:latin typeface="Arial" pitchFamily="34" charset="0"/>
              </a:rPr>
              <a:t>cos</a:t>
            </a:r>
            <a:r>
              <a:rPr lang="ru-RU" sz="2000" dirty="0" smtClean="0">
                <a:latin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</a:rPr>
              <a:t>х</a:t>
            </a:r>
            <a:r>
              <a:rPr lang="ru-RU" sz="2000" dirty="0" smtClean="0">
                <a:latin typeface="Arial" pitchFamily="34" charset="0"/>
              </a:rPr>
              <a:t> =0</a:t>
            </a:r>
            <a:endParaRPr lang="ru-RU" sz="200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071538" y="214290"/>
            <a:ext cx="7358082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классификация</a:t>
            </a:r>
            <a:r>
              <a:rPr kumimoji="0" lang="ru-RU" sz="2400" b="1" i="1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уравнений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 группам</a:t>
            </a:r>
            <a:br>
              <a:rPr kumimoji="0" lang="ru-RU" sz="2400" b="1" i="1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4357694"/>
            <a:ext cx="271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3 sin x+ 5 </a:t>
            </a:r>
            <a:r>
              <a:rPr lang="en-US" sz="2400" dirty="0" err="1" smtClean="0"/>
              <a:t>cos</a:t>
            </a:r>
            <a:r>
              <a:rPr lang="en-US" sz="2400" dirty="0" smtClean="0"/>
              <a:t> x = 0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071670" y="5357826"/>
            <a:ext cx="4379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5 </a:t>
            </a:r>
            <a:r>
              <a:rPr lang="en-US" sz="2400" dirty="0" smtClean="0"/>
              <a:t>sin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</a:t>
            </a:r>
            <a:r>
              <a:rPr lang="ru-RU" sz="2400" dirty="0" err="1" smtClean="0"/>
              <a:t>х</a:t>
            </a:r>
            <a:r>
              <a:rPr lang="ru-RU" sz="2400" dirty="0" smtClean="0"/>
              <a:t>  - 3 </a:t>
            </a:r>
            <a:r>
              <a:rPr lang="en-US" sz="2400" dirty="0" smtClean="0"/>
              <a:t>sin</a:t>
            </a:r>
            <a:r>
              <a:rPr lang="ru-RU" sz="2400" dirty="0" err="1" smtClean="0"/>
              <a:t>х</a:t>
            </a:r>
            <a:r>
              <a:rPr lang="ru-RU" sz="2400" dirty="0" smtClean="0"/>
              <a:t>  </a:t>
            </a:r>
            <a:r>
              <a:rPr lang="en-US" sz="2400" dirty="0" err="1" smtClean="0"/>
              <a:t>cos</a:t>
            </a:r>
            <a:r>
              <a:rPr lang="ru-RU" sz="2400" dirty="0" smtClean="0"/>
              <a:t> </a:t>
            </a:r>
            <a:r>
              <a:rPr lang="ru-RU" sz="2400" dirty="0" err="1" smtClean="0"/>
              <a:t>х</a:t>
            </a:r>
            <a:r>
              <a:rPr lang="ru-RU" sz="2400" dirty="0" smtClean="0"/>
              <a:t> - 2 </a:t>
            </a:r>
            <a:r>
              <a:rPr lang="en-US" sz="2400" dirty="0" err="1" smtClean="0"/>
              <a:t>cos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х =0 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85720" y="928670"/>
            <a:ext cx="2529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Уравнения, сводящиеся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к простейшим: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29256" y="928670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Уравнения, сводящиеся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к квадратным уравнениям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57488" y="3214686"/>
            <a:ext cx="2825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Однородные уравнения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первой и второй степени: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928662" y="1285860"/>
          <a:ext cx="1928826" cy="587833"/>
        </p:xfrm>
        <a:graphic>
          <a:graphicData uri="http://schemas.openxmlformats.org/presentationml/2006/ole">
            <p:oleObj spid="_x0000_s52226" r:id="rId3" imgW="837836" imgH="431613" progId="">
              <p:embed/>
            </p:oleObj>
          </a:graphicData>
        </a:graphic>
      </p:graphicFrame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5929322" y="1142984"/>
          <a:ext cx="2143141" cy="797978"/>
        </p:xfrm>
        <a:graphic>
          <a:graphicData uri="http://schemas.openxmlformats.org/presentationml/2006/ole">
            <p:oleObj spid="_x0000_s52227" r:id="rId4" imgW="1143000" imgH="431800" progId="">
              <p:embed/>
            </p:oleObj>
          </a:graphicData>
        </a:graphic>
      </p:graphicFrame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928662" y="3000372"/>
          <a:ext cx="1285884" cy="731624"/>
        </p:xfrm>
        <a:graphic>
          <a:graphicData uri="http://schemas.openxmlformats.org/presentationml/2006/ole">
            <p:oleObj spid="_x0000_s52228" r:id="rId5" imgW="685800" imgH="393700" progId="">
              <p:embed/>
            </p:oleObj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5715008" y="3071810"/>
          <a:ext cx="1831975" cy="714375"/>
        </p:xfrm>
        <a:graphic>
          <a:graphicData uri="http://schemas.openxmlformats.org/presentationml/2006/ole">
            <p:oleObj spid="_x0000_s52229" name="Формула" r:id="rId6" imgW="1104840" imgH="431640" progId="Equation.3">
              <p:embed/>
            </p:oleObj>
          </a:graphicData>
        </a:graphic>
      </p:graphicFrame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4572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57200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572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57200" y="2476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457200" y="2847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214678" y="0"/>
            <a:ext cx="2786082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Проверка</a:t>
            </a:r>
            <a:r>
              <a:rPr kumimoji="0" lang="ru-RU" sz="2400" b="1" i="1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1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71736" y="785794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Уравнения, сводящиеся к простейшим: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0971" name="Object 11"/>
          <p:cNvGraphicFramePr>
            <a:graphicFrameLocks noChangeAspect="1"/>
          </p:cNvGraphicFramePr>
          <p:nvPr/>
        </p:nvGraphicFramePr>
        <p:xfrm>
          <a:off x="857224" y="2143116"/>
          <a:ext cx="2252662" cy="711200"/>
        </p:xfrm>
        <a:graphic>
          <a:graphicData uri="http://schemas.openxmlformats.org/presentationml/2006/ole">
            <p:oleObj spid="_x0000_s52235" name="Формула" r:id="rId7" imgW="1130040" imgH="393480" progId="Equation.3">
              <p:embed/>
            </p:oleObj>
          </a:graphicData>
        </a:graphic>
      </p:graphicFrame>
      <p:cxnSp>
        <p:nvCxnSpPr>
          <p:cNvPr id="33" name="Прямая соединительная линия 32"/>
          <p:cNvCxnSpPr/>
          <p:nvPr/>
        </p:nvCxnSpPr>
        <p:spPr>
          <a:xfrm>
            <a:off x="785786" y="1928802"/>
            <a:ext cx="207170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429124" y="1928802"/>
            <a:ext cx="457203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85786" y="3786190"/>
            <a:ext cx="207170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643570" y="3786190"/>
            <a:ext cx="207170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36" name="Object 12"/>
          <p:cNvGraphicFramePr>
            <a:graphicFrameLocks noChangeAspect="1"/>
          </p:cNvGraphicFramePr>
          <p:nvPr/>
        </p:nvGraphicFramePr>
        <p:xfrm>
          <a:off x="714348" y="4000504"/>
          <a:ext cx="2746375" cy="649287"/>
        </p:xfrm>
        <a:graphic>
          <a:graphicData uri="http://schemas.openxmlformats.org/presentationml/2006/ole">
            <p:oleObj spid="_x0000_s52236" name="Формула" r:id="rId8" imgW="1218960" imgH="393480" progId="Equation.3">
              <p:embed/>
            </p:oleObj>
          </a:graphicData>
        </a:graphic>
      </p:graphicFrame>
      <p:graphicFrame>
        <p:nvGraphicFramePr>
          <p:cNvPr id="52237" name="Object 13"/>
          <p:cNvGraphicFramePr>
            <a:graphicFrameLocks noChangeAspect="1"/>
          </p:cNvGraphicFramePr>
          <p:nvPr/>
        </p:nvGraphicFramePr>
        <p:xfrm>
          <a:off x="5715008" y="4000504"/>
          <a:ext cx="2144712" cy="649287"/>
        </p:xfrm>
        <a:graphic>
          <a:graphicData uri="http://schemas.openxmlformats.org/presentationml/2006/ole">
            <p:oleObj spid="_x0000_s52237" name="Формула" r:id="rId9" imgW="952200" imgH="393480" progId="Equation.3">
              <p:embed/>
            </p:oleObj>
          </a:graphicData>
        </a:graphic>
      </p:graphicFrame>
      <p:graphicFrame>
        <p:nvGraphicFramePr>
          <p:cNvPr id="52238" name="Object 14"/>
          <p:cNvGraphicFramePr>
            <a:graphicFrameLocks noChangeAspect="1"/>
          </p:cNvGraphicFramePr>
          <p:nvPr/>
        </p:nvGraphicFramePr>
        <p:xfrm>
          <a:off x="4529138" y="2071688"/>
          <a:ext cx="1803400" cy="649287"/>
        </p:xfrm>
        <a:graphic>
          <a:graphicData uri="http://schemas.openxmlformats.org/presentationml/2006/ole">
            <p:oleObj spid="_x0000_s52238" name="Формула" r:id="rId10" imgW="799920" imgH="393480" progId="Equation.3">
              <p:embed/>
            </p:oleObj>
          </a:graphicData>
        </a:graphic>
      </p:graphicFrame>
      <p:graphicFrame>
        <p:nvGraphicFramePr>
          <p:cNvPr id="52239" name="Object 15"/>
          <p:cNvGraphicFramePr>
            <a:graphicFrameLocks noChangeAspect="1"/>
          </p:cNvGraphicFramePr>
          <p:nvPr/>
        </p:nvGraphicFramePr>
        <p:xfrm>
          <a:off x="6429388" y="2071678"/>
          <a:ext cx="2460625" cy="649287"/>
        </p:xfrm>
        <a:graphic>
          <a:graphicData uri="http://schemas.openxmlformats.org/presentationml/2006/ole">
            <p:oleObj spid="_x0000_s52239" name="Формула" r:id="rId11" imgW="10918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404</Words>
  <Application>Microsoft Office PowerPoint</Application>
  <PresentationFormat>Экран (4:3)</PresentationFormat>
  <Paragraphs>100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Формула</vt:lpstr>
      <vt:lpstr>Слайд 1</vt:lpstr>
      <vt:lpstr>Проверка знаний</vt:lpstr>
      <vt:lpstr>Слайд 3</vt:lpstr>
      <vt:lpstr>Решение простейших тригонометрических уравнений Частные случаи </vt:lpstr>
      <vt:lpstr>Решение простейших тригонометрических уравнений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Решение  геометрической  задачи</vt:lpstr>
      <vt:lpstr>Решение задачи</vt:lpstr>
      <vt:lpstr>Задача  продолжение</vt:lpstr>
      <vt:lpstr>Задание №13   (профильный уровень)</vt:lpstr>
      <vt:lpstr>Слайд 19</vt:lpstr>
      <vt:lpstr>Продолжи предложение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73</cp:revision>
  <dcterms:created xsi:type="dcterms:W3CDTF">2021-04-18T15:03:34Z</dcterms:created>
  <dcterms:modified xsi:type="dcterms:W3CDTF">2021-04-27T15:26:31Z</dcterms:modified>
</cp:coreProperties>
</file>