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custDataLst>
    <p:tags r:id="rId21"/>
  </p:custDataLst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tags" Target="tags/tag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F1F3059-628B-4EAF-8A61-26A1F054F7C4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C4F9FF-14DC-4B4B-A588-E6DEA5BD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wsroom.su/wp-content/uploads/2013/01/%D0%B4%D0%B5%D0%BA%D0%B0%D0%B1%D1%80%D0%B8%D1%81%D1%82%D1%8B-%D0%B1%D1%8B%D0%B2%D1%88%D0%B8%D0%B5-%D0%B3%D0%B8%D0%BC%D0%BD%D0%B0%D0%B7%D0%B8%D1%81%D1%82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062912" cy="147002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Династический кризис 1825 г. Выступление декабристов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929198"/>
            <a:ext cx="8062912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Разработана: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учителем истории и обществознания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МОБУ </a:t>
            </a:r>
            <a:r>
              <a:rPr lang="ru-RU" sz="2000" b="1" dirty="0" smtClean="0">
                <a:solidFill>
                  <a:schemeClr val="tx1"/>
                </a:solidFill>
              </a:rPr>
              <a:t>«ЦО №4»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Поповой Людмилой Александровной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460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14 декабря 1825 г. (11:00 – 18:00)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восстание декабристов</a:t>
            </a: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1510" name="Picture 6" descr="http://upload.wikimedia.org/wikipedia/commons/thumb/2/25/Death_of_Miloradovich.jpg/220px-Death_of_Milorado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3305763" cy="518400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5240763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5286388"/>
            <a:ext cx="52149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1.</a:t>
            </a:r>
            <a:r>
              <a:rPr lang="ru-RU" b="1" dirty="0" smtClean="0">
                <a:solidFill>
                  <a:schemeClr val="bg1"/>
                </a:solidFill>
              </a:rPr>
              <a:t> Восстание на Сенатской площади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14.12.1825 г. (карта)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2.</a:t>
            </a:r>
            <a:r>
              <a:rPr lang="ru-RU" b="1" dirty="0" smtClean="0">
                <a:solidFill>
                  <a:schemeClr val="bg1"/>
                </a:solidFill>
              </a:rPr>
              <a:t> Убийство П. Каховским петербургского генерал-губернатора М.А. Милорадовича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historic.ru/books/item/f00/s00/z0000101/pic/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5569088" cy="2988000"/>
          </a:xfrm>
          <a:prstGeom prst="rect">
            <a:avLst/>
          </a:prstGeom>
          <a:noFill/>
        </p:spPr>
      </p:pic>
      <p:pic>
        <p:nvPicPr>
          <p:cNvPr id="22530" name="Picture 2" descr="http://brama.brestregion.com/nomer18/sen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601059" cy="320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00760" y="3071810"/>
            <a:ext cx="28575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Сенатская площадь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14.12.1825 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007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tx2">
                    <a:lumMod val="90000"/>
                  </a:schemeClr>
                </a:solidFill>
              </a:rPr>
              <a:t>Первоначальный план провалился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сенаторы присягнули Николаю ночью, и к утру здание Сената было пусто;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Предположите, почему присяга Сената была проведена ночью?</a:t>
            </a:r>
            <a:endParaRPr lang="ru-RU" sz="20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С. Трубецкой на площадь не явился;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П. Каховский в последний момент отказался быть террористом-одиночкой;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А. Якубович отказался вести матросов на Зимний дворец, опасаясь, что они убьют Николая и его родственников;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Николай сосредоточил на Сенатской площади войска втрое превосходящие силы восставших и вооруженные пушками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Подумайте, почему декабристы не привлекли к участию в восстании народ?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chemeClr val="tx2">
                    <a:lumMod val="90000"/>
                  </a:schemeClr>
                </a:solidFill>
              </a:rPr>
              <a:t>Итоги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Восставшие были расстреляны правительственными восками. Всего погибло от 80 до 1271 человека</a:t>
            </a: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Восстание Черниговского полка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10461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29 декабря 1825 – 5 января 1826 г</a:t>
            </a:r>
            <a:r>
              <a:rPr lang="ru-RU" sz="2000" b="1" u="sng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восстание Черниговского полка под предводительством С. Муравьева-Апостола и           М. Бестужева-Рюмина</a:t>
            </a: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7650" name="Picture 2" descr="http://www.z-rus.ru/images/pic/history/15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034102" cy="4572000"/>
          </a:xfrm>
          <a:prstGeom prst="rect">
            <a:avLst/>
          </a:prstGeom>
          <a:noFill/>
        </p:spPr>
      </p:pic>
      <p:pic>
        <p:nvPicPr>
          <p:cNvPr id="27654" name="Picture 6" descr="Восстание Черниговского полка. Картина Татьяны Назарен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4286250" cy="31908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5357826"/>
            <a:ext cx="371477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Восстание Черниговского полка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Суд над декабристами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Допрос декабристов вел лично Николай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</a:rPr>
              <a:t>I</a:t>
            </a:r>
            <a:endParaRPr lang="ru-RU" sz="20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Предположите, почему император лично допрашивал государственных преступников?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Под арестом оказалось 316 человек, 289 были признаны виновными, 121 предан Верховному уголовному суду, 5 человек  (</a:t>
            </a:r>
            <a:r>
              <a:rPr lang="ru-RU" sz="2000" b="1" u="sng" dirty="0" smtClean="0">
                <a:solidFill>
                  <a:schemeClr val="tx2">
                    <a:lumMod val="90000"/>
                  </a:schemeClr>
                </a:solidFill>
              </a:rPr>
              <a:t>М.П. Бестужев-Рюмин, П.Г. Каховский, С.И. Муравьев-Апостол, П.И. Пестель, К.Ф. Рылеев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) были приговорены к смертной казни четвертованием, замененным затем повешением , более 100 человек было отправлено на каторгу, в сибирскую рассылку, разжаловано в солдаты.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Подумайте, почему были казнены именно эти 5 человек? Почему четвертование было заменено повешением?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QTEhUUExQWFhUXGB0YFhcXGR8aHRwiHxogHB8fGhgcHCggHCAlIBwcITEhJSkrLi4uHB8zODMsNygtLisBCgoKDg0OFxAQFywcHBwsLCwsLCwsLCwsLCwsLCwsLCwsLCwsLCwsLCwsLCwsLCwsLCwsLCwsLCwsLCwsLCwsLP/AABEIAKsBJwMBIgACEQEDEQH/xAAcAAACAwEBAQEAAAAAAAAAAAAFBgMEBwIBAAj/xAA9EAACAQIEAwYDBgYBBAMBAAABAhEDIQAEEjEFQVEGEyJhcYEykaEHI0KxwfAUUmLR4fEzFXKCkhZzoiT/xAAXAQEBAQEAAAAAAAAAAAAAAAAAAQID/8QAGxEBAQEAAwEBAAAAAAAAAAAAAAERAjFBIRL/2gAMAwEAAhEDEQA/ANjQY9Kzj5RiQY4tIgCMe0xjsjHqjBXQxyFGOseYg5YY9FsfYzPtj9pKKz0cnUlkUvUrAAra2lC0yZ3MR0M4uaH3P8apUWCuxk9AT9fY4vK4NwbdRj855LtC1cO1ZQ7FtekO6moZAiFINgBC7GNsbDxPthlchRpLXY94aYIpIJc25gWXpJicW8Q1k48wicH+1XJ16q0tFWmzEKCwUiTtJVjGHrGbMV0cRswmJv054TPtI7XvkkRKQGuqCdR2UCxjzv0tHphAFJaqlnr1O8a58ZuSPwlvFbFnFG5NiMjCr9mWcqVMoVquXNKq1NXN9S2IvziY9AMNcYdDmcV81mRTQsTYYsRgV2gqaaYtMtEYsBKnVBAI2InHzHEeSWEX0GJmWcQciIx8sY6C4+YYDlWx1qx6qnH0YD7EVbMhdzc7DEmBXEmmqByAH64QB+JuhY6yoLGRJ/fTBbguaCjTbSbgj1wgcRrMld2UgnWQCbwLWIOwvhj4K9pvDGQPp7c8bsZPK3x9itw9pprO8f4xYGMNPSMeO8AmCYBMDnjsY5IxBnOfzjVj3ziZ3UnwU+g/qbacVKBZ3LCTyVj+gBhREYaOM5ZGZwwBXXOmN4AP54p1VQr/ACgWgfvfHSVArL0VDGzO287357bDyxfquqwdEFo5TBxVWUsohdv8zjqqzsjaSAQIFv0OAq1+9Z3DMqqCNOnc9bfLHmJqFF6bBT4gVknzH188e4o0lMSRiOcdhscx9GPVGPpx5qwV6cfHHgOBvFOO0MuyJWqqjVJ0g3NgTJjYWiTabYmBI+03t2lOnUylFz3xOioYI0rHi0tzNwLbScYvTqBe8i8rp2nmLCPQemNZ7c9rspnMu+XpyjsVOtgoFjtqBO/nhAeh965GgQmnxxEjcj12nHXiAvD5NQaXhtxBMyASbCxAufrhi7LcQakK2Yq0WruWE6hJjfUdUmCBHngn9kfDRW4qztTVe5oMzCLEuAoPS6sbYK8e4X/A5tSQEpufAysYdQbKym8gWvO888N8KG8f4o+Y/hlymSNKs7CrTZIkMpPRQOX4o5dcbXkkqGmnekGppGvTtqi8eU4zrslUapntwabHvFAqBtIUSRpBkCSsm14F8aecY5EIf2n8ANWktZRJpytQH+ViLrynVA5WM8oOZolJwlRlVT4QRqFwBEyecch54fvtWeugFVqqLSR1FKmCdbMRdmG3UbwLHGWV+NeIwq35lQR/bzxrj0P0H2P4UmWylGkggadXqWvywZjCB2G7co+VpLmfC6jTrFwYsCehiLYe6FZXUMrBlOxF8Yso8r1AgLGbYXOIZ1nYWsOQwb4qPuyZ26YTK1UrbUTc9MXjB5xbt2uRNNaqM6tvBuoHO+/pg5wPtplM0VWmxVn+EOAJPQXN8Zx21zyNRqoKTF1VyXYSt1BAVuTAXjzBxnOdzNSgaZUaKtm1I0qYMCF5EGx8wca/I/V2PjiDJFu6pl/j0KW9YE/XExxhWQfaDx/NVuJjIU6nd010kaSQZImXIIJi8KMDMl/1Th9d6i1++oUR3lVDUs6btFNiSGgk26DfbBvt3R0cTepfxZXSjLuGJAJk9ALR54F9nOH16uYpZavXp1kq0XGYKgd4EUEBdQuLwCxveMdJ0jZ8rW7xEcAgOqsAdxqAMHzvgHx92WrCx4l/WOWDtFIAA5AAewjALtHUVaqlmC+E7nz6b4xOwv0+DpMsVYidhG5m98E8jQgASDHw+WK9HNrVLBRYC5YafMRaT7xjupm7KQskmYP5DGkNXDP+MXHp0/e+LoGE/h2cK5io0MZC25C3IcsWOK9pagWKFIkxMkj9jGcUyZrNpSE1GCjzMfLrhV4p2yuyUVAYGAWgn10ztvhar0a2aeX1EddvUQbEW3xJVygSTF4sfLoZ3GLOMTRXL12agrO0uRJJ6yZnENYtqVQGYm4IFuUjy9cS5Cn90pF48UbfU/piRqjEyABy/W+KKdZiBpK39fqegxWfLEtfY3AEgn1v+5xZzgYAlpJAMYo5sZpqYqU8tT0aSwLVbwBJ/Lr0xQRpZsx/T+u0dPPHuB3BK3fU6bkfGoY7wJFo54+wRqQOOfTALgvaJK6ytgDHisfrviTO8fp07AyZ5SflG+MYujYOPsAMv2iR20ggWkSLe+BPaLt/TylJ3K6itgIiWIMDfywwFu1vaulkKYeoCzGyIN2357Ra/TGScV4+Dm6macN3tdabUhuEp92Igi0SWPz6YTePcarZxzUrOztDG+wHRRNgP7b4u0sq9XK0W1SE7yhHTQQ4B9VqD/1jG5MVZzNVarSRLXOw2ncz15dBhg7FcNo/xVI1vFSJmG2BvpnqJtBwl065UwwuTcxzXyI5SI5Ww59h0atmQXYaKaGofMKLAT1OKla1w7gOXyeYzGYQ6GzOnUkDdZ+AC95kjacJf2kVateog7v7q4ptE+KYI8+Rtyw7ZSqpYKw8bJqE89pAPlOOS1ilQK9JjsFul+cTq/7hcfXHNWKZXKNTqL3QZXZxRcpy1GIaPw6oxrXaDi1WkqojgIEhqgBJJA5nlYe5PLElHg1NKpK0kA+Mtckk2EGfpj5cgAuhrrzvv+wBi26M8zOUbMkly1RpPxdP0xQXsgzTIUa9+R87jBvjcZOt3ayQ3iQtyG0E+R54F1eNsrNJk/QDy8xjQH9lcsO5q9FqQfUWIk/LDZ2T4u1CqoDfdufGrG3PbzwmDNCglSiqkAlmbUb+K3Pf88WeE5hUoUSdioInr59MBtPaTiNOkgVyQXssDoRz5C4wkZh5baeeBvHOO16pAWmpWns7Nc2vpHKbYFjimZJSVSGYCxJIkxiSYiXtJUNKmasFqbPDKqzpdlCSSTB1BVXTHLzwOfhtGrUouQQy1VFxAgQ0FY2BBH+8NfG8stenRoyV8BqoREagNzIu34uYk7Yj4TwkU6jlwXUxJYmZ5mRadsUPidqstrVHY0y5hS4hSYmA+0noYOLnFM41ND3SCpU/CrNpXyLNBIHoCcI3GVpsifdjQrnlqB8JW4Prg2hamlGmpEhQWmdhvv7+mM5F1l3avgfEMkxzVV0zFHvGJ8RB8ZLMIsyiSdiYJ9cOv2WZLJtTqZnLEtVYjXqJJQWIT0HpJEdBgtxzP0wAlQK9OoCHUiREbkm0co8+UYVux3Z7MZV69TJV6Yo1D91SqKSGgAgsxEiCWS0Dni+Iae0fHswDood0oFnZ6ulp56RpOxthbpZ9ac63y5YgCXrF29yfznAziOQGYorm3pMlUsaVenOpVZWKlhFoJtN5t1wPfh6alEWF7j9/s4sgbctxoEE97lQeZVjJ9RjurxVICNWy0AdTOAWVy6SdNMW3IxPUyqDZAXFyb7k39sEEE7QDxD+Ky4IkXH+emIaPGFWdWcobdJm3rij3Ki4RTz2HXpiejSQhpA8wyj6YCzQ7TJeM3PIaaUj9/wB8TZXtFTqQn8Rcz8VLTb15HFQQAAsL6bYiWqrMF0AAkXgXnBTllmCobRpXn5YrNX1AEc58vrj6nWXSANlkX8sQVjAJuJnbz6YgqU6hcHUZby5bcxi9T41VbL9yMpUY000sysqgkiDp1GTG5574ocGWA2sgR+CRMk7nyP5444hxSqyjQ2mPjAF55QdowEvZjh6rTpoxPgpqqqLA+G5PmNse4myNUqxPiiPFaSSenlb5R1x9gA/A82YkyG2ifbf1P0wUzGUYFBO5MxyjAvhNBo0idJADE8vTB+pQQsrAwQInrHXFRRWdUNFh7xtIwkfaUWNIAqVBqAliLWU2B+X0xo2dy436AjCd9qdRDkhLHV3igewvzwWMxyjHSTHh5kA+EC0sbhQSYnBbs/n+7qNRP/HVggtYU3A8LwbRBKtsdJncDE3Y3tNUyDF6caakK6tdHABMNz5n54GcRZKtclNNJGqeGRIQE+XIb4rT3P5zXUQ6ApDSV8+pvtzxqn2V5KQ7G4fUo6wujltvPzxkfGB9451ioAxGpdmE3I5wcbb9lIAyyREgNHW8E+18S9FMuaAXN5U9VqJ/+Qeu1vywSqZMG4JHORgTn82q5ukrQIRqik9NJVo9JG+I+H1nOWqNJlgSPKf8RjKDatAnkOfXFDilVdFSLlKZex8iRt6Yq8MqGlRBaoIRgoZtiGaY5S1wB7YB8cRwK7QIFRqjgXlUXYnrF42GGAR2+cMcrUA3Vhcf0q1/31ws0VLGYkxJ8x+mNE4tkFbLUm5UyribxKafoGwqZpkp6wSq64KAczPLlv8AnGNQBOP0AwWqfxLBblIBG8xy3xRyn/Bl1OkEWJYwBBIuekYN5DLrmMpUpW+IRziQCN/MfU4DdjsupzL6wfuJcqdtWy6otY39Rigtl80YKllkA6wt4iwmfnghwGgELZmqQtCkp8bH8R6DnAmek4i4zmQO5U2Z5Z2AEnUpN+fQDyGLvDsu75ep3j1AyqW7vLp93QAnwmqQVLx8SyTflviIJ9nO7qUMs5AGuioHURMD/wBZEeZxFX4k1Oq2tD3IcoIBLAATqO8j4utowA7BVxVpZUFiGpVHUC9woYxExs5uZ5gdcNL0S7tMMBqsfitzUztp3HlIwALjPapQUWnTdkF2sbKInby9vlg5xjtI9DNxUI7iqoWkYsW0kxPQjbz9cLPHaYemayuaiEHRpI09CS3OwgdL4ucT4YM3wqmwnWqys7ypg38wDHqMAY4olGolKk7FVYSrD8N4gqbFb77i2GLhXDRSUBWY6RpMk6dyZCGymT+GJxk1bjzBVoZgd1UpiDq2aNyN9wCDeJOGZu3ydy1AA1KxAVYF2n0+GBaTuSIwsF3Ncb01HqKO/oORlhSkWqG/iY23Dqd48OKXEeHmnDrTZAQCVczottI3xnNLjVai9MsVhK75jugNnDFfEN1tMCfPD/T7YU8/SFIyHs5i0C9mP9txgJaFQbDE7vqMRt0wIpUtrsAIHhJHuBiSsVI0mSPMn6mcVF4ZcixjTYwd/K/TE1KgTMFCZ5EEj2GB+XyhYQpIlYmT0kX8z+eFrJdk6yPRq1FJBddZDgmCSTrUGRyW/P0wD1mMienIwTbHHcQrVDARBNRpEIBe/THWdApUahooXYCAgMT7nYc8AM1QduEVWrVoqMS4oqBp8N7yTLAR4xEWEHEWCvZTjYzPehrtTe1twfhbyPlhjzTeLcdDP9+WFDsJwjuMoWcg1Kx1QCLCwUGfQn3jDOCoItLQIk7363wFDMQKjWUarHSLsQIF99gL4lyarTpnWIUgsS21ovPLb6YV07V1yiBKajXWNNaboxJQEBnFQMstqlYg/CY2x3xHOoz0stWqadRV6xZ4k+E00IAtuGO2yg74ClV7Zv8AxRCoxS4CiSTYmdP1x9gtwfKUE4hVcRLJC3GkGfEQZsTpHO4x7gGLhQsZiJt8hi7UcqYMBTaT+WKHDa1jYgcibzFiPUGMc8ay9R0LXNEeLwb2MNzNwRG2CKef4+quaRa48MxufK9tueFf7Q6urKUl0mVqliTYxp0gECefPFLP5M1MzUVCQHDFGaRc38R2G0GNo8sWOIZbMVKBy1Q6tcNRMbhZFo/qn54qkjL0mBpAyJJeIPptz2xzXpEliT588T5tbkBw2gaVYTyNyJuPLFHWTHTn+uDaxWpoEBV1M7idtvp543v7M8noy6K+/dqV/wDUfnIxgP8ADu4copbSmpyLgLIuTyFwPfH6f4Lw4oabEiO7KwNrlSPoMTklD+1eUL1KJFvipz5Osm3/AI4JVcloolF5KbTv4efTAjttxkUqRq00qO1GWBCEpMEXO2x3xmvCftGr0qdRQoYuS2sglgYERfpvvc4ziNOo1mOkKgZFqamc8rGQJ5iN5xBn1ppl6imSumoYG5F9Rv6icAew3acV6L06ssQwJBEKxaT4miyDSJ9cLXGu3CPWA0lkVIbuzALSQ5CsIKxYbbb4uGNO/wCTKwkEaPCbQREibe+Mvz/CcxmmXvVproEqdvivuDPnjXslWWtl0ZF0h6QK26pFxzwnZmky1FWopLMquBtEi4+YO+ERmmcyeZyLisjgAjRYhpM7FG36+RxL2a4wtOpUqV3B70y8UyXO4F1sIgmB0vh74kaSo5qJTBCsdRcTsYEc5298KfYbs0uapV6rArcsnppJv136/niqlq8So1q9M02DAKxZTYrpi0EcxN46YFZztHURCtOo1GpTNT8e0ux0qNoKsD53xVymQ0fesxDMLDckEAz87D2wT47SFejCUSa+k6ipUaggLAlSpLQBNiDb2xQX7JUGp8OWsoLPr7wAASb+L20yP7Tg1wviJrivSZVNRZqIpPKA2md5E2PRlxldTtBX7ilSDlEQW0WLcgW6wLYlpdo6pq0WLFSrgl0sWOnQWabFtNpjrhhhz4plqxp97lqFRXqCWCMoRhyYoGgk9QJ67YufZ1x+n/CV0zVTQRV2Y6T8IlV5zY+e+Fr/AOS/wtYkUKJemoVapB1kWuTMMbnxETEYXON8Yq5h6lWoZNQqDyA07AAchI3wDdnu1mTzQq06tEUFpqzUiPEztqWVeB7/ABdYOPeynF+F0Z06xWI+KsAFBBMEEMwmD15YzmmBImIm/pOOmI1Eiwm3zthiHPLHLNVpjT3/AH1at3hWQxTkFlhs0kHw7edmDJ5OjQUKAAAAWLQGYjqJuZ298KPY46q6awzLZUggBWNwTIlgVRh6m/m4cVyq1cvVJCgASCdwQJsYJk7f6wEqV6Z2ZQQDzHX88eV6kyJnacZgtRiwtNwBc9bfLD3n801Gm7AE+FY1cztgYmzHamnlyoksdQ1Ku4G8g8vTF7Pdr8vTOpKqsAyiFVZiIPKYI1G88sZbVYkmbT8R5dYnHfDeHvmKtOjSWXcgKNh6knlA/wB4YrX63aClTovXRlqBLhQfiMwAV3uYk9JwjnjdTOVXWu89/IVRZKdQkFCqz4RMKes354Gdp6dOjmHpU7BIU+oAlgZ2Jn8rbYqZKmWKhW0lZcP/ACxcW/f0wDHwLiz5ZaKO7BGLCqsAwOo5ggkW5+eHLjWaemhcEnSpIXraSL/K2EXtRxdcxWNVKYpqYAUXAgIpJsPETc+vPmyVs9roIeZS/wAo3j/G5wR1X4uqZaoa5erVlnTUgZwQoAKQPDTWBOqIPngLneyL1sumZWqtRmQu4EQZvY7zG49Bgpx/tM+Vy1OhTXu3rUFk2MKxmZ/ma4jYb74WuA8bZaVbLiBTqA6r3DbagSbm4EdAPcodTz0ObvBAE6o2FsfYjai3LSP03/PH2A0rsv2kpF6yM4UKSQzP4WJYiV/CCxgwImfLFLh3GU78ox8LAhZJGj73XYzHikgg2vjPs7TZHI6ESNhvsbbYKZ2NA+IMBNxz33+YwMaHxzIl8yz0xFJW7yNvCSPDE7xNsWOP8FDirVpOGVVNRVBZQuuSaYItIv0wscL7Z1aSEOFqNo0KCZ1wo+MCPODM3wTr9vCyVqbKk1FjWnhEsAAIm2lZ5i+ImM4r0iq73Mi/O+979IxV0adt/SY6z9cWuIsQIJBNhb6WHvPtiGq8yevhttMbkYrcctQYLYkSIN4seRvG42xuvA/tMyz5YmqGLqBCBbzHwnkIIPi2i/ljBQ0fkfzjyxONdMBxqCtKhosxG4nYxI+eFhjcP/k+cbLms5y1CjUkUzVFzJsFUyGBuLi++MWztfxNCBA3iFND4RzhTcxzAJ2jpjS/s6epn8y2ZzdamiUlVEoghQfCBYH4U8MnT8TEjaQeftb4PSzEZvK1VqwBTqKsQJllZWECbwQfL0xIkIPBOOtRFRAQA8HXEsCp5eu08reeB1PMnUGsTqDCb89V53v1x9nOG1KZ0vSZSQGE3sRIMi18H+zXZnXmaSZvSiNp+71qKj6iNICiWG8kmCFBxWvhxodueIZdErOneUqhkGoqqoufgKEEAAWDXgTAGPu0XG04iKLFSKtIsKiU2IGgwQNRvMz9cO3HOIZRss76xWo0wqumvUCNQT4TJte8crYxihnloZpyp7ykrugcRLJqsxtM6Y98SMNEyz5a1JKYOxYaNR9WZt7iY8sLXCu17ZR62V7ipWd6jobhWOoQICAgHyGwI25NuXqI0OvSC20jcQffGecaPdZuoyEAkiorTtYH1BBBwHFV6jNUWpTam1LwMljBG6+o/KMS5eqysumQLXWdjY2HWTbnj7O5ipVXvKgXXVY1XZfxkwBIG1ot/fH0gQb73PWL3xQs9oeGdzUZQysod1UrtCtYi5sRB+mBeC+eol6S1ZmalRSLypGk78wQQfKDgULHlH0xVW62fLMjaR4U0kXIsILGefP2GIM1WBsCSosJPKZtbzwYGQ/h6RqNeqVKhI/49a2LPPx6ZOkCVkExtgHQpkmwmASfQC+CPFpkgmfhAn3Mfnjjbni5kGhatp1UiPTxKZ9ZGKQ88EM/ZGmuum4A1S41TtAm49DAwzcVrJ3LoSLxp3j0PmY6jbCz2aQDQCoMh3J0+Ig6VgGLjwsbeeGkOjITpJK/zEDl6xzMWjECiOGEOdLKYiQJ/e84K9p6ZaijaoQNLETzHLmeeLmXzKtNvCDY85tYreR5zih2szQaiqqIkzYbAdQOvTyGACcOdVBqtI0Ed0OrcmblCwT5kAbTi3V4i4KRUMozFSpPJR4gYF9zfkfnVpcSdMo+X0gpUYPJFwRbn+mOG1GSbne4tJH6gYqq7tLFiN97zy5E/OcXlphhpWwNQAt6bX388QcIA7xdd1JhukHr5eeLGUQprkRFSBFtgbenTrgO2SaSxA8TA3353GDtKsWpQSQAu/kOYA9v3OF8VNVMKrbMT0Jkj/c+eDxq+Fj+LTECABawAFyBbEEPazh1R+7qIsqlBabeIbrIgSZYgEGBO/rhYyyxf67bXt+/741bivEBVyjAKoJpR4QSzAiCQeQib8gJxnb0EUoIg6ZN4F5M7dMCOTSLE822lZM7ed/fpj3BAVh4TJG8fpzt+tsfYA5neEJWoHSFVhAANryGIM2vt74r5jKCtk9Qt3epvDAublT7nlyAxRHaAMtSmAfHVmdrWEN7DEOW40FJpA+BrEcp3En/AGL4IEsrK7KY2v0/sMdZRSYIaAs3tMao3G3W9sEa1B3JC+JZOq1yf9H9xiKlw5gratgpnccpvywXUNXg9Y3KEbwHYI3lpVipIM9I25YpJSZGhrEEgg8jMb3APn54tZejqGp7nmxaSd4vv0+WIaygX09POw8hHTlgqCWnwm4H9ovt/q+PK9QssSdMyFJmDYE9ZMDE9QANAgAg9T5yOvT3GIigncyY26z1n2wWJstVNEyBqG0SQN5n8/ni4nGandVKJ/46pUsFHhJWymDNrm3pihmqllW86RYW9sVaKC5J9uuAJU+L5hAFWuwRbKqnSFvyA23+uI+HcXrUqpqU2Otp1TJ1TvJ3v6zgcV8R8sWuE1AKo8Ic/gVpgt+GYItPKcFMfDyXjV4VUBio8jYc42JjEfEsmGpFpghomDOnYQLTEW9d8XspmXFKoX06IBIURciCDFzNj7nE1TMKIuBsunlBEc8GA3KPVzYKB3RVABGojpqIVY//AETGLFXgKUiKqg6Qyr4zMswmwG8eEz+eKvDS9PMUwCoUuUOptxNtRgx/mcOXabK95QptRDadWxNrbleo1CI88Av5qpMmDAvfnz2P64F165Gon8KxtYH09/ri89UqCAHjfabTfn0xS4g7BCdLKrnSJ5Wnc+mAAJWgMt9JER0JET6z9MWchkkmWIcrsuvSpMCwYeLfc28uuKVRPS/T/VsWcnRIVWUHUSTYWiw36+WCouLZ+pXctUtcwqiFF7wo+p3tc484K4FRidUaCPDuZ6TivWpkcyL7YsZLUoaogMgxMSBYkz9MVEOWF6g5aGA9oN/litzxY4c8NvEgifVSMc5X/kW34hb3jAH+FCoGAJlQLKXtawECYHiaPUnF9qzSygEKfDaZsLxNrj6Y6yGWUd6w2DTAEHYC8gCCQ0QeuL5ydUBilPVqIgWBFgI8/bEAU09JmGJmILEmOX15n/GKnGgSilt5gxtfeL8gOQj6YLVcm5aO4qKTcwJ58yLi8XHTAXiIdmSiszrCheZY2E9B6+eAG1wSqmSdWqBytafpglVzTIsCPGlMzMkQsbiQCNvLHfaDI9x3NImSlI6iNiWYk6b9TGK9J2JSBJ0sAAJiGO/W1/lgI8yjBSb3IvfzMdJwf45kglUEEw4UgX3gix6mN/fA1XBStTYSZFQeR03tzkGPfyxe4pmzUTKOLSjBoBBlRe/qW+uAG0aAgg/CYMgRz38tv3GGbQDTaJkbDeLQZsJ/d8LXDnJSI89xYW/zhmy2ZGkzYQTJ3v1vgLWVeaSKSQ3dEA/9p8JsJAvGFPiDMarmJghRPoB9TPzw0dmXYgAqD8YHnbUNvNY8pOAPGVipVB8JLBoB9yRbe84AZrIJibdb+W39upx9juvTid7nY89t/rj7FUW4b2XrlyoSI/muNt5G/SxwWo9jHcy8qzE6gdvIgA3325YeFRoAjygWPti3l6a8wR5H6YmsaC5DhQpIEiQu7Ra5nAzt0pGXBCjS3hN9v3tbqMOgdtl336/niLNUSQQwUqd52PlHXEGGLSIWBYD1gj8rW8/ljuSGiLgXJ67ew5YK9o6Io1qtOmCVUlRPISSYvPPfe5wHzDgwZuV3k+kbxJ/LFaRmjYbaufX1AnECsWMbn9/p0xdZFsefMTMc4Hqf1vfEXD6WossEjYf3PlY/XBpFm6ekKDzFo/P53xCgHp1IvP1ti/nioKTfTbnMRPoY+uKxBiRe3vYTv6flgRBq8Rm3t5e2LGRTVUQRI1L73kj3vjsJA1Wid/bp62/3jzJ02aqiqviLiwnkb9SPXBTq/HqRdu9RUNUu8iyaQ7Ko6ABAI9MHsrlgEpMCSBBkreInnc/LGY8fNRazq40lSU0CwUTIAHSCIPTG18Hyc0KRJMlFMk/0g7n388RizGT57LaUruykNSrxPM6pO0f9p85wZ4J211IKWZ1SFIWoB4fIFQJHK9+pwU4+yOnFKSJ4pSoDNppqocg8/PqcZxVX7otq6CIN+W+KrUsqVMMCQCATb36YX+3EFKW0FmgTPIb9P9YdOzmSpVcnSYqDNNbhiDYRuDvvOEb7RaYp1adNLKqahHUt1mZgb4iQq0cqGfTB5zHoefSeeHHsTURqGlnQaGaVJAsYaZPKWIGAfZDhf8Rme6JIDUnk7QI5eckdcGex3YoZjMZuk1Rl/h3iFi4JIBk+Sz8sUpY7TUwuZcCDMFSNoPvvyxRpZmEdNtTKT7A/ucFe1fDTQzDUiZ09dxPlgAT/AJ/c4K6ytAsQF3kC56mBiXKUx3yLc+MDw8/Fup6c8T8IpFmULAJaJiYtbzicSdmGH8XQJ/n6/wBJxUNXDc4FFQsrFrUtIDE/d6hJPPUWO3TF7/rcCdB3UDoSd5E8p8sHewyrUoVy1IANWLzuQHAdQD5Kw2wxrwqggPwmeTE8+oO+M6jNTx9mtBBFydJH5gg7yPTywo5rOucwKqQamoOpF/F0v9cbfxDhlF0de7QllIEWAtEzvzxmK8EqZLW3dpVJ8IIMFb6ZuLSenzxZVBe1HEzmKxbYKqrF9xdoB5aiR7YvdkaC1PAX0EO25AUh6cRfa43OBCZNpJdSZ/8AG7H0iJP5Y7qcNqLMK0G0rcHlEjcX95xQTrKlJ1KutSmtLQ5XrBiT6xETgfWz71KdFBH3SmANx4jcjfbF/glCojQ9PweItMQbRf8AscQV0GoMugRIIAgC5BkSZ/W+IIsrlSJggyDPLeBcEeeO8uSwcEyCLC9ucX5b/wCsfZ+ghpa1JDCxk+g9L74iyFpVnQXFwb32EkWj++AMdmWlyQ3waWNouQQYnkbyPXFHtBmCK0gyBsbi8R1kc8MnB6VNFhMvqkT3hYztAItcX2PzxHxHgSVKniR1kAAah5b2vN+vvGAUqZ1zqJNybnfYbxH+hj7DZQ4KlIrpUahvz3H5Y+wNaRRpRsTz5mP8Y+r1fEqqYaNoJHnqgczzxYreGCqM07xjyjQklgxDH8AI8NvhkSN8RlPSoMI1smo2MCOvX/GO6lDYEfkcQVnqqJrKTt8AG3t+vtgZmu0dDug6OKh8QFIMNfhJBJWdvlYjEALtL2HGYzHeLV0BvE5IkagRZQCLETvOE5ezGupVQlVFNtJYCZAiSq7zcT6HBrMfaY+ltNAT+GX+RYAbR5jF3sjxg1zTchO8d373+km6A+RCxHUriqV6XZwU2p94W7p2jUBDHc2vbbz3+Zvj2STK91RpoD91rdoB1Bu9i+3n/wCuO+3GZGW/hKWlmZgajgb7LTEKevij088UuILXq0kqvlqlJaNE09bWZgXhZQbBCxAO/i54KSs65O9rzG/pi7w7MBR4l1SAI8+UXnpfA6up1Hr/AJ+WLWWpFgUi7R3ZnmLaYJ2P9sVrx33QE7eR5+0dL3xc7O02euEoj71qdUUwLHUaZCqNuc388D64qIqhlNwG8U7G4jyP6YvdlMu75lFQhSSACzBQC3hUaieZIHvgeK3H1+/cC5JCyIItCzI3BjH6IyPDz3NNSTZFHT8PLH55NNzWCWLBhaLSPUzY9cfo7KZwuqkqVYiCInbwmIP7nGalI2V4Y38fxBCg0Ckwn/7IIHKI0nrjLmBFCreRrVAJ+RjkN/njRuJdpv4fOZo76wAAP6PCJ9ZPXljPW4h3VeswSEdSdG6jVBBAP5eeLEjWvs8IfIUWYnUFIiJAgmL+2EX7TgTXRv6duYgn/OB/De1VenTlGuSSRqIA5DwqLdY54o5ms+ZGtnGsba2IG/W/1gXwxTV9k+Wl8zUCn4aarEmxLG8TcwPLBzs3SalxzO0gNIqUlYEzBKimSAYv8TfLCZ2Q7Vtw13MBgyqGSQTaYIvE3ve1sSdpu2QzGcpZmkDTOhUZiLBvFJtJsD+4wTFL7QaurO5h4M7THS1z6jCgPng/x3OPXruKrL3heGYXBM76QI/9bbRgNmcoyEhgbcxt640GM8NajksvmgNqmprb6vhg9ABH/kcB8tVFPNI0QBUkDoCZHrY41XtPw6OEkQrBKdPTpgQFCywje3KMZAzyyEE6reZkbR8hiDRuyWVz1NNVPxU2ZgfB4j3Z7vwmei7Xwxtnc0rkNl3NxYrPmbgcwPS+Pvs8U1ss66CpSq1hyJAY7zN2JjlOG48OYbGP6cTUAaWYqH4qTUzy1Xt7W+uJ6zq6kMuq9p/Z9cMDqGAlUttczPngdRpgmHUkbSp/QYgXc9lEYkd2FtOqbevTmMVTkSCQARp2kwCItB9sOFbJKBs8HlefO4wPzGUU8jysQPlt+4xdQt5vhCl51abCF1al6TDH/GKT9nabkStIySS2kyDE7jlsMMlZLzAUKdOwvziSP354tGiwuFaN4F+UmPXBSlnezCfFoRj1jaf0/viGl2aDMAVEWvAK8zbr9eWG2ojqdSCTMhD6Rtz5nFTOZ5lIXuVE7mTPyBxUe5fgU+FFm3lHP2/YxRz+V7gQxGq5A3nkdvoZxdy1exOoiLWNp6++Lgy2piWS5GzGfp12xAucPoLVkBCo6neBta3Q48wVfIF3jvHVUmVp+GSTYloO1xFsfYodDSRABE9Ab4jTu1EqgUxaLfPHFEa6gS5N5ty6z++WPny7E6VZQRIEmR6emMiKjxYCoFMnqI/PGO9tuBNSqszaWUt4Da8zHhmbTFrW88bFRo1AdLaWvJYbjyB6f2GIeNcNOglYJ6jceRGKPzrWrH23/wA+WNK7P9ga/wDD0MzTrtQLBTUKgEaWaD4bXAMkyQcV+J8CioWZABvq0k3F5Mzfe3OMEMh2/NNTSakwQoVU02DCwiQjQfbFa3UnF+yr5bMrWq1KmYWLPVMx+JSCLATaLXGOeOcdWrRrqbl1gkeIGKoc6v5enlAmJwTofaSqhKdTL1dACrrlTaI1ad45xMjbfAvtTmqGZY08kG8VNxVlEpq0Q4aWIYG3kL7HEGVZuoCxIEDlMcrcuuJ0rkXU3AEXMyOY6HEuaygmTUUA3JgzB/mEb7csWeLdnqtCBUiSAywVJII8JImVkDZoPlfFa1V4pxM1m1lVQkCdA0gncmORJJJ/SYwS7IUNbP41QpornXbUKTFiFP8AMbQOd8UsnwxWYh20oFDFtS25e8yIwYyWWTutVGjUJdH0MbloUgkITsL3XeOcYI44XndVV6zfFRC1FkTdaiqQPPxT87Y1HK9onKayoAI1LBEi0gG3nv8ATGYcE4b94tVrrM+AgzIIIg+u2C+rMuVRDAJAJhRbkSbxzFoFsRHnFKvetVqIZUNqYN+IA6nAta9p+W2AvEcqpq01KuBUB0AmNiRBMSRaJtvg9laRy4INMsSoFTXqMENqtBFtV528r49yr93maTOqN3dFu6NVu7QGZaW6nV9MUKqKtU6RFI05BltA0iSRJm9jYnceeK9SuoYVMurKEv3jyQWjYyIZiCZB5DnfBfJ8Op1XqNUpgKYCATYzBtztG97g4Mjs6AyhSQIjSsQV3BIIIaN5gETzwNLOSydXOM9SYIADFQNICqPhG7bRpWT+R5p8LqAd593UkwrbJM7eKAxsYWPbD5X7JVNI7utUhoLKQom/MqqEem1sdpwEIFBUuVGnxbXMmATYR88DWavXP3gYBWZh8QgiJNmACjePljjhjtUPcGpAcyNR8OrSYO/xE+GT/MeuNFzHADUAXSQp/CVBHXb2/PrgTney1OkshIMWcbiZFwZA/wAg2wFPg/baomX/AIaoNY0FEk3Fvhe3w/XC41W/dUVjVCmLlzqtHhGk3iBHL1wb/wCm6y0upJ3IVQR5k+R+fvgNX4f3UuK6Bl+HSDJMxAiSLX+eA17sg38Eq5eqFDldQhrNtIUkAMwNiPfYzhqbiIWk9Yi1NS7sBAsNUSbA+WPz5w3jbzTXMlqtFWBKsSbTcdQPS+N17M9quG59HySiklEQqUX8GtbEQDA35Ak9d7yxClnPtVYJRZsoF71S0BpsG0yDA5g2ItHPHNbtzmK+Ur1stSp0Vohe8qNUBfxTCopA1Hz8vOy79qHDly+c7ulRdKKDSvhc6pAJYMRpMzsthowmaGJ8KPO1lPpe3ni4pppdsc8imsuZJQMENN2UmSJtTIkpaJ64M8N+0tXgZiiAebJz89O4+uETKcIzVZgKWXrOT/LTb84x9xXgOYyracxQqU33AcRI6gix/TDBt2W45laoAWugWwkkWO9uhAscGqGYy7HQlVCxEgalYkdfy+ePzQOpJx7oIuLeYN5/fPEwx+onppYXsJ8/O+Kj0xbcapsYB9jj840+J10UqlaooMWDsNvfa84YOB9vs3QPi01l6VBef+4EHDBtL5EGfFHWwP8AbFTN/FpOpoggjexvte9sZhW+07NnanRSegJPzJxJwz7RqgJ75BBsTTkHnvJ/thiYfuIUNalVarTX8ao2kMRESDvGPMSUq2XzNNWRWIN1gFSbwdQm/vOPsEM5qQbtMcgfzxxVdSPxAnmDcT+eJ6dMNTBIk9ffripRPiHofpMYg7y+XCpEsDczbxXnnt0tj01VEAhtRFyDH62xCjSBPn+mIuZHKP1wH2ZQEgwYI25/OeWKB4DTPwIRzYA8/Q+2D1BR3Xuf3OL60l0LYX3+WGjO+I8BcX0K4NthI5Cw/TCfxHgFRGkizAyQuw26WIuf9Y256Yhbc8C8/QV18Qm8fT/Jw1WLDJ5ZMvVQlq1V9OhkWO7A+K55E2jzE48LmsFGgB+6phQTuqLpkMd6gAXwn4goi+Ducp9y9RaRZFZyjBWN1JJI32wTqcEoFKa92ICwLnaTzmeeKukmvwCpVBM06SgKFarUUKd4CsTJJ6KJtBAthjyeWYIKtBjNNHSi0fi092ukMIAAE25lumPKuUSnWXQoEo5PO4AAImYNzcYZ+D5JHQhwWCqEWSTCgWAJMgDA1nORDU65LsaBglj3bVASdwUBtJJ8W040js9wwVqeoo1ODCsy6dfmyEnSCPO+CPDshTDKAogqCRv+foLYd8tZQMS0Jx7Ngi6Wi5knpuDvcTiPNdn0qKRWpoQPhkT73HTD1TM74+fLqRJAnE1GfZbgqhAuhQoJ06ZUC/Qbe2CdLhBA8Cz5+/X58sF+LUhTSUGkk3jF3Ir92jczuefPF0LlbJ1NQUodhJA/tPlgnleHaLPCjcmTO174I5gc+YxI5kCecTiaM07fdq2yVXu0pKwYeFy3OP5RtuPWcJfDO2hqVSmb0pScFC9Nb02JkOQT4l/mWdpMyMMf21cMpCtRqBAHdSHN7gMoE35AnGS1qQl7bTHzxqKsdo6FalXelWfUR8LKZRwboyxbSykEeuBqDob8sO/a3Kpoyg0i1AH6L9PLbA7g3CaNQU9aTLsDciwNtjjSFurUkGSZtEbe/TEKnrh74jwDLpne6WnCa406m2na7Tgxw/gmX0A9zTJld1B3F5nfEUl8E7XZnKiKVeqoEaV1kqP/AAaViJ5YfOCfbLmEZO/WnUFtZACne5kADaLRgI9NRmDT0ro0jwwI3GB/ajg9GlBpoFnVzPIgCxMYDUuP/atkmoo1B661bsFRB4f6aktoIJ6TacZ32n+0XNcQQ0Go0vE0qFVmYQJ8HSeZjCeKYB25E41b7GMohy1dio1a/ii9kBAneJJt5nEzC/GS5nJ1KZAdWQsJGoQSPQ49NMwD1tP75+WGr7Tz/wD2uvJSYHqAT9cLdPmvIi49jikRU13lrHffltyx41Owg+8/2/fzxMKQEiMeaQY9/pgqTLZakzAM5S8Tp1fkZnlh8yvYPKwr66zowkFSv1Kg/IYQKVMattj+mNE+yz/krjkaZJ9ZH9z88Eoz/wBPprTFKhTBRdvHD+ZYkje3zx9g/nMuopwFEauk/nj7E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novosti24.org/pict/sud_nad_dekabris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406895" cy="2556000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xQTEhUUExQVFRUWGBoZGBgYGBoYGxgdGxoaHR0YHR8cHCggGholHBcXIjEhJSksLi4uGB8zODMsNygtLi0BCgoKBQUFDgUFDisZExkrKysrKysrKysrKysrKysrKysrKysrKysrKysrKysrKysrKysrKysrKysrKysrKysrK//AABEIASAArwMBIgACEQEDEQH/xAAbAAADAQEBAQEAAAAAAAAAAAADBAUCAQYAB//EAEQQAAIBAgQEBAMGBAMGBQUAAAECEQMhAAQSMQUiQVETYXGBBjKRFEJSobHwIzPB0WJy4RUkQ4KS8QdEorLDFkVTY8L/xAAUAQEAAAAAAAAAAAAAAAAAAAAA/8QAFBEBAAAAAAAAAAAAAAAAAAAAAP/aAAwDAQACEQMRAD8A/WKtVgTfGfGfvjGYS5vgDnAHOYbvjP2o98BD9BGBwZ6RgGWzDHbHVqthePPBFHngC+M2PvHOxN4mLYGF2vhUyrzpdyRcqJ3YR12j9MBQ8VsZ8Y4B47EctNz66V/Vp/LCTrXbkanymJIqLt95fl2Nx7+VwoJmiyyNunmOh98YbMNhSo9fpRprv81WY7WVNo88ApZKt4ut6lNhBFqZEAmdI59hAue+ApeM3fHfFbC9ejUuUeDFlZQV/oR6ycKvRzBJHiU4KwDouGgXA1fLPvgKP2g98dWuep/TCWVSoAfFZG7aVK+u84YbAabMN+4xxs2wwM7Yy2AZXMt3/TBvtB74R040WwD/AIp/F+mOUarF/mtBtaOnl64XomRthjLqJ9sB9ml5j64AVGGMwDqNsAbACWPP6Yw2ZT8Q9JB/TGnSSZuIiNx6x3xtVjZQPyjABTMr01H0Rv7YMjE7IR/mMe9pOPqoMpb7x/8AY3+mGV9MAI02P3gLdFn8y1/pglgOp/77fXBScfaQRBEjzvgOU2BAO8gG1xtvgb5hFMMyqZ2JA6evY45TyaKscxHWXaB7TEeQwRcpT/8AxoP+UdcArU4jRifFT2aevl5n88Ao8SpsSNaRPKdUza8joZtHXFNqQmQItG1v++AupLXFhB9T39BOAVrZwCNILyYMarf+m+AtnpiKVcEm/wDDaw+neB7nFJ1OBieot9T67YBNs2elKqd45Y29SIB6YzRqHTJRlI6EqSZvA5j1th0r2GMO5BIPQTtYX6+Z/ocBEOdzBCEZcqdQ1hnQW6gEMbATzbyBy3s2alUiyUx5moT72Q4YzOZCATMswVVAksx6AfUnoAJOBlmkyRc28hHfrO+Aj0HzzSdOXp6isI7VKhUAtJ5QJLDTbp53xs0c/JIfJAdP4dY//wB4pm04IH27HAD4bRzKlTVrUmF5VKJQeoJcmZ9sW8o18IK+2HMob4DWaMGxjCTg98MV1Go74CpwA6anrg6IfTGRRHnggUDrgM1aZJS/3v1BH9cGVTgVbp/mX9cGXAfeHjarjAjHdWAWrUajK06ZbZSbb2kjoIm3fC9Vs3p0qKUxGrW3sYI6j87+WKKkYj0OMqGIZmZnJYBFZlRR8q+pQajPngPjVz5CjRlhc6jrY26ALp+t/pNtU8vm9UvVoqCIhVdiOtpIUfQ9cDr/ABNTVXbRWOncaIPSLEzckR36TgVDj7EMfBqs22lYKi0xqEzaCT3t0wD/ANjq21V2J8lVAB6QxPTrg6ZaFhmZ/NiJ/SPYzvhSrmq8L/DRJMQS1SQR/hUaf67YOadY71UFtlpn9WcnARs3wiVZ6n2is0nSiOEbTsAdBVbCbzGC8NyJpFvDy4piwDNVLFhA+Ywbj1OHmq1lc8hdQliNC6mkdzIAXUST7DAFbNPIIo0tvutVjefvrJiOg/uBRRlw7BZAIEMxib9QBgrpiZmMtn9XLXywW++XeYm0fxDP1xpuH15k5tr9BQpAD0mSPzwDGiST+XT1/TBPDEYi1+BMXDnN5nUu2kUBaLgTSO+PqfAnI1tms2GIgDXSlV30yKW+xJHXY2wF1NsM5R+aPLELhfAhRYMtfMtAA0u6upAmAZWevQjb1xdywv7f2wDFf5jjCjGqwMnHyDAJ8VeKNQ3GlZtvYjththfbCvGFLUagtdY+pGG6rmTtgMVdhb7y/XUME1R3/ftj85+PeOuMytBdko65+XTVZjpIY21BVUgEgc3sfZ8I4j49FKnVhzDYqwsym1iDOApg4Xr5xUDEgwq6jAJPlYC/tggbzwvm881PZKjnoEUkTv0uNrnpIJwAk45TKlilUWkjwqhPbokYA/H6ZBKUMy5tEZarBJ25ikACd+mMpxbNj/ylRup5qSXkyBNQkADvvJkjbAU4zm3GpckSDcasxTUxG5+aJO3kcA3S4wzMQcrmQLEMaZgnz9O/6Yqg+eJdGtmmHNRp0ievieJHblCjUfcCcN0KelVWS+kRLfM3m0Rc+WA0mbDMVHQST03j9Z9YPbBGMY86eH1mgDOAMsMfDoruZAPMxmAdI7DGv9i12AI4jmI3kJSII3gWiDe+AuVMxH3WaT90THmegHmcAdajSCwp9gsM57mWED2W3fESv8MO9m4hnYvsaI3i38ryxh/g+mxmpmc5UboxqgEb7BVEbnAWGpU6CvVabLLO0sxA6X/9oww4ItiK/wAJ5Y/MKr/5qrnt5gYo5bLrTGhAQO2pm7/iJ74Aopj64h5n4py1Nyr5igoB0mXGotIEKAYgXnePritmMuXQpqZQbErZiOqg7qTtIv26Rx8uiJy0lIUSqqik8osBbft1wAspxvLO4p061N3IsFM/pbocVcuL+39cK5am0lm+Y2iwhRsv1JPvh3Ki/tgD1wAf39cBZ4GCZowTGFtV/Of354CdxbiNJf4RqBXaI6TzCwnrYj2I3w8xkn1+v9ceQy3CTNbVmJTxZpzTJYGmdSleY+IA7MDaDp7bWcjxJpCVhDk6Q6g+G7ehk02O8E9d8AClwykGqVHAqFmqO+rq4IUIAxgALoAA9zfFLg+XVA2kKJIBKgKGZVAZoFt7f8gxK4vTcupp6gTWTUQmoaVKISemrna/4R5CKXDaPhqykqRrlYmykLbcxcHAUmbGicB3F+mPqZG98AdmgEyBAk/6489xL4uo0YZ1q6C+g1BSqFVmecnTGksIBm+/TF+Af7HbAkyyxGkRIt6C3vgJY+MMnpnxheY5Xkx2BXDeWzorgkI4pkWdxpDz+EE6o8yAPXBTk7XM9scfOoCwLCUGp5mAPM7TcWmcBCzXA0QMWzGYLEGdDIhAkADYWmFC+wGHeF5PK5UKi1ACqgfxK8tED7pbSs+QAwzV4bQcMTTU64JMQT1mYkeuC5PJU6dqdNF/yqBfqbC84BbNfENBVYhw5XcIC0Wm5AMTNu/ScI5P4oTQTVLM8zop0Kp0gyVUWljpEltt9hi4uYB6g9d9+k/Ub44ABsAD5Dvv+eAi5v4kJou9KhXlbS6CmF84dgT0MDuDsRh2hnqjIGNBlJUGCyWkTFm88NGoBuwEbywt+fvjGYrKBJdACQJLC5JtHcn+uAl1+I5nxIXKtoU3OpOaxNiSIuBeIvv0wc56udI+zjmB3rCxEbwhtB3E3gR1w1Xq6B0kxAJuZIEAbnt64GVTxDqqM76PkW5Ck7hEEwTFz2GAYpValtSKAbEh5I36ab/UYpZTf2xHynEEbTpUhWMLYCe9iRA9b4t5Rb+2AHXY6m9bYS4gYptMgQZImwO59hfDuY+Y+uAVHgHVsBee3X8pwE3K5NaKpTABVU3IG6m5sOuo/TGs1UJgE/Myx5BSGn1t+Y7YRefBSlUbSf5bENHJHiBr3uEIneZwXjk+ErREVaMA2geKlveYjzwFDLOdJkbsx3H4jbAFrBXaTv4Y7mWLBfrbEzNVs0KtdU0AUzySSJVgzhjv97Uu9u2GeELUZC9b52JELsAjMFIO5YzM+lrXDDcSaqQEQuRDQNoakwMv8tndbb+WLGRVlRFYgsqgGLAwPXGaVMIIUBRvAgX6n188FUnvgDrtibn3dn8FAwkDW4BA0ncK0ETt6YeUnHWbAcpIFUKuwEAXO2JtTJVGCDxdIQhiAoIZhcFpN7ySPPyxSq1QBJIUdyQB+eOMfS+Ak5rKZonlzNNfWlJ3O/PB6DpYeuM0+E1SB4mbqPZQQtOmqtBBnYmSRe/ltiqW7kD8sDOepzBqJPbWs/QGcAlV4QC2vxswG0lZVqa2MW/l7Ai3a+OVsuiW/iOzRCl2cmPImAL3O2OpxygWZNRlR0VjMbwApYgd4i+PqOcpkmoqVXJHzCm9x2EgCPTscAlR+FcsCzPRpliytAUALoMrHUwZMneT0tj6r8MZdmJNKmqTIVF0EnclmF9zaI69yMUTxESBorT0BpN09j3xI4h8ZZOiAalUidh4dSTeOqCwg/Q4Bs8EywYN4K6gIBJYkDtJY9z9ThvKZSmhlaaAnchQCfU7nCrcZoagup5iYFGtIBmCRokAwbx0xnKcZpP8ni3E/wAiuP8A47bHAWkQWEKANgAMPZGdRxMpVxaNXujj8ytvfFPJPLYAVfc+uEs9em8dREb72/rijUI1H1whxH+U9u35MCcBA4hw5WzYbw6hIqICxBNOFUEWI35mMrsaYHW9H4hX/d6huY0tH+Vg1vZTipWbfCfEED02WNwY/wClj28sBN4tkalWq5puaYahuAh1PqfSoLA6dNifX1xTyeUCUqafhUC5nYXnucESIFu36DGw/lgM6Rjar1xwptjpNiMBzQPWcdAwg9UKUaoQgA1EkgKJ5As7Rzi5+YxG2CHidBd61NbdWA323j9nAEzmVZ9mUXBgrIIG4a4n2ja8i2MDI3MuzAjaSvrZSBGANxmlJ/iKEWxYndjEKvfzO0kDHRxakfvk23CVDtvfRAwGKvCl1agxFogQZt11A36z5YMnDk0lSXvG7sNog8pXsPW++CjOKV1DURE7Ee99h641l64dFdZIYSP0wC1Hg9FCSlJAT5b3m/frvg2VohbKABJMCAJJufrhDinGAqmx0zoLKrPLGwRdMSTJuLD1xP8AEyrDU9KvUamsMfBzB2iQBJBMxYE7YD0LlJ0mNYUmOoWYJPZSQPWOsHEv4h4NQzNDwqxilKkFWVCI+WDH5DcWxJr1Mt4VRvsmcq6vm/g1VZtRsgkggA9rAe+NNWysDxMhX5QGhsq76TtaQZtN+uAtZEUaNMAVE+UEuzrLiPnLTcHSb7W8sZTj9CWDVUUAhdT1EXU1rKC2owCJMRfEytmqepKdHIVhrnU/2ZV0qO2qBJkgEm0E3xV4cDygZQUVAgampEgCwsmrp54BmjxKk7aEqK7RPLLD/qA0+04qcP8Am9sTqGaYvegVViefUnTYsJ1X6b7Yo5Ey2A+rIdTYTzi/w3H+Bh+RxQrrc74WdAZk7gj6iD74BVc6jWDSb7KxuOm3p9cAqZpS0SQVVjpKtNwwBJiALN74hfEvEqmWBFL+YV5CStuYCeaxYrAgA/J5TjOQfiFUGprAklTAo6HCFlWNR1ASXuLHAeuUGB6DHZx5jLPxIqrPVy4ki2mYkx0XeCPK3nhscLzrONWdVRHypST2gm+98BcqDrgOo+WIlThuaKlhn3tNvDp30kjoOuNtwbNH/wA849KdK2/+HAVFygbVq1NMG52gyANIFpAx82VWZ0jteT23k32GJWivRqU6bZhqniMBOlV0i5bYXEK3vixns6lJZbmJsqC7ObnSo9B6RgBjIoBGgQDqHke4+p+uMpw6kIikggEfKNjuPeB9MPUSWUMQRIBg9JE4FXqhd9zsBux7DAdWiumNIiIiALdrdMbC/sY0imLiCenbH1NgRZgbxYjfAAbLLq1mSRZRaEHWPM2vv0wh9qrEArl6gk/eKC09ZaxjFcsACTHrbphB8/SBg1EBiYm8d439sBtajk/JA76wT9B/fBUkjCy8UomdL6hvyq7SPKEvhNPiClJULWYq2nlouR5nawm1/XbAVQL/AOuNIt/LvhHKcQ8UxTSoACNTOhUegBMkkT6e4kFXiVcCofslSFYhTrp8y/iC6tRntHUC18BbA74Nlhf1xMyFeuY8SkFF5JqJqHYaUBBO3Xr1xSy+4wBKpBJ/ffAGKjpb9/0xthzN644V7icB+QccqZpdRzlN1RmfQNK1ZEgtdZKgqiadohupx+ifDCTlMudppqfK9/pjnxWP93ZfxBh22pu3T/L1xv4Tc/Y8sWUAmmth0ttgHAvKtx8w9Pm8+uDIg1m/3R+rfv2xlxGnqA6xbu84JTHMSOy/q398ApUK+ExJtDX6bnfBKVUMzABhEG/WZ85Fu/cYU4lakTp1KNRuREhrFpOwkn1jGcvWrhSWRALsWdwS0mSToJ3FvQddsB2sw+0KD0KAbfeWsfe2FM98PCtJqVXmTGklQok2+aQYtII7xidUFd8/TaFQk7SxAIoP0sTyk+7YuHOOSwAELIJVWi1i0/hXuNzbvgOHgVPdpaFIF2Fz948xk/lfEtOHZYaQRmiygBWmudQtflMXnyxbqcQ0qD4VZ5j5KZO/qe2/Y4Jlq5f7lVLTzrHtYm/kcBGp8PoFgRl820HdmrRbuHqXBt0gnDWToUwYXJVFE7tokGwmDULW6AdBjdZc0wddNGCSqy7ghZiTCG5H0xjKUcwQyFqSnaVDmB0AmBIWBe8ybWwFIohUgKpW9oEEz5Dv1xKpGuDHg5cyNXzab9T8hJABiSL42nB6igLTriignlp0gZJMkk1GYk9MM0eFurF/HqEsADy0+m1ihg+nfzwGa65iNSkC0eGCpiOxZRPuV9cSM5xSpS/i1nakBAcGi7gHogCaokGS2on5RsLjzyk1CwOarU0UTpqQKtUOAEAWFhbzAgkjeDA6PCD8wyAFQksTVrudydJLa2lzAnqvL5DAMZv4npUVRnzKzIVlFJ1BYmJMglFBkkk9PLGc18U0qaSuaoVXIBEFQgmwup2ntJi574UXKV2LKcllkaSxBiopBJhpNUSzXsR3k9cHyfDs2oNR1o+ISQFpJTIVJ1AfxGC6ztInaSTgLGS47QkUvtVOpVbaIAP+FYEd7Ek4t5Uc09BtiLTyNUlSxWFIOk06AnruqEg2Hb17W8rvBPfAaqzqN8fRbGasBjj4xH/f+2A818Y1wAAYtQzL3mJFPQAY8mbFnhQijSFv5aW6fKPLHlfjfMMKtNQAQ9JqZJBgNWqoiAxsDBvB2+vpeG1QaNNj+ATHkL9PLAKZXNSlUlzbNGmSwPLDJyjyIIg9C3lgyZhhVzIEkqqFVt+C/tLH6HEKpSnJMokGpXZgNyxbnAMxc2t2A3w9QWoM5mh91qYC7ESqjTcbDm63JntgD5OBSqoYNLTPiMRcsJuDfqjTtcYpUYKIReFEEiDt2Ox9seYyGs5GuppsrGlMNJLMycwkyTAhf+XHo8q0UVZ5tTUt7KJt3GA85S4kTxbwZckEuSFkAeAq6CYtuGkWm2+PVo4WwFyTCiLnc+gvMm1z3x+b8J4xHE9UwmYdgZXZT8pHUElEUr01TaLfo2ay2qROm0E7HcQt/uk7/TrgN0K5e4QhY+YxczsOpHWYjGpF7i29/wBcJVuECoT4j1LzypUamBMzGlpv626RhVuD5Snq1qvSfFcsFHRRrY28j388A/mM3SCkGogtv4ir+c4xlM/R0xSZXCxIp/xDJm50zJMG9zhehw/KuZShSIUghvCULMRy2g23i2JPEviCilY0gTRWlz1anhOqgIRKyE57mOW0SSehCnnOOMphaDsYN3ZKQBtAOtgY3+m2GeGVGZddTT4hEMFbUqbHSp2PcnqR2jEY/EeTkDmckSGGWdi53+7TsxBm4FjhvK/ENOoSKdPMPH/6Kidx/wAQL198BXMGLCxkWFrRI7GJ+uB19UHSQp6EiQPYe+PO8f4nmyNGVytYMQZdgigG2lZLwNySQTtHnhKjnsxQGn7NUqNDsV8ZJiQQ3zXLHVJtdQAABgPVJk1vq1PquSzG5gdBygW2AgYLRI2UiBa2wjcdseW/2xxBiqnIOqxLt49FW6wi85jzO/1GLOQr5k6dVClSULBUVdRk9tKkaR2mTgK84Nlm5hhUEwJjzuYHpa+GcpvOA5XPMbfucDdmA5QJ8zbBnB1NPc4DXplgIcoe4CmfKGBGA/NfjHitUZp08WkhC0yRpNTRo1OGCtTIaSR6EdsN8O4xmFpqPEnlF1yFci4m7VCqzfcWnFDjPwtVdy4zFVmfUKgYLBHhuF+UDvp9GOGqnwjSYg1KuYeIkNWbSYixA+7bAeNz3x1maYYCpS+VipWigIIsA6y+hrGzRaMRav8A4k5/TKskkwNVFIO1ha4Ei/nj1uT+F6NckJSJo/LrchTqgK5mNRGgbXViQTEYvZL4ayKOAMvT/hLZmJMHqQC0ajuWAucB4DJ/GPEqpHOdMG9GgggzCnVpYR3H164eWtn66mm32iodmYqyzIIII0gQCDHLe3fH6bTy9OgD4dNKY66RE7wIG5n3vgdXi9LUVZ0ABiS4EEAE9dhKr6k4D89+FPhGtTrI1Sm/zAlmBi03IJBggkELFzNsfpFDIgbQL25QfzaT+ePsvxFKhGhleeqEMNpuZthpTfvFsAlmqbgnVmNKmIGhQbnYwJIkxj7h2S0TAplbywU6ye5YklrfoMDzGV8QsoquggywA1M0xqBIIIWdIERjNXgCOAK1bMOACP5nhCOtqYWBYfTAUzMTuOht+uJfEM7QpLDPRU80amSBfmJk23gne/XbCGR+HMmDqCO6gwgepWqrYmW0ltMEzFtvXFHKcDy9MTSy6DrBBAkiJKtMG28TgExxim5LLUBvA8BHrmO5KoRJAHSwETvgVf4lVOU0c4YEk+Cdu51MDNjaMPhcyHk6WWCFpowRFIiCxKyQQTsDEeePjlGkOKNHWw/iHUfwgAA6bixE2MAYCRlfjKlU1inRzBKfjFOmJ7S1UW9JwnS+L1UqFosxcajU8bLwBeSdLkBFER9Ohx6LKZJ0TwylDQIHKsKR1GgCLXHmIx9Uo1NCIQjEyGCjQkTYtf5YtoA5ifXAecr/ABmmoD7NVJhipVtWrSJIhRJ3GwO+K3DPiRKgk0qq+XhV2NzA/wCEN9+/phurk6sEo6+IT89RC9rcoCsukWFgQPXDn2Z2+eoY0xCDReLtMlj5A2t1wAqObFT5VqerU3QenMBihklMx1jAcvlQu7Fz0LbgWEelp8yb4ey45h2jALZggMfU44FEb43WUaiY6nHGAwC7YDVy61LPJEERJi/XzPacGruFUkyQB7/uThDNisCdCzYASYXVMsY3CgQARMkn1wD/AIAChUOgKLQAYHobRiJm/hxqlnzeYiSW0eHS1HcGUUGRA9IGKOXq1DJKElQJVIubSdTEC1wBPQ9xjSVKxBmmq3aAXDHSPlkC2o9RNu+Alp8H5YAazWqEFiTUr1DOoEEtcA2n9cfcN4FldJc5aisM2iV1QgNm5+8TJn6YpZ5arLp0DS5hoa6i0k3BII1bXFt8bzLxTsAJ5VBBOoxYAAyFt6wMAvmuE06gWoQ4YCFCOViTvCwPfePphX/6VoC5NXSoJMVqpkmSZvt+ZwrnPirJUCEqCorGRpWnUnc7KLmZLACYG8G2Bj4uQkGnlc3VtIJQj8m2Mx0m+AebLZGkDV0Mw0DlitVAEj7vMFMkTPvF8Yp8WySUyzVKZRpYIhBVbWpgCCzGDaN9XQDC1f4rqaA32LN6bSsQx+lo98fL8UZi+nh9bZYkBQJmQYnpHQb3jAVE+KqTECmmacEEyuXqAADqdQU/QHpgrccMAjK5wzYjwkBW/UGp2E2nEI/EXEj/APbok21VDtte1iTtGKOTPEnE1FytKZ/HUK9rK2lv+rtgBcY49WC66eUzQRbuxWmjEdAoZjuRvBboBfBMnm8+5l6FKirHkVqmpwOUy4UWtNgSZwXP5XNBRpKV99QOnLwZsVIDMIkyQZA2viHlhxWimgjJEnxCp8SqWQTInUDqElQJM8w7YD2hYASSNvYf6YgcZ4romc0Kev8AlhUpsVAE6iahAveL32AN8JZri3EVYoMrlGcBeUZhiSW6fywBYAmTAkXvjFbL8SN3ocOYAliWrVCNUAAn+HICoSI2vgLtLLtUVXXN1dMagAlJZBFgRo6YLTyYQFnr1XUXOogC3+UC3l188QTT4qFmtm8hTAILMtFzF9pJAuTHTfFLhGVr1NZzFVaoJPhMlPwlSDZ4LEu8gEG8Ab3OAusRIvc7eYtP6jDGWTm67Yn5ZAXZmtVACsJOmCLFR0U7+s9Rill/m9sAOsDJtJnHyUz2waLnpc3xuDgJ+cqaRtvAsJJJ2AHU/vbHmclx0KW1081qOosvhFlUAfMXmG5Qv9hj12bIVSzbKCxPYAGTfyx4eh8dKVdm8FaeuKaNUVXdYljG0C/MesiDaQcyvxbQNMmlRzDqL8tOTJMR806if1GM1PiTMMJThucgTM+Ep9hr288EqfHWSSz5qivKCYYtcgHSNKy1jc+Y72k53/xPyiuVV3IXeKRlpAjRqKjcxJ6jtBwFvKcWzTaFbKOpYGS9WksR15Sxi8TGKgrMFLVFChRNm12+g/Zx47KfGhc6svkc1V8UhVqMEUFiQEUmbJebedox7Ol4jLpqUoBs0ujD8t79MAovEVUAEBHbU5VmnQouWduhgjlB6gDrA+IfEmXolA9T5xK6RrtE9Dbpgy/DWV1ajQpsd4YawD+KGnm897Y3V4FljE5bLmDImjTaDMyJU3nAI1fi7LgA85B1XgKOWdRlmERHXHM78UUAdFOtRNSOriFmN73a4hBczeBfHX+Gk1k06OTpqZ/4AcySeY2AFybYNkvh5FpujJlw7ky9LL06drdIMk3v54CY3xtk0dlNZCVLLCTUdiphmbROlegv/QYzT+Li1WEy+aqU9Mjw6Bgk7Es5WetoEddxj1eXy6KoCKFUdFA8+25mff1xBbP50k/7sSNR0L4qIoWOTWbkki5AFmtJjAZyXHq71fDbJVqYJEF2QaVI3aGbqG22lQd8PcWpN4bvRQPXWm3hT+LpYmN/fcYDU4lmggP2KoXJuFelCraSBr5juAOsA2wQcRrESuSzAMWDvQF+xiof69cBJ4bnswVOmhQWpKh2qVo1MLO55dbKBAAibECABhjNJXbSDXRKdNZZoV2qNHzkE6UC3IEGTfoJU4hxTPGoNOSOkMolq6EAGAS2nVLXESIUGfTuarcQEH7Lw9ZIW9Z2uSAB/KwBqnDXqqFr1g6hRAIWNY+V30ka3BAaYUA7DDfD0dahqVKzVzsoWkIVQO4AAdjBJJvAGwxIzH+1iYQ5CmSPul6jAmL3AFpNyfrti1wXh+bQEV8ylSW1EhGJAhRpEkAbHp1wFKhRPiNVaxZUQL2VSzSYtqJc+gAxQy++FpIwfLAzv0wHzqNRvjSOO+Psxvt3wDV0g4APFcslam9KoC1N1KsAYkHpP5e5xxcnTEDw0AC6RyLZRsu21zbzxthB2x1qgHQ/Sd8BMyvw/l1p6GpU6s3c1KaNrPcgqRt0wfLcFy9NtVPL0EaI1LSRTHaQoMeWGKGZV1DCYvuL2JBt6qcGT3wGbeX9v7Y6afn+/pj6rUVQWayqCSSYAA3J8hiXwDiTVaZeoAuqo60+hKqbEgkkW73uJjbAO5iqfkUS5gTBhAfvGN/IDfyEnE9+KGmTTFDM1NAhqrBQhNhMswJA7gbSemLWrEzidclkpBCwN3H+H0F2M2A26k2wAl4tUYkJlKsAnmZlAsCZETOw2vcYTzGcz1TSqUEpKwJZ2JbSoHcGWczAXT3M2vfSsYGoBWOy6pjy8z6WnvghYDeB5EicBHyCZtkOtqVIyYXwtelQYEwwBkQd98S+LvxRCBROUdiTp1IQSAdyA7QotJJG/cwfVeINRAuQLiNp79jPTfEjO5p0qaKSipmKnMzOAFpUtVtV5C7gDqZOAjZajxcSrVMsZ+V2pmSxkkMNchR8sgHpaMPVMnxF6TA5jLCoQIKU3VQdjfVqtvYX2sN6z8RogLrq0iY1Agi99OoATaWifPA6/FAFOkFmho5XiFElvlkr6bmw8gPlMuUUKz6yOoUie5MkkkkTM3wXQD595vhfJ54VPlWpEwSabIJG/wA0Hv3xP+I85XVDTyqaq7jlNoQEx4hmygbyR0sCbYC2tNRsIm56fpj56qggfeMwIk26+l98Sa1XNBWSnTTUANBdzUmBd6jACJggbtNyIxWoUyBJBk3by/w+gmI9+uA0CMGyiDVE4QIq+KCCoohbqVOtm7zMKoHTzOKOVN8B2p19cDIIuMbdd79cY0QDJwA6jW88LZwOw0o2nUYZ+qr10/4jsOgmcFYRaceZ+1ms+bUu48F0pLoOkDVHc3e92tAjAVclkqlIKoKG17Eln/EWMQIAEabADtGB/wC0KqsUerQVlWnqFwATq1LcEm2kiwsdhY4AMgHYBqjmatVLNB0rrhQwgr8ouL45wbhdBUldYAXWx8RwSCXNzMnlWd+uAp1ss1RYqsGXqqgqreTXJZTaV27zidW4gKuaqZZKUELNSuQFInSIp2JdwrC8RNpkYx8C1nfIUKlSoztU1uCzFjpaoxQEm9lKj2xZpUEUlgqg9SBeB/TrgDZVIRQGLAD5mbWWud2Jk3t7eWE8zwWk+otqlvnIcqXiY1MpBgTYSLAdowWhVVEXVq2mArN8x1Ryj/F+WJOf4gzEL9krV1nmXQioLcsmo4mCZMAxtGAUznAMgNKCmXqAj5XrVGXVq5mIYkLufMgYxlaOTSoqLw53ZAopt9nLOZLAsWqQo2m7TfBuG/ElWoHK5CuFP8ol6KK4FpJNS0kGIBttM4br5rOVSVGVpLT3YnNjUbbDw0MS0CbGxwFfKZdAAVprTJvEKCJn8J3/AL45VyaM0sgLEEEybgxKGDzLyjlMi2FuCmuyE11VCSSF1moyiYAJIAMgT7nC/EuHZiq4C5rwaNiRTT+KTbl1kx4ZEzYHYd8A0KROrwEpU9KmmjaBBImFEC1NT23M2EXA9HMICDWoqzQeZXckiA3zVFgW6Dr9Zn+walbxB9prJSJAEA02IQxpUKy6aUggDqCe4OJud+B6S8z5nSsm3g0jO3KNWo6YWNI7sdzOAq1M3UGkvn8upHzQiaW2n5qpIvexHbEpOOU2conEeoU1QlItVYauSmqUufSsgGIB73DByXwHrqtWq16iqxlUVKVNyCImpoTSDYAKAdIAE7jFbJ/BWURg8VmYAgFq9TlneIYQD1A3tgGOH8QSo7BqmYR0TXDGJDEyNOkSyQLQYkR1xS4bpfRVR6hAVlBqAguDpOo6hJiBB6S3c4zk+D0KZBp0UU35goLf9Rlu/XFAWt+mADQzpNR0ZHWBIYizXMxFh0ME9cN5Njq9sCgXv/p+/wCmCZP59+mA+rPDHEriPEhoUJIZ6i0pj+WW+8wO1tp6kYoZv5zYWOPP8V4dcVEY02D0xyliHmqCA6G0STsZ3gicBunx2K7UKqkGf4VSOSpZdQkfKw1pvAOq0xjz+Uzqfa8/SFRacujh5EagaYuAbsAhj/P5Y9NVo6qtYPS1I1NQQBKsSRqW8co0Lv741ls8gOlV0RaIVCN91F/PAL0czQtprSyvWcRO9TWADp6Lrj2wrxGuaeTrJT1vUelpSEfdaK094IAME6jG+LjZq0zPS+rc7dsDp59Z5mUGYEkCf/UTOABwOtSp0KFJWUaUWmAO6rdfyJxQr5hFBJNgJNjt/bHyVEN5E9/++F61dHLIKkNdeVuYGJOxmcA8lYQI26f0jC2fy1J1IqCdQjzINyvoRMx0wanYDrEST1wPOZVaiFSSoYEErZoPQHcCYmMALKVUc8tFQu0kCYiwAvB8rQPoHqaIPlCjuQAJ+m++FHyv8oa2CpMqogPYi8fd3MdTgYyyiogJLAl3KkAAEadJgbxIA6WB3wFK37/f7vjlsCbKrrNTU4JABhoWx9O5weo4wC+YzdOmRqZVJIW9t7Ae8RfEla9N6z6nRtALGGDBEEWYmNAJgkCZIWbAYf4jREalph2mwgG5GksZtZZufPvjGW4VSWCyKziYJUHSOwnpJJJ6kz2gFeI8QV9dGjUAqRzVBBWgCJ8RrxtcCb+W+GeEZ0VqKVeXnBPLOk3IBWb6TEg9iMaq1qeoUws6y0hVEWFy1oPQGZuQMbr1wokyTsFAlifwhR18vLAS+ODMfLQQvBUj+J4YkMIFmDebHtAG+Pq2QzNQgNUFNTvodrARywCNbMZJMgKIAnc0Pt9MU/FkspiI3JJsoB2aYEGLnCb8cSkimsR4jtpWnTIaH0z4WqwkAGWMDfoMA9lsrVlTUrKQCSVSnp1bwpLMTERPXFPLCG9sQuAcbo5jWKdZKrqRr8Mkopj5VMc8Wk+Y2sMXaDc0HAArjnPrgSuZNv33xqt85v1wSJwCmbpgxqps+2wsL/5sZWmJjw/cqPTf6YaelN5NtoJGOJl1m9z6n++AyaN7Ip6idMem3rjVNCOir30mP0UYMlIbb+s46aIO4H0wAEmOYBbxZp/OBhTL5PTUqMp5KsMw/wAYAWR5EKJ8xh5qKndVPqo/tjIoxtYfhi0zNu3p54DjU4iMecznHGy9aHoV6oiA9NS4LFgWAUX0Ip36kdScen9scWkJ1ReInymY+o/LASRxwESMvmr96LKfKRv+U+WJr5zM8oOVrEtBqMrUwIMhUT+IG3gmYtqO+PVKOpnHVo31dQLA9J39+mAlZQ1CRroVDaZLowDTNianQGNumH1qsTenpEWlgTPaBMfXByu2+OC3vgMAHGM20I3KXOknSti3kDaN8Fb0xwqY2wEipw4aXNR2pyAX0EKAqj5ZidIk2EC57nG8rw4OKlRiwavF5hlQAKAOWFJAloE3ibDFR1kRYjzx0Dz+mAVqZVAiqKSOEUBEIBFhAA1CBa0nCuS4YiNrNOlrJLDSgCpJ2A/FYS+56RisoMY5oj64DlNAqwoAA2AAAHlAtg9AXn1wG/lguWmcAg7c7db4YVcZak2okLYnuMECHaPzwAmYY+X1xo5Zu1um2NpRI6TgMl8fT+uC+CY2xw0T2wAtWMZmrpViAWIUkLOmSATEmw23wwtEj7uPmom9vrgPO8G4s9QCaeYYuAx5E0U+USoYsNSzN77x3xQrvVZD4a6GkgeIVA9ZXVAiTP5YpCke18ZNM9sB5zIcUzNIpRq5SqxkqayOtVTzDSxkhgCCSbcsREXxazRqBZUy8iwuN4vtIvM9MOinb5cZKHt+eAzqtc/vtjhN94GNCke354+NLywA4Hc46xjvja0usY+NInpgMEDvjoUTvjVSiegxwUj2/f1wHYwNk77A4N4flj56RjbABJ7HG8qRq36Y+OXPbHKFMhri0b4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upload.wikimedia.org/wikipedia/commons/thumb/6/6f/Pushkin_decembrists.jpg/220px-Pushkin_decembris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2171966" cy="356400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thumb/b/b7/Decembrist_execution_stella.JPG/375px-Decembrist_execution_stel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00372"/>
            <a:ext cx="2673000" cy="3564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57818" y="1285860"/>
            <a:ext cx="342902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Казнь декабристов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000372"/>
            <a:ext cx="328614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Страница из рукописи А.С. Пушкина с изображением казненных декабристов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5143512"/>
            <a:ext cx="321471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Монумент декабристам на месте их казни в кронверке Петропавловской крепости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Значение восстания декабристов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0461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Подумайте, какое влияние оказали события 14 декабря 1825 г. на русское общество и на нового императора Николая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8678" name="Picture 6" descr="http://decemb.hobby.ru/galery/img/dec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71678"/>
            <a:ext cx="3152545" cy="2232000"/>
          </a:xfrm>
          <a:prstGeom prst="rect">
            <a:avLst/>
          </a:prstGeom>
          <a:noFill/>
        </p:spPr>
      </p:pic>
      <p:pic>
        <p:nvPicPr>
          <p:cNvPr id="28680" name="Picture 8" descr="http://img3.proshkolu.ru/content/media/pic/std/2000000/1272000/1271721-9ddd13df921b7c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429132"/>
            <a:ext cx="2597999" cy="2160000"/>
          </a:xfrm>
          <a:prstGeom prst="rect">
            <a:avLst/>
          </a:prstGeom>
          <a:noFill/>
        </p:spPr>
      </p:pic>
      <p:pic>
        <p:nvPicPr>
          <p:cNvPr id="28682" name="Picture 10" descr="http://culture.ru/ru/uploads/media/atlas/0001/07/5636af5071a2310c13f902a3bdac241293ec2bb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29132"/>
            <a:ext cx="3962790" cy="2160000"/>
          </a:xfrm>
          <a:prstGeom prst="rect">
            <a:avLst/>
          </a:prstGeom>
          <a:noFill/>
        </p:spPr>
      </p:pic>
      <p:pic>
        <p:nvPicPr>
          <p:cNvPr id="28684" name="Picture 12" descr="http://zvercorner.com/wp-content/uploads/2013/05/img28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71678"/>
            <a:ext cx="3258381" cy="223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000892" y="3857628"/>
            <a:ext cx="192882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Декабристы в Сибири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Цели урока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2148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Определить причины возникновения движения декабристов, цели участников тайных организаций, значение восстания на Сенатской площади;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Развивать навыки заполнения сравнительных таблиц, умений устанавливать причинно-следственные связи, анализировать исторические источники, делать выводы и высказывать свою точку зрения;</a:t>
            </a:r>
          </a:p>
          <a:p>
            <a:pPr>
              <a:buNone/>
            </a:pP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Воспитывать патриотические и нравственные чувства на примерах подвига декабристов и самоотверженной преданности их жен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86" name="Shape 28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Google Shape;28687;p1"/>
          <p:cNvSpPr txBox="1"/>
          <p:nvPr>
            <p:ph type="title"/>
          </p:nvPr>
        </p:nvSpPr>
        <p:spPr>
          <a:xfrm>
            <a:off x="428596" y="214290"/>
            <a:ext cx="82296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84632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entury Gothic"/>
              <a:buNone/>
            </a:pPr>
            <a:r>
              <a:rPr b="1" lang="ru-RU" sz="2800">
                <a:solidFill>
                  <a:srgbClr val="FFC000"/>
                </a:solidFill>
              </a:rPr>
              <a:t>Проверка домашнего задания</a:t>
            </a:r>
            <a:endParaRPr b="1" sz="2800">
              <a:solidFill>
                <a:srgbClr val="FFC000"/>
              </a:solidFill>
            </a:endParaRPr>
          </a:p>
        </p:txBody>
      </p:sp>
      <p:sp>
        <p:nvSpPr>
          <p:cNvPr id="28688" name="Google Shape;28688;p1"/>
          <p:cNvSpPr txBox="1"/>
          <p:nvPr>
            <p:ph idx="1" type="body"/>
          </p:nvPr>
        </p:nvSpPr>
        <p:spPr>
          <a:xfrm>
            <a:off x="457200" y="1214422"/>
            <a:ext cx="8229600" cy="52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521208" rtl="0" algn="l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ru-RU" sz="2000">
                <a:solidFill>
                  <a:srgbClr val="FFED73"/>
                </a:solidFill>
              </a:rPr>
              <a:t>Какие проблемы российской действительности привлекали внимание общественности в первой четверти XIX в.?</a:t>
            </a:r>
            <a:endParaRPr/>
          </a:p>
          <a:p>
            <a:pPr indent="-457200" lvl="0" marL="521208" rtl="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ru-RU" sz="2000">
                <a:solidFill>
                  <a:srgbClr val="FFED73"/>
                </a:solidFill>
              </a:rPr>
              <a:t>Как вы понимаете слова М.И. Муравьева-Апостола, назвавшего членов тайных обществ «детьми 1812 г.»? </a:t>
            </a:r>
            <a:endParaRPr/>
          </a:p>
          <a:p>
            <a:pPr indent="-457200" lvl="0" marL="521208" rtl="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ru-RU" sz="2000">
                <a:solidFill>
                  <a:srgbClr val="FFED73"/>
                </a:solidFill>
              </a:rPr>
              <a:t>Согласны ли вы с мнением, что дворянская революционность выросла из дворянского свободолюбия, начало которому было положено в конце XVIII в.? Обоснуйте свой ответ.</a:t>
            </a:r>
            <a:endParaRPr/>
          </a:p>
          <a:p>
            <a:pPr indent="-457200" lvl="0" marL="521208" rtl="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ru-RU" sz="2000">
                <a:solidFill>
                  <a:srgbClr val="FFED73"/>
                </a:solidFill>
              </a:rPr>
              <a:t>Какие цели ставили перед собой первые общества декабристов? Какими методами они хотели их достичь?</a:t>
            </a:r>
            <a:endParaRPr/>
          </a:p>
          <a:p>
            <a:pPr indent="-457200" lvl="0" marL="521208" rtl="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ru-RU" sz="2000">
                <a:solidFill>
                  <a:srgbClr val="FFED73"/>
                </a:solidFill>
              </a:rPr>
              <a:t>Чем объясняется переход декабристов от «Союза спасения» к «Союзу благоденствия», а от него к Северному и Южному обществам?</a:t>
            </a:r>
            <a:endParaRPr/>
          </a:p>
          <a:p>
            <a:pPr indent="-457200" lvl="0" marL="521208" rtl="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AutoNum type="arabicPeriod"/>
            </a:pPr>
            <a:r>
              <a:rPr b="1" lang="ru-RU" sz="2000">
                <a:solidFill>
                  <a:srgbClr val="FFED73"/>
                </a:solidFill>
              </a:rPr>
              <a:t>Сравните «Русскую правду»  П. Пестеля и Конституцию Н. Муравьева. Сделайте выводы о том, насколько эти проекты были реальны.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План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857364"/>
            <a:ext cx="5286412" cy="3214710"/>
          </a:xfrm>
        </p:spPr>
        <p:txBody>
          <a:bodyPr>
            <a:normAutofit/>
          </a:bodyPr>
          <a:lstStyle/>
          <a:p>
            <a:pPr marL="521208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Династический кризис 1825 г.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Восстание 14 декабря 1825 г.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Восстание Черниговского полка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Суд над декабристами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Сибирская каторга и ссылка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самостоятельное изучение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Жены декабристов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самостоятельное изучение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521208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Значение восстания декабристов</a:t>
            </a:r>
          </a:p>
          <a:p>
            <a:pPr marL="521208" indent="-457200"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Династический кризис 1825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257676" cy="507209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19 февраля 1825 г.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смерть Александра </a:t>
            </a:r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</a:rPr>
              <a:t>I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в Таганроге</a:t>
            </a:r>
          </a:p>
          <a:p>
            <a:pPr>
              <a:buSzPct val="100000"/>
              <a:buNone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Вспомните, какой порядок наследования престола действовал в России на тот момент? Кем он был установлен? Каким образом мог быть осуществлен после смерти Александра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? Какие способы наследования престола существовали в России до этого?</a:t>
            </a:r>
          </a:p>
          <a:p>
            <a:pPr>
              <a:buSzPct val="100000"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SzPct val="100000"/>
              <a:buNone/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SzPct val="100000"/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6" name="AutoShape 2" descr="data:image/jpeg;base64,/9j/4AAQSkZJRgABAQAAAQABAAD/2wCEAAkGBxQTEhUUExQWFhUXFx0bGBgYGBodHRwdHyAdHBocHx8cHiggHBonHBsYIjEiJSosLi4uHR8zODMsNygtLisBCgoKDg0OFw8QFCwZFBwrLCwsLCwsLCwsLCwsLCwrLDcsLCwsLDc3LCs3LDcsKywsLCsrKysrKysrKysrKysrK//AABEIAK4BIQMBIgACEQEDEQH/xAAcAAACAgMBAQAAAAAAAAAAAAAEBQMGAQIHAAj/xABCEAABAgQDBQUGBAUCBgMBAAABAhEAAyExBBJBBSJRYXEGE4GRoSMyscHR8BRCUuEHFWJy8YKSM0NTorLSFjXiJP/EABcBAQEBAQAAAAAAAAAAAAAAAAABAgP/xAAbEQEBAQADAQEAAAAAAAAAAAAAEQECMUESIf/aAAwDAQACEQMRAD8AsMqSVrSlQYOxLWq7ViNWDkqSD7UBnDlKaaUym94YYMALQCK5g1X+7QXh8CmZLlBYBBylrg2/zHJ1I5uElNZWjusefuxF+GRYJV1zDly6RXRtCeFKAyBKSxPdI1f+l9IYyMHiZuVSZslQHBI41fdeIQZNw6Xcg3/Vp/tiObKRUZSW/q6cBT9o2OyMUbqkn/QP/TwiNWxMVTelU4JH/rWAklykGgQonkrjTUdIk7pBA3FO7Nm8OHCMSNiYnjLDcv2iT+Q4pQJzygBfdAJ8kwIk7kAhkrD/ANQJ1b8tbekJ0TytOZLh3YG9DyFR+0WSWKpZjQHS+Wp83itYeWDLHJ/U8X4NAMMJIQEJUcxmLOZixygGhSkixa5eJMVj5pC85Z0srdSXGoNKhm1jGF3lJUSHybrXABINNBawiLEqUqYoUypy6mpIF/vhECdRWhSQaA0FDR3IuXa9DDCUWUmlXGnMRGpKTNQ5BYLVSjOw6moMFSwMw6gtbXzgpiZhKtQxrzIsOL/esI9ok94oAagWr7o5RY1pNg/vElhepYHx1ppCbariYaWb4D1b5wAmypAMwC4ZV+hhypKgohicwNGNhwLMzi3GFWyQ80a0VTwPGHapheutmHB2rpp5mFISYiqjxzHTn0rGcCAFO12B8xyiPEK3lab1Pl4www+DaSVTM4EwWSDZzU1FDSj8+UUBKngzFpykeGmpPI6QOuXvksbnytwgvEbNCJSZhJMrMN1eZJNyeYSkEMzkuTAkrEJKylKioNQqDOaePR4AjBp3i4NufEQxkA1JDEtoWblx0J5mBdmpzKUw+3HHSGGElVOrsx0AeoFb8YEIBLddul/vnBGDkkqUw/Jz4iNpqQCqnn8fSC8Cd5YIbd8feTESJ5CFqDAKqA7AijinOFOLlnMoiu8ePGth9tDmRMb3fzMzUevnrr6tCqcWUpyLl60FfXpFpGmx5HtS4dkk1J4w0JO835SHvd6C3D7rGnZ4gTFlq5fKo+fwhqmYkkhQ3SRUXdyfPU8+kBUFqOZgTrVz6+cdS2aCZMoM7ITrqz/SOaYsAMwDt9+jx1LYifYy63QDw0i4mt1SiFJalvv4wUUONYyJe9G4TaNZjO60SfCNgK9Y1UHJ8IlSIqMZBGI2j0WFUvu2Ugiu8mlePprE2DnESkVALeA+zA+DmArSC9SDR+NPjE0hYCJbvVh9+A9Y5OilZvZzSlTK74WALirghmIMaYfE5DnQTKWxBKM2U/6dPAmN1rIE/KAWmJemmZVelYg72hcAcg0RTHD9qZoUAvKpyGUkuCSaa0ex+EOZm1J4Xl7tOY/lJ8L5qWinYWSkkUZ1IPrF+Un26Qxdq06/GKgX+YTs4RkZTWBfz3oIRtRWYJKTm4VPWxMEyZbTtfnZqwPLSPxCnvXSulICEkcfy340H7RW5ByoCXch3Is1/t/hD9ZD8DazeDaaxWcJiMiQpiC2V3IcOPCoArSC1PhVqIKQaM96gAZlEH5cYF/myMsyYM63WHSwS2YEAE1puiog7GLlJCpZWJa1J3lBJNDcMABU9aQkwiZKSQZgUlQyqGVQd6gjgoEAiIHOHS28ojMoaMwH5QOUEZzu2el9K2hdIC+97kkLyhwbOPkrk8FrQtwAktRy6dDXXrANUYklVXYK/K9S5YHlr1bnCnaYzLJe9Kl2b1aPYmep3TKIYGpUkVc3qdNOsRScPOmEkBAerlXS1GPQQBGyiEzBQUe45Gl4czp6czlTM2lAmw3reHN9IU4bZ+VyuaxYhkpbStTx6QTIlS0qcJc1bNvlmHGxuIAAyDMUopTuvQmgbmTSDMMg51GYvOQgslLsHavk+lnjbE4lmJOUBjlJBYtWhELZZPdmY9VZjW7VSLHh8YoZbVTLXKlgpO8gkjMXBADM3J7ikLF7IlgJXKUQPyldioc7ebdY9OxKxKllRCmKWBFxrpW/SPbOnIUFSlMlYqh7B+Fq1N4gKwiylSs4a1hS+jU8oOwc0ZqVUeNhW3nC1M0oVUsly71Bppo8ZKwwKQpD6g69OsUDzlOovZyD87RPs6dVYPAAeaYjODWfcXLUzUJym/k9I9LROluFSSp/0kGxB06RAfLvfW3G3q8LsdurVxzVoaeEEoxSriTNDlych0Lgc4XL7xSlESV3eqaDx6QDLYJda2aoDild4F62MNUpCau7Ggc8dA5qKhxesJtjSJqFq9m7gCqgmxB4Q2xEmYTmK5aBzLkOelaxRWsRMc/ekdX2GSJcsf0JFeLCKfhdjSkBJfvFqO6SGS41+/KLzs5JyCz8h96RcZ3RBUHHGNxEKE71a0p6xIqN4w8LmkbZhA8n3jw/YQRFwRfiE8fj9IzE0eiopGHDzU6VoPT4axJJfJLI0Ica+9Gkg76LOCG8KffjGMIk5U6Mq9f1EXji6qWqfLlDEmYVUWlstyXVaESdupfKUEB9TYeTiDcWuaievEpSpSETKirKGYsSwqgsRGZ20E4wzkJkypKsipgygAFgHFgx1gJ5Uvu0lVnWgBweNax0CcyJ8smga5oNegjmaVqy5n3SEEh6X0EPdvbGm4rEpSvEpCZlEJUKJoCEgOd4hi9HeAuskviTlqANIzLB/EqZm1r9/ZjmvZrHqwGLyTFZpaiUnKSRwCgHv96RY8b2slAzFyi6hRKVAg1uTdwG84BlPmJRUlgAHJNg5+cVbZ2OlLQECYM+8GdnfSvpAuy9onGzpUieVMtYbIAALsSGq3O0Q9q+zqMO+VZLGjpFRf3kmv8AiAZdopTT7Nui0JVSQ7g24QyXMURKMwbxkpd6vdnfo5gcEg1Ztf35NANV4pKcYSoP7Jg3hX0hkMRJVTOoGjDLarmxioY/abze8lDMkAJchvQV/wAQdsvagnbuXKoA3Zuej62iKsicPK0XoNCLOTr84EOJHuyypg9QkNxJ+ydY8cMWZVXen5eVrtePFAApYaDr1vFEODWxdTqY6/tSM4zEgAucqamg+MQjEs4AevMjzhHtrEZil6XoKDk0QZn7XCikEEpGn1hrLx6Zks5DYa/CF2xNkzJq1hcv2YllSlF2DBwyrAsbRNs6UBKWpNQVNfgzdbwBWJGaW1mAPDhXrAS01Cx9YaLlug6OilNRrAchLoA1t4uTAFYaabyzXUaHkQYYDGIf2kocSU7pfod20IsK6VDRvWHakBYDFizm1/lFDCWrDlICF5Tf2ibk1uAwjaQg7oHuAkkBYqTyBECDCtanSoP0j3cEaPa1j8eUEMsPhpoBKUs4YMQdb1UdH01jE2RNNkLNeKK/CFvdFmDAeP0tA06YkJOZbMbcW6fdIKdS8McrrISpzQrDAaUCgKfWAjjZWcAzEkgBIYEkcS9nrCEYzMSE2rcX5eTRgSggEs6jQeLQQ9x/aRgCgZmJAKvIskBhc1L9Yv2w5uaUk8h8BHH+491LvX11Mdb2FLAlJr+VNPAReO/qcjBSt5uX1jdaXjRV/D6wJtDa0rDozTVhPDieguaxtgbrEkK9l7Zk4msmYlVHyvvDSovDQxcNZePRrm5GPRUUPDzHmIFPfDaU66xvPHsinilQBsH3iDyvEOAxkvv05yBTdo1Q3GgLO0L+2vaOVLl+xSFioUFlmoQzXLXvHF1C9n5EzC4GaJS0LmTFy0hOmU0oTzPlFe7S7JMtUwzGJSke69aObiwDecQYjHzcOyZcwKSlWdDhiCDqxdqOz/GAMbteZMmGc5zWAuA4L3+6wD/ZOHmYdMpa0DJpnD9FMSAzsWcRa8MrC4vBKUpaTPkpUoqAYpKSchANcoGVugHGKHO7TTSghaQhwXylQfRyl2ELtj4Bc5SlJoke9fU25uIBjsySqfP71YZABNbFWgfSpBgXb2HUhnSASasXhviNnzEz5khIWApTqBD5bOphYWg/aHZqWlQV/M5aWBozq6ABVeYiKG7I7Rl4YS5k6Q4eZLEwe8HCTboohzAm21YRpKZCphWpZ7xK3cORlZhltw8YGxMwS3EkKMk5f+IoHMf1UbKXPDlEOyRnnbsrNMKgEMGSKVsaWJih/wBoZ7zh/Ym8L8IrvVCXmCSs5QpXugnjyiPahnKmgzEZVKAAZ2PmbxrJC5JExco5UK1IYqamtb6coCyfyTEYOWUrQJ3fEghOVQADkFyKcXcQj2FhxMxBmJSyUAu1amg+sYG3px3JUz3zk6hVL21hngZqZBTIKVpmEl8yQAVefhBDlUwZai1G56+kKp80lxbiBDMYQqCRYBmJZ/Gn20eUhMtJAb+7XTw4QCtGHb3g36QPmH5wl2ripZWEke7rdjq9n84Y7R2gwLXNn+PURWZ9VVN7xFWLBdozJlzkS8pE0ZSCKUDOk8CKMaiJcJmRhiFMy1ZgNU6V00EKNkYdI7wkBRHIGjEu3OkNcTVKXNzb0tAHEBk9D6W0HCApJYlxXrBOIFJf3w+QiDEysqjrAeauZQLg1+sH5wGULVpASZgN2bnSnSIZ2JKWZ2JeAc/jSSEpBUVBgEgk/vB2NTOkSu9mylJRYqcFno5ALirC0TbF2XKnYYKz90uhWpzmIuCKgoBoYS9tdp+zCBPKy7F9RZyLc4qPKxSVJBStwbNC5UrN+W/l6col7D4abMUZUuSlaaFSySMo6h7sWDRdJnY0pBKVixJDfb6wWqfg5KZZJIsL9Pj/AIiCUSuY9CB9gcH1iVS0qUQlTsWH7uL8oIRLEvq1etogCnzAJqTwLvWlafYjqexpjoHQfARyIBS5jJBUXYAcPp6R1PZisqcxUlIADuoABhV+EXE0dtPaAkomTDZKX8dPWKDh50vF4KZNnrUZyZhZTUajJ/tuw5w/7Rdo8IUCQZiZhmqQnLLUFbuZi5FE0rxgXbGDTJMiXh8isPLBUpKlZg+85XQlmN9GDhorJJszZEzB4mTOEyWxLLZ/dBZYFKqbTjHV0KBDixjnO3sbJVlEtYKzMQoOrdzHdKQXqk7pIFN1+l62Nhly5KETFFSwKkl9fk8a4pyGR6IvxA5RmNMuUqnDvKjOMqhlNHBSoNyJPDjHP8VgAFOhSTL0W4906EXChqOIi7Y+cStLFi4Y83HrFF2pIMuasEOMxbhe4jk6me0MSJgokCoAu4DBhdrEuYWYqcqUe7IAIu3PnrECp5IZwwFgB8oabPBmIUZq6IQEJJDkOdLOzQCuSjMcoLqZwmteXWLV2d22jDd4hSWCpJZWUuJgsWIsSPURmTj8PIQRJK0Kpv0Kif6hw5PCjH4SeWmTAsy1DMJjEpINmOnTlBRuC7T4j8X32Z1TFB3AtYCg0FLRntJtvvFnPKAW/vJUcpHG1X4wgwM1piVfpWD5RPtCfkmKCFBScxIdIIL1pmFLxA2npCsLLBUElCy9H3VALIblCfBY1clYmIUyg7Fn5Vfk8EfivZoc5lqmqUoGm6yL8MxduhgGYTwpwiosuG7SicCMW5AAyqQKuLEgmBVFKgVtmdZAzu9Us9DoQIVYApCgVg5dQC3qx+EWrsnJk4vFokTcyZZSQjLTeG8m4swPMnqYgrGYgtTdUTXj9KQz2tt9U9QUoBKhwAYc/wDECbcw3dTlIH5SQ17Fr+EQ4Ip7xllQS4ci7PBV9kbQKkOS9m50uf8AOsRLxrpUS7Uc16eHDxhNLEsBRRPUwDBKyByoSnTlE2HxZIHvJUwolRyqAOVyC7PSlvkAm1ZjqSTwPxhVMO90ht2hlhKm/uHwIppeEs9TMeMAXs+ey+ShltqKj75w92hNYIDsyRofH5ekVXDTSFAOfeBB+EWLHTAdbU8oBlifcQrRm+nCvKI8ViXA6WH36xBjJjoQz0FdD4+UaAKUAEAkk6Bz052gJ5EylS7aeET4bYsyckqTlShLklagLcg5NeWsWjYvZoS0ZpuXvCHZTMkfpD0KjSthE+NlCapIRLCVBRKjlsLJfqQ+vuptYWJVQ2ziMUhDrLUZ0MHA5NSnLSNsXs+WhPsSpW4DNFSchHvAkXerCjEPFunYZKkqlTJLrQHMwkMQ5CaFKmUWIytoa1ETYCQtSTIEpKUoSSFZgXCj7qd0bt+DMOEIVQtpYOZhFS1IxGZCksmZLdNGoFAVta8OuznbtaULE5ZWwISpnLtTrwhftDsyUFaUzgUJFlCqRwIdgXLVbSzwgxslEsbqiUjVQZ3LMAxdmNiYHY7ZEmctE6eEJKEF1KJILnROmtesS42ateH79QySyrICSN4i7C56txgz+eoGCGElBQUVXSRvudQzuS0JNq4nelylOqVJ3WBuol5hFLkkjwERXQ/4dbNlTMMVqQFKMy55AN8TFT/iJtNHeKw8okIQd/gV8Og+Lw6xm1/w0oqlqVLeqQkpLlqU3T45S0c2xUxS1KUSVKJJJ1JNz98Yqes4A5ZkpX9QIPjDzam0QVTVoWpKlqIKUihChVNdHhZi8AqUtaVO6QGoRo5vzp4RcNl9oZRwoRMSlwQl1Nd3Bt1rEVX+1ezlSJzMEpNUZSSAKHWo94cqxcuyP8R0ZUSsXRQoJoqG0zag84pvbfanf4lIlzDMlpZMtwBdnYMCbAV5Qpx2HXJmLlzE5VpO8CPnqI10krs//wAhw/8A1Zf+4fWPRxDOOflHov1rPyt+1AUzauA782fhGJOxRPmla0+ylkhINlLNVeCQQOZpoYZ4+VnWCkAqzDhWrBm8IF/iDtD8OhGHlli1S9W/N4qUVF4y0j7Q43CBISkS81aJSD4EgU84o2Ixa94MwUbfCIzNYff28aKmlQ+7fOAeYbs33oSROBzozJICm4KSaUINIb4vbK5WHRhV1TKFFD3S9h6n1iv7D2wEomSpiVKSplIylilQv1BTQ9Bwj0ucJy5cuYRLlhV+D8Sfjo8AJhgjOQ78Ijxat7nBe2NjzMNOUhYtVJFlDQj6eERKAOl7vBQwmksCHDwQZb1zEH6dIGnygLaRYdtYDDplyUy8wmpljvFVIKjvHVmDtECrDSS6cziWTVWnNidW+MWKTh0iahEtCgsfpVU83Fj9tGMHj5K5clASDlUgFBLvVJPIAkkecXbaYlS1haZCEEBkKTUcwzB/vhAc47QSWnLBJJAcEu/jCqY4Px+xD7amJSZpJDLqkgl03a50blCpMkKWczJo4AqDWAikpU9KmLfhMVJORZSQoy0ium7lcaXCl/vCiVJypADWf7++EemKyyyqtEkA1DXYDgHenWAk2vPMwgkACrEatuknyhQpOnlpDBhXSgAryrEM+W7GADwivaJBpUP4WEN8NKVOmJQk1UWrYcTCcmtIvH8NMYhcxUooBmkEhZJqAzh/ynnrANMLsLDpHt+/VoFZQJaj1QSoCurGHmGlolpAkyZUuYnUlTEN+qi0FuI8xWGmLKpaSUpzsN6Us73+lVcwPAvC7B46ROZiAkPmStkrlEVBT+oOKp6RpkVhlFSKoUGdQAZYUSP1BJ6iAMQhWYLKVgJBIS6SoU93V3OtGamkI8PtiRMAlzEBJQ5Qd5nOhykEO3vVhbido9+oYcSpd2SoLonicxDt41gq4Tdpq7uZN7tRIU9SAMqEuq9WBcFxUpaK9jdszVZZyVBK5awpLWylwUHjRn84ta8OhGFCO9lnLKCVKzgOA2bWjs3iY5pt/bAWDLlVQyXV0SkMOTi+sQxtP7VTTmUlEvOVlRmFNczhmHAAMxeEOPxUyar2igeAAASHswAYWiMig6RrLQSkm9eMRRGysR3UzNqxyciQz+AJPVodbM2AJgC5ilByyEpoT+pRJskVPhzEV/Z0ormgAGpcsLDUnk0XDET+7krmWJZEscE/YJPQQCDtBiwFJQhalIQGD9atXkOENOxc+QmXiDMIlLIT3c1SaM7KTmYhJNA/OkI5IZK5itAyealUHzPhBmLl5cNKknV1q41sOQ+YgHGM2qhBUFTu9StzuFK1O5IJLtqBW7RVtpTgZilJSUpOjB7eQr4RKMHu5g/xgTESyx3mB6+XOKHHYjYv4mf3is4RLY5hfMPcA4l6+EdE2tszvf8AjFMwp1nYc+G8kPAP8J5SDhSylBXeKcA00Yt0i9fg1NRYJ5oHyaLmM7rm3/xlH6cP5K+kZi3PO4S/+/6xmLE+nI8J2uyTErKSSlQILBr6gMTXn1eBNqGZjMR3iCJneEJSBQjQAg+7XW3OE0yW3GNJSjLUFgspJBHUVHrGW3pqd4hmIJB6i8YSKQTt0AT1FNlssf6qn4wCmZANezZ//rw5Z/ajMGo2vo8dF2xKkiZJBlSFS1B5isgSAORBDeJjnGy8cqTMTNTUpBodXDRttLbM2efaGlwkUD/WAv8Ai5eGxCEqVmVh07iFJUrcVQ1zFwkhr0DUuYDxHYuUTuTFJDUsocqi4ibsL2NxZczR3UichlJJGc6pOVqV4sWJi4ysFJw8pMmXvBLutTECtbjxazwiVQcd/D2YPdnSy/FKh0s8Vzbux5uHVkmTEqOoSoluDuA1Iu22e0gpLw5I0K/Gw+sVna0okzVOTVLm/HXwgEmzULCwlHvKO6xao16x1fYHZ0S8MuZiSqcUBR7twRnFCEkjNoA9nB0FeWYecUFMwXQoKHhWOp7I2mqZs7EzspqSA39Sis/+beEMNKP5ZIm4oSlykpq6lB0sgDMaA5Xy0NLmLNhNnycSlQlYSUiVYLUm7cGqT4wDPxcvCzRiS81c6W6JbMlL+86qvUNYRpituTMUgBK+6AoUJFG4g08ukVE+J2Tg8OHUl/78yjx90G0UztZj5czLLloKUpJUaAX5C3TnDfFzRLSopTnWASSoWAufWKVOxKllSyXJuTGWmZcwqSSakqv90jecnziCUTk8XgqYdz4H4wGdm7K79akgGiSaamw61hxsyb+BmIWEgrq4P6ag9NYU7Nxpl95vFLp0/M1QmlQCYc9lk/icTLzAFWYBVLj3iW4MD5wFpxvatM4JCKTM24aPzSRqOlxpEW0dgIIM0rZTZlBLHlqaXi2Y3ZuGmlKChIyFJGQZSygoCqW5+kJNubClnCKKM6VJSDRarBWUip6xqM0m2RjpEnu299wFOAQXLEuXOYXAsYXdr+y80TlTwU5ZqswGWo6s48tIF2fshMqTMxM1LukiUlQuW3leFhzI4RrIXL9l3r5clnLEuKkWtEaJZmEmD/lEgsSwB15VFojThZhIyIKa1oQBzLxc5ExJfuyMoUAAkB+dBe8PO6wspAM8TCVGjDKxazveA5ji8MqWxW1QWA5XJ4QPIBF3pzpHQ9t7Fw07eQFy1hLEEvT+pJct/aTFHxGFXKWoHWoILpUOIMQBIQQXBII4ff3SLBtjaXeSpKWt7/VgzeAfxaEeEQpawkXNLevkPSGGJOZSRLDpKwgcaAB/GA3VJJMmSdTnUPg/gPWJ9qLCpyhwAA8APnEuCUFYmYrRG6PBk/AQHtCk2ZU3+n7QA89WUODAy5JKXNS+kSzp1K9R6RM+nH7EAx7F7TmyQsy1AMobpSCC4NeOkdW7JbZXiUzCtKQUKCaPWj6mOS7CIE1QNinhq4/ekdG7BTMkqcT+tLB+TCNcd/U5dHzjlGIT94rj6/tHo2xHD01rAs1PIePGDdtTkCfMTLDIDhIBYPxq71frCqdQCrl6hvIvHN0HbT3pMlf9JQf9JLehEQbOkpWtKSWDuT8oJQsKwtmKZp8ikN6gwLPIznId1J3TrTXzgDZeyZz7qFKSXZTUpS9otPYvYiRPSqcM63okVCS9zoT6QkwG35qUgZywoAWIboYd9mu1xkTc/dpXRiASkt0NNOEBaP4g9qZsqeiRJXkYOssC72FXoL+UVvFbVxE6SrOsZc5FEhJLMdOsAY3E/iMTMnEEFS1EA3AfdB5gMIZy0NhpR/UubfkGB6bsEwswqCUrAZ3TZuJ/eG2Kwx/D4kqu0oi3Eg/H4QumYhEpCy2ckAlL20D8K6cIZdpiFYZJIYnLyNnPwgqlSrN5R0Xs/OA2QuXm9p3pJSDvAFmcGuX6copXZ2U+NwwuO/l/+Qi6DaMzCTcb3YOZcwJzWyh1F34lwBBND7NxsuYVyFndICkLYOgsHroKHzMFTsdJw6csspXMsCBbzF/CK3JSRME0kneBNLve8Mcfs9KZoCTRw9zwajOYKsvZvZyZkierEDdmoygubcvFi8ULauxFysxQ8yWF5Qu1bsed46FtSclKEypS8iQhipVGH5iW8fFoXT8MjuUlT90h+5lEsZiiXVMVwS9z4QRz7MwHHhG8oulvn90ifbkqYZmY2UkKoGDG3QQ07LYBMyTOWuqkKQkV4kPTnEVXTTNFo/h1iSjHIISSlSFJJZwNQSdKp9Yr2MwKkqn5iHlmw1BLfSLj/D6aQJejFYB81fOAsWJ7R93NUA1TLKbaJILsdCREUrGqxCESQW74TUkgWc5nblWK7tJCjMSSK5noL1ix9hJiRNVmUkMCwJALkj6esVID7apyoMoUShKUpD6UfxN4qE+X7KUpRYJzPx95gOdrcouHahRXMmJqxV1+6RScTjCmYiXRpYLdTU/FvCGrgfELUo5gCgCze9ztDnYa5hlZkKCVIWxJsUkEjMC4IoRbUQpxU0jgx15Qx2BisqZrPQIUzhrlLh6H3xEF6Rs4rlNPlZJiTu5Cd5H5SCC4Isx5cYqu25MtFBLIYmi1a3J5U0ENMLtKclaJkuYghJJCWyhQPvOeJbWzCEO1ts51FRQTMN1LJJ6AABI4axULlSiiWVZAlSqApDMC5NdSR6PBGxksxF0ZlgnRhQ+cDd8rulZ1H2hGUHgLludh4wdg2TJnAAApQz89REUDs5Jykv7295GsabQmvMJdwQL3s3yjMnCLmCWhHvNxpx4RpjpKkryrykhCajp6QAU1bpI4QThJjgP08Yc/w/2amfMm50hSUSSpjxcAfOMdo8CJJSlICQXoNS9X9PKEAOx1e3YVLH4iOldj0komih300PSOYbOSpWIlACqiUi9+fKOn9kJqgJoNGIcffjFxNMu9/oHrHom73+o+Yj0aZj5umqueBESgggqIcO335GJZ+yJiSUuk1uFNbWrGIEYNf9P+5PzMZaEktKmpbKykk1etR9YxjMBkGZBJl0vcHV+XOMJQpEmaCznIbg6nURYPxKBNmJSmyE7pqGKU73OhqIKq4nRIniI3x2Eylw2U1bhyiBEhZIADlQcNqOPoYBhgNoqSreLpN9T14xe8P7XAylywr2XePXV1V9R5RzJJMW/s7jj3JQk1qFJrUH0s8EJsFMeXiLk5Ul7/AJucP+1GLzSZYCVhiHdmoCBbrFcwz+0FWKNOoaLJtueheGACrAUrpRqjSCguxAfHYV/+sn0/xFk7RqmysStR3ZkxSjlYKBQXYEGjboiv9gpif5hhv7z55VN6xZO3iwcbMDWQirwT0qw2NlrosZFNq+U9C7g9fOH6NnYhGRYQFhg0xLKYMGChenGIk7OQqTLWwVl96l3iPamxcoSZYKZaw4YljyoYBxi8PIwqROxM0TZhS4lige4JF2DRVNo7UmYolQlTFJ/OWNtAGolIhrg9jIlyEqWkGZNmoQhw9AQVHnwh/gMQVScWbEAaEMz/ACgKF2jx/eLCxLMoFCQEu9t35QT2Tx4Rh5qVJUy5qN8DdS3E+WkCdokFkKOoI+fzh32GWDgMUnhOlquBqmvpBQW0wiZjZyEKzpnyi1Pz5QoAjjmB8417HbQCFbykpAWHJIFxavSGXbdITjkTQQ3eAKI4U4cniu4eV3eKmILUJY9DTpeAtm0toyT+ZL9Tx68oT7PxCZ+IRLSlkKVvKUfygOo05c43xMkM5bgNeDeMDJnpQM2YJYGtPJjxtAO9vzcNKQZksqSMrSgolRXoFBy4ljQm9WHGgImPMe7vf75xptHHKnTCpRJ4Pw06WsKR7CKLizcOd4mmJEzasTTT74RvJx3dqzEAgioF2NX6ggHwgSaplF9D8IjWpy8Bd5WKTLQ6Sli2X3rUqORD8+kB4/aEssWCleOV/ia6WhPgsWye7LXdL25itOETdw1XBo+WnSsBohSlKzrLlxkHE6Ny6Qfs9biYFCplrVbgw+LwDKVlJXMZhX6Ac422djVLnrJYZpakAcEs4HpAWjYyUJlIUBUoDkN5RXtsL31l+AtyFIj2btKalIQ2ZIDdOht5xptBebMbVHp8YouX8IsOFKxfHu5aR4lb/CA/4gy8q5QarKcA0oQDwhv/AAZRTFL4mWnyzn5wH/EqV7SWon86hTmxi+M+kXYf/wCwwzmmdX/iWjrmNWM5ADHkznU9RHHOzkzLjMKQ7iZztXzi4YrbM5BuCAqxHDn4QwNPxKuI9I9FP/m54Hz/AGj0FJpvZ/FKFJY/3Jp9RaFu0NiYmUkrmSmSLl09NOcXNfaiegF0yyeYV/7Qg212jmTZa0KloAUKtmenVXxgKzNfu6hs5S1bhz84221MIxCygtZj/pESTAFfh0AMcoo1SzqJiDboaarSg9KfKIM4pQWlJA6gaE3H3o0MdloInygaEII8sw1hfsAZlF6pSxL8Q7HnrByZyfxLs5AVT1gB9s4Eypjj3VVB05j5xpsrGZJgf3VUV0e/g0MsVNQvMggmhOYmxA+tIrCll24QDZC3UpgbEnzBEONoyDkZqZSfnwhBg8UknKqhZkl6NWhEWZUwKqSqnE6XgK3hJ6kkLRmzJO6UvukavpBqMd3inWVlRuSSon56RYhiMKhBTStTmSp3emUpOVo9Jn4JvOmVfLhR76cOcCk0lcxIIClhPBy3kOcSKEwBgtTcMxbydos0nEYFqMhjQETDz0DXjSbOwTlkqUKUCJnDjSKEMyZNIS61nId3eO6b0rSsapxk0A+0WM/vb53utni1kYRRZkoUKhKhNSTyO6R40jTFYTCENnCFA194jp7p5ajWIVUMRNXkGYkgcSTAmDmsptCa3+TxbxgcIoEKmjiAc44/0QXhcJhqJlryjn8gASTeEFTUjMkllhv1ffWNtqTySiabqSNbkbp53EWaXh8OssJtxVJq/KgfWBcRsbCWSoCpckkNdrh6tCBHRaHBANLtG2AK0qSppSwke6tAykWLgCpuH0hpN2NhAw71V3uSADw3eHjSCE4LDqSUpUo8AMxBBFRRDjWrQgR4uSidN9nLl4clt3vBkc8/yi8A4rBqluSBT9KkkGvEGLFJkYRyjKrdJbdW97tk8bRidOwiVMJKlU94JY+IJGnIQgrK5BVXIsP/AEk+UbKwihZC66lJbzMXBWMwxAFR/clb+h4cGr6SI2jhk8SK3StxT+5i9dNR4oVV5WC0AeteNLxJ+AYPlpx9Ite1NpYZSEgr0FUoNW1dSjvijHrxhRIxC+7crYA7tBUceXTrCLSn+XlV/CvnBadkFDrdPICumsSJxRckTCbOCHHx6dInGJ4ne9fA6wQNs9TIKT+VRHzBryeFmNmMFkimYh+PGCsTOEvMUpKiSxFwLkUd7PC9OHJF1Djmq51pYDpwgLF2N7QTsLLPdsylZiCAQWYdX6RntV2i/ES0ukpVnci4YvY3ELJCcsvKat4V+2gfEy86aULhvs8nij2xpzYuVQkAk06GLmmdmTyv4Gh8ecc/lYwd+hSk0QRm1e4++kXaSSBRig1BPA1d/OAk7ofpPn+8ZiPvhw/7jHoIFx0spSSZztyVXgBxrCGWFTZleDOwa9z5WjaYtU1Sc5oRXLwD0D2iXH7QQiQRLSRRg9b0fq0WBXImBWJJRupQ4TTjQaU3Yi7TKdSTRQIZwau9R1tBOy5EtMpKiV5lOSwGtAL8IZrlSf63o1Belb84RFekbMmVZWRJuxqfAW1vGSCnEMDZLVuaBvGHsxKUJdDlRd81qdD1gLCS0d4VKBKjR+v+IRQypmQs9dQ9IDXLCkMWzBSiPmPGHi8FLWones9hU1fWIF4JAcuqwow+sIVW5QJIAvXwhnLwKikGYo5RVgT/AIbpBi8GhIzEkk3oPrGuJIyhKaMfGEK0S6i9gG+6/dYmRwzAxlEoZAPG1z52pG+B2e5qdSPnCFMsBMKQkhUpxqcr83fWkMzMxLZ092pLXDM3HhaFMvZYoCqgtrBM1aZCJiEqWVLYOWYXB15XhEqLD96uYZgSFKurk9B04eEM/agDMiU/NQBqesQ7HUgSVk5gSWcXoNK3qYLl4FBHvK0IOUetesFqBCTlJMqUTT82vnb4RtgzM/5cpD6kGvE6xpLwSXZ/+0cOv28SYfColLC86yQ9kjgR+rjCJSrZufvld3di72+3hljVqCgpYkvwap8NYU7KxWSe5D3+BMEzcKFOsFnPx+V4A9c1OUP3NmNPLlGsnGJAISZQB5N+0BLwRy3FohTgd0uroweCvYtREwL1I95LMfCCDOUQDll2uQK8NYGXhssshySD9/KMYLEIyZVA3Fm8IDEwk6I+XhyiUqqCAh+nD0vGilIdhmDdGaDkSkszmz+6PrzEIIC6hl3CHpVjyYedohlTjLdGmqVVGvyhgjCoIqSW5D6mItqYVKkgh8wuTqOEIVjCyFEZgiWQNeXGqo1nIL1CL/qHyU/lEezFhQEtb1NCGpxvpDM4JzuqDO1RwDg3awhCk+JkKqSBxox4aAc7wOAQn71izjZhcOvmacSOcBTti0ZKmL6imhhEpHmOutq35DnEhw6kqG8AQXYl24aMYOxOxk5CUllJS6iTcUHhU2FICw0+oCw5sFaj5EdYQoebhO8USSASpzdi+tIZy5q0JSkTRuigdVOgIPGDsPhwpIysHOo/eNZshJYBhY+7yf8AVaEKx+Mm/q9P/wAxmNv5ev8AUj/afrHos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UUExQWFhUXFx0bGBgYGBodHRwdHyAdHBocHx8cHiggHBonHBsYIjEiJSosLi4uHR8zODMsNygtLisBCgoKDg0OFw8QFCwZFBwrLCwsLCwsLCwsLCwsLCwrLDcsLCwsLDc3LCs3LDcsKywsLCsrKysrKysrKysrKysrK//AABEIAK4BIQMBIgACEQEDEQH/xAAcAAACAgMBAQAAAAAAAAAAAAAEBQMGAQIHAAj/xABCEAABAgQDBQUGBAUCBgMBAAABAhEAAyExBBJBBSJRYXEGE4GRoSMyscHR8BRCUuEHFWJy8YKSM0NTorLSFjXiJP/EABcBAQEBAQAAAAAAAAAAAAAAAAABAgP/xAAbEQEBAQADAQEAAAAAAAAAAAAAEQECMUESIf/aAAwDAQACEQMRAD8AsMqSVrSlQYOxLWq7ViNWDkqSD7UBnDlKaaUym94YYMALQCK5g1X+7QXh8CmZLlBYBBylrg2/zHJ1I5uElNZWjusefuxF+GRYJV1zDly6RXRtCeFKAyBKSxPdI1f+l9IYyMHiZuVSZslQHBI41fdeIQZNw6Xcg3/Vp/tiObKRUZSW/q6cBT9o2OyMUbqkn/QP/TwiNWxMVTelU4JH/rWAklykGgQonkrjTUdIk7pBA3FO7Nm8OHCMSNiYnjLDcv2iT+Q4pQJzygBfdAJ8kwIk7kAhkrD/ANQJ1b8tbekJ0TytOZLh3YG9DyFR+0WSWKpZjQHS+Wp83itYeWDLHJ/U8X4NAMMJIQEJUcxmLOZixygGhSkixa5eJMVj5pC85Z0srdSXGoNKhm1jGF3lJUSHybrXABINNBawiLEqUqYoUypy6mpIF/vhECdRWhSQaA0FDR3IuXa9DDCUWUmlXGnMRGpKTNQ5BYLVSjOw6moMFSwMw6gtbXzgpiZhKtQxrzIsOL/esI9ok94oAagWr7o5RY1pNg/vElhepYHx1ppCbariYaWb4D1b5wAmypAMwC4ZV+hhypKgohicwNGNhwLMzi3GFWyQ80a0VTwPGHapheutmHB2rpp5mFISYiqjxzHTn0rGcCAFO12B8xyiPEK3lab1Pl4www+DaSVTM4EwWSDZzU1FDSj8+UUBKngzFpykeGmpPI6QOuXvksbnytwgvEbNCJSZhJMrMN1eZJNyeYSkEMzkuTAkrEJKylKioNQqDOaePR4AjBp3i4NufEQxkA1JDEtoWblx0J5mBdmpzKUw+3HHSGGElVOrsx0AeoFb8YEIBLddul/vnBGDkkqUw/Jz4iNpqQCqnn8fSC8Cd5YIbd8feTESJ5CFqDAKqA7AijinOFOLlnMoiu8ePGth9tDmRMb3fzMzUevnrr6tCqcWUpyLl60FfXpFpGmx5HtS4dkk1J4w0JO835SHvd6C3D7rGnZ4gTFlq5fKo+fwhqmYkkhQ3SRUXdyfPU8+kBUFqOZgTrVz6+cdS2aCZMoM7ITrqz/SOaYsAMwDt9+jx1LYifYy63QDw0i4mt1SiFJalvv4wUUONYyJe9G4TaNZjO60SfCNgK9Y1UHJ8IlSIqMZBGI2j0WFUvu2Ugiu8mlePprE2DnESkVALeA+zA+DmArSC9SDR+NPjE0hYCJbvVh9+A9Y5OilZvZzSlTK74WALirghmIMaYfE5DnQTKWxBKM2U/6dPAmN1rIE/KAWmJemmZVelYg72hcAcg0RTHD9qZoUAvKpyGUkuCSaa0ex+EOZm1J4Xl7tOY/lJ8L5qWinYWSkkUZ1IPrF+Un26Qxdq06/GKgX+YTs4RkZTWBfz3oIRtRWYJKTm4VPWxMEyZbTtfnZqwPLSPxCnvXSulICEkcfy340H7RW5ByoCXch3Is1/t/hD9ZD8DazeDaaxWcJiMiQpiC2V3IcOPCoArSC1PhVqIKQaM96gAZlEH5cYF/myMsyYM63WHSwS2YEAE1puiog7GLlJCpZWJa1J3lBJNDcMABU9aQkwiZKSQZgUlQyqGVQd6gjgoEAiIHOHS28ojMoaMwH5QOUEZzu2el9K2hdIC+97kkLyhwbOPkrk8FrQtwAktRy6dDXXrANUYklVXYK/K9S5YHlr1bnCnaYzLJe9Kl2b1aPYmep3TKIYGpUkVc3qdNOsRScPOmEkBAerlXS1GPQQBGyiEzBQUe45Gl4czp6czlTM2lAmw3reHN9IU4bZ+VyuaxYhkpbStTx6QTIlS0qcJc1bNvlmHGxuIAAyDMUopTuvQmgbmTSDMMg51GYvOQgslLsHavk+lnjbE4lmJOUBjlJBYtWhELZZPdmY9VZjW7VSLHh8YoZbVTLXKlgpO8gkjMXBADM3J7ikLF7IlgJXKUQPyldioc7ebdY9OxKxKllRCmKWBFxrpW/SPbOnIUFSlMlYqh7B+Fq1N4gKwiylSs4a1hS+jU8oOwc0ZqVUeNhW3nC1M0oVUsly71Bppo8ZKwwKQpD6g69OsUDzlOovZyD87RPs6dVYPAAeaYjODWfcXLUzUJym/k9I9LROluFSSp/0kGxB06RAfLvfW3G3q8LsdurVxzVoaeEEoxSriTNDlych0Lgc4XL7xSlESV3eqaDx6QDLYJda2aoDild4F62MNUpCau7Ggc8dA5qKhxesJtjSJqFq9m7gCqgmxB4Q2xEmYTmK5aBzLkOelaxRWsRMc/ekdX2GSJcsf0JFeLCKfhdjSkBJfvFqO6SGS41+/KLzs5JyCz8h96RcZ3RBUHHGNxEKE71a0p6xIqN4w8LmkbZhA8n3jw/YQRFwRfiE8fj9IzE0eiopGHDzU6VoPT4axJJfJLI0Ica+9Gkg76LOCG8KffjGMIk5U6Mq9f1EXji6qWqfLlDEmYVUWlstyXVaESdupfKUEB9TYeTiDcWuaievEpSpSETKirKGYsSwqgsRGZ20E4wzkJkypKsipgygAFgHFgx1gJ5Uvu0lVnWgBweNax0CcyJ8smga5oNegjmaVqy5n3SEEh6X0EPdvbGm4rEpSvEpCZlEJUKJoCEgOd4hi9HeAuskviTlqANIzLB/EqZm1r9/ZjmvZrHqwGLyTFZpaiUnKSRwCgHv96RY8b2slAzFyi6hRKVAg1uTdwG84BlPmJRUlgAHJNg5+cVbZ2OlLQECYM+8GdnfSvpAuy9onGzpUieVMtYbIAALsSGq3O0Q9q+zqMO+VZLGjpFRf3kmv8AiAZdopTT7Nui0JVSQ7g24QyXMURKMwbxkpd6vdnfo5gcEg1Ztf35NANV4pKcYSoP7Jg3hX0hkMRJVTOoGjDLarmxioY/abze8lDMkAJchvQV/wAQdsvagnbuXKoA3Zuej62iKsicPK0XoNCLOTr84EOJHuyypg9QkNxJ+ydY8cMWZVXen5eVrtePFAApYaDr1vFEODWxdTqY6/tSM4zEgAucqamg+MQjEs4AevMjzhHtrEZil6XoKDk0QZn7XCikEEpGn1hrLx6Zks5DYa/CF2xNkzJq1hcv2YllSlF2DBwyrAsbRNs6UBKWpNQVNfgzdbwBWJGaW1mAPDhXrAS01Cx9YaLlug6OilNRrAchLoA1t4uTAFYaabyzXUaHkQYYDGIf2kocSU7pfod20IsK6VDRvWHakBYDFizm1/lFDCWrDlICF5Tf2ibk1uAwjaQg7oHuAkkBYqTyBECDCtanSoP0j3cEaPa1j8eUEMsPhpoBKUs4YMQdb1UdH01jE2RNNkLNeKK/CFvdFmDAeP0tA06YkJOZbMbcW6fdIKdS8McrrISpzQrDAaUCgKfWAjjZWcAzEkgBIYEkcS9nrCEYzMSE2rcX5eTRgSggEs6jQeLQQ9x/aRgCgZmJAKvIskBhc1L9Yv2w5uaUk8h8BHH+491LvX11Mdb2FLAlJr+VNPAReO/qcjBSt5uX1jdaXjRV/D6wJtDa0rDozTVhPDieguaxtgbrEkK9l7Zk4msmYlVHyvvDSovDQxcNZePRrm5GPRUUPDzHmIFPfDaU66xvPHsinilQBsH3iDyvEOAxkvv05yBTdo1Q3GgLO0L+2vaOVLl+xSFioUFlmoQzXLXvHF1C9n5EzC4GaJS0LmTFy0hOmU0oTzPlFe7S7JMtUwzGJSke69aObiwDecQYjHzcOyZcwKSlWdDhiCDqxdqOz/GAMbteZMmGc5zWAuA4L3+6wD/ZOHmYdMpa0DJpnD9FMSAzsWcRa8MrC4vBKUpaTPkpUoqAYpKSchANcoGVugHGKHO7TTSghaQhwXylQfRyl2ELtj4Bc5SlJoke9fU25uIBjsySqfP71YZABNbFWgfSpBgXb2HUhnSASasXhviNnzEz5khIWApTqBD5bOphYWg/aHZqWlQV/M5aWBozq6ABVeYiKG7I7Rl4YS5k6Q4eZLEwe8HCTboohzAm21YRpKZCphWpZ7xK3cORlZhltw8YGxMwS3EkKMk5f+IoHMf1UbKXPDlEOyRnnbsrNMKgEMGSKVsaWJih/wBoZ7zh/Ym8L8IrvVCXmCSs5QpXugnjyiPahnKmgzEZVKAAZ2PmbxrJC5JExco5UK1IYqamtb6coCyfyTEYOWUrQJ3fEghOVQADkFyKcXcQj2FhxMxBmJSyUAu1amg+sYG3px3JUz3zk6hVL21hngZqZBTIKVpmEl8yQAVefhBDlUwZai1G56+kKp80lxbiBDMYQqCRYBmJZ/Gn20eUhMtJAb+7XTw4QCtGHb3g36QPmH5wl2ripZWEke7rdjq9n84Y7R2gwLXNn+PURWZ9VVN7xFWLBdozJlzkS8pE0ZSCKUDOk8CKMaiJcJmRhiFMy1ZgNU6V00EKNkYdI7wkBRHIGjEu3OkNcTVKXNzb0tAHEBk9D6W0HCApJYlxXrBOIFJf3w+QiDEysqjrAeauZQLg1+sH5wGULVpASZgN2bnSnSIZ2JKWZ2JeAc/jSSEpBUVBgEgk/vB2NTOkSu9mylJRYqcFno5ALirC0TbF2XKnYYKz90uhWpzmIuCKgoBoYS9tdp+zCBPKy7F9RZyLc4qPKxSVJBStwbNC5UrN+W/l6col7D4abMUZUuSlaaFSySMo6h7sWDRdJnY0pBKVixJDfb6wWqfg5KZZJIsL9Pj/AIiCUSuY9CB9gcH1iVS0qUQlTsWH7uL8oIRLEvq1etogCnzAJqTwLvWlafYjqexpjoHQfARyIBS5jJBUXYAcPp6R1PZisqcxUlIADuoABhV+EXE0dtPaAkomTDZKX8dPWKDh50vF4KZNnrUZyZhZTUajJ/tuw5w/7Rdo8IUCQZiZhmqQnLLUFbuZi5FE0rxgXbGDTJMiXh8isPLBUpKlZg+85XQlmN9GDhorJJszZEzB4mTOEyWxLLZ/dBZYFKqbTjHV0KBDixjnO3sbJVlEtYKzMQoOrdzHdKQXqk7pIFN1+l62Nhly5KETFFSwKkl9fk8a4pyGR6IvxA5RmNMuUqnDvKjOMqhlNHBSoNyJPDjHP8VgAFOhSTL0W4906EXChqOIi7Y+cStLFi4Y83HrFF2pIMuasEOMxbhe4jk6me0MSJgokCoAu4DBhdrEuYWYqcqUe7IAIu3PnrECp5IZwwFgB8oabPBmIUZq6IQEJJDkOdLOzQCuSjMcoLqZwmteXWLV2d22jDd4hSWCpJZWUuJgsWIsSPURmTj8PIQRJK0Kpv0Kif6hw5PCjH4SeWmTAsy1DMJjEpINmOnTlBRuC7T4j8X32Z1TFB3AtYCg0FLRntJtvvFnPKAW/vJUcpHG1X4wgwM1piVfpWD5RPtCfkmKCFBScxIdIIL1pmFLxA2npCsLLBUElCy9H3VALIblCfBY1clYmIUyg7Fn5Vfk8EfivZoc5lqmqUoGm6yL8MxduhgGYTwpwiosuG7SicCMW5AAyqQKuLEgmBVFKgVtmdZAzu9Us9DoQIVYApCgVg5dQC3qx+EWrsnJk4vFokTcyZZSQjLTeG8m4swPMnqYgrGYgtTdUTXj9KQz2tt9U9QUoBKhwAYc/wDECbcw3dTlIH5SQ17Fr+EQ4Ip7xllQS4ci7PBV9kbQKkOS9m50uf8AOsRLxrpUS7Uc16eHDxhNLEsBRRPUwDBKyByoSnTlE2HxZIHvJUwolRyqAOVyC7PSlvkAm1ZjqSTwPxhVMO90ht2hlhKm/uHwIppeEs9TMeMAXs+ey+ShltqKj75w92hNYIDsyRofH5ekVXDTSFAOfeBB+EWLHTAdbU8oBlifcQrRm+nCvKI8ViXA6WH36xBjJjoQz0FdD4+UaAKUAEAkk6Bz052gJ5EylS7aeET4bYsyckqTlShLklagLcg5NeWsWjYvZoS0ZpuXvCHZTMkfpD0KjSthE+NlCapIRLCVBRKjlsLJfqQ+vuptYWJVQ2ziMUhDrLUZ0MHA5NSnLSNsXs+WhPsSpW4DNFSchHvAkXerCjEPFunYZKkqlTJLrQHMwkMQ5CaFKmUWIytoa1ETYCQtSTIEpKUoSSFZgXCj7qd0bt+DMOEIVQtpYOZhFS1IxGZCksmZLdNGoFAVta8OuznbtaULE5ZWwISpnLtTrwhftDsyUFaUzgUJFlCqRwIdgXLVbSzwgxslEsbqiUjVQZ3LMAxdmNiYHY7ZEmctE6eEJKEF1KJILnROmtesS42ateH79QySyrICSN4i7C56txgz+eoGCGElBQUVXSRvudQzuS0JNq4nelylOqVJ3WBuol5hFLkkjwERXQ/4dbNlTMMVqQFKMy55AN8TFT/iJtNHeKw8okIQd/gV8Og+Lw6xm1/w0oqlqVLeqQkpLlqU3T45S0c2xUxS1KUSVKJJJ1JNz98Yqes4A5ZkpX9QIPjDzam0QVTVoWpKlqIKUihChVNdHhZi8AqUtaVO6QGoRo5vzp4RcNl9oZRwoRMSlwQl1Nd3Bt1rEVX+1ezlSJzMEpNUZSSAKHWo94cqxcuyP8R0ZUSsXRQoJoqG0zag84pvbfanf4lIlzDMlpZMtwBdnYMCbAV5Qpx2HXJmLlzE5VpO8CPnqI10krs//wAhw/8A1Zf+4fWPRxDOOflHov1rPyt+1AUzauA782fhGJOxRPmla0+ylkhINlLNVeCQQOZpoYZ4+VnWCkAqzDhWrBm8IF/iDtD8OhGHlli1S9W/N4qUVF4y0j7Q43CBISkS81aJSD4EgU84o2Ixa94MwUbfCIzNYff28aKmlQ+7fOAeYbs33oSROBzozJICm4KSaUINIb4vbK5WHRhV1TKFFD3S9h6n1iv7D2wEomSpiVKSplIylilQv1BTQ9Bwj0ucJy5cuYRLlhV+D8Sfjo8AJhgjOQ78Ijxat7nBe2NjzMNOUhYtVJFlDQj6eERKAOl7vBQwmksCHDwQZb1zEH6dIGnygLaRYdtYDDplyUy8wmpljvFVIKjvHVmDtECrDSS6cziWTVWnNidW+MWKTh0iahEtCgsfpVU83Fj9tGMHj5K5clASDlUgFBLvVJPIAkkecXbaYlS1haZCEEBkKTUcwzB/vhAc47QSWnLBJJAcEu/jCqY4Px+xD7amJSZpJDLqkgl03a50blCpMkKWczJo4AqDWAikpU9KmLfhMVJORZSQoy0ium7lcaXCl/vCiVJypADWf7++EemKyyyqtEkA1DXYDgHenWAk2vPMwgkACrEatuknyhQpOnlpDBhXSgAryrEM+W7GADwivaJBpUP4WEN8NKVOmJQk1UWrYcTCcmtIvH8NMYhcxUooBmkEhZJqAzh/ynnrANMLsLDpHt+/VoFZQJaj1QSoCurGHmGlolpAkyZUuYnUlTEN+qi0FuI8xWGmLKpaSUpzsN6Us73+lVcwPAvC7B46ROZiAkPmStkrlEVBT+oOKp6RpkVhlFSKoUGdQAZYUSP1BJ6iAMQhWYLKVgJBIS6SoU93V3OtGamkI8PtiRMAlzEBJQ5Qd5nOhykEO3vVhbido9+oYcSpd2SoLonicxDt41gq4Tdpq7uZN7tRIU9SAMqEuq9WBcFxUpaK9jdszVZZyVBK5awpLWylwUHjRn84ta8OhGFCO9lnLKCVKzgOA2bWjs3iY5pt/bAWDLlVQyXV0SkMOTi+sQxtP7VTTmUlEvOVlRmFNczhmHAAMxeEOPxUyar2igeAAASHswAYWiMig6RrLQSkm9eMRRGysR3UzNqxyciQz+AJPVodbM2AJgC5ilByyEpoT+pRJskVPhzEV/Z0ormgAGpcsLDUnk0XDET+7krmWJZEscE/YJPQQCDtBiwFJQhalIQGD9atXkOENOxc+QmXiDMIlLIT3c1SaM7KTmYhJNA/OkI5IZK5itAyealUHzPhBmLl5cNKknV1q41sOQ+YgHGM2qhBUFTu9StzuFK1O5IJLtqBW7RVtpTgZilJSUpOjB7eQr4RKMHu5g/xgTESyx3mB6+XOKHHYjYv4mf3is4RLY5hfMPcA4l6+EdE2tszvf8AjFMwp1nYc+G8kPAP8J5SDhSylBXeKcA00Yt0i9fg1NRYJ5oHyaLmM7rm3/xlH6cP5K+kZi3PO4S/+/6xmLE+nI8J2uyTErKSSlQILBr6gMTXn1eBNqGZjMR3iCJneEJSBQjQAg+7XW3OE0yW3GNJSjLUFgspJBHUVHrGW3pqd4hmIJB6i8YSKQTt0AT1FNlssf6qn4wCmZANezZ//rw5Z/ajMGo2vo8dF2xKkiZJBlSFS1B5isgSAORBDeJjnGy8cqTMTNTUpBodXDRttLbM2efaGlwkUD/WAv8Ai5eGxCEqVmVh07iFJUrcVQ1zFwkhr0DUuYDxHYuUTuTFJDUsocqi4ibsL2NxZczR3UichlJJGc6pOVqV4sWJi4ysFJw8pMmXvBLutTECtbjxazwiVQcd/D2YPdnSy/FKh0s8Vzbux5uHVkmTEqOoSoluDuA1Iu22e0gpLw5I0K/Gw+sVna0okzVOTVLm/HXwgEmzULCwlHvKO6xao16x1fYHZ0S8MuZiSqcUBR7twRnFCEkjNoA9nB0FeWYecUFMwXQoKHhWOp7I2mqZs7EzspqSA39Sis/+beEMNKP5ZIm4oSlykpq6lB0sgDMaA5Xy0NLmLNhNnycSlQlYSUiVYLUm7cGqT4wDPxcvCzRiS81c6W6JbMlL+86qvUNYRpituTMUgBK+6AoUJFG4g08ukVE+J2Tg8OHUl/78yjx90G0UztZj5czLLloKUpJUaAX5C3TnDfFzRLSopTnWASSoWAufWKVOxKllSyXJuTGWmZcwqSSakqv90jecnziCUTk8XgqYdz4H4wGdm7K79akgGiSaamw61hxsyb+BmIWEgrq4P6ag9NYU7Nxpl95vFLp0/M1QmlQCYc9lk/icTLzAFWYBVLj3iW4MD5wFpxvatM4JCKTM24aPzSRqOlxpEW0dgIIM0rZTZlBLHlqaXi2Y3ZuGmlKChIyFJGQZSygoCqW5+kJNubClnCKKM6VJSDRarBWUip6xqM0m2RjpEnu299wFOAQXLEuXOYXAsYXdr+y80TlTwU5ZqswGWo6s48tIF2fshMqTMxM1LukiUlQuW3leFhzI4RrIXL9l3r5clnLEuKkWtEaJZmEmD/lEgsSwB15VFojThZhIyIKa1oQBzLxc5ExJfuyMoUAAkB+dBe8PO6wspAM8TCVGjDKxazveA5ji8MqWxW1QWA5XJ4QPIBF3pzpHQ9t7Fw07eQFy1hLEEvT+pJct/aTFHxGFXKWoHWoILpUOIMQBIQQXBII4ff3SLBtjaXeSpKWt7/VgzeAfxaEeEQpawkXNLevkPSGGJOZSRLDpKwgcaAB/GA3VJJMmSdTnUPg/gPWJ9qLCpyhwAA8APnEuCUFYmYrRG6PBk/AQHtCk2ZU3+n7QA89WUODAy5JKXNS+kSzp1K9R6RM+nH7EAx7F7TmyQsy1AMobpSCC4NeOkdW7JbZXiUzCtKQUKCaPWj6mOS7CIE1QNinhq4/ekdG7BTMkqcT+tLB+TCNcd/U5dHzjlGIT94rj6/tHo2xHD01rAs1PIePGDdtTkCfMTLDIDhIBYPxq71frCqdQCrl6hvIvHN0HbT3pMlf9JQf9JLehEQbOkpWtKSWDuT8oJQsKwtmKZp8ikN6gwLPIznId1J3TrTXzgDZeyZz7qFKSXZTUpS9otPYvYiRPSqcM63okVCS9zoT6QkwG35qUgZywoAWIboYd9mu1xkTc/dpXRiASkt0NNOEBaP4g9qZsqeiRJXkYOssC72FXoL+UVvFbVxE6SrOsZc5FEhJLMdOsAY3E/iMTMnEEFS1EA3AfdB5gMIZy0NhpR/UubfkGB6bsEwswqCUrAZ3TZuJ/eG2Kwx/D4kqu0oi3Eg/H4QumYhEpCy2ckAlL20D8K6cIZdpiFYZJIYnLyNnPwgqlSrN5R0Xs/OA2QuXm9p3pJSDvAFmcGuX6copXZ2U+NwwuO/l/+Qi6DaMzCTcb3YOZcwJzWyh1F34lwBBND7NxsuYVyFndICkLYOgsHroKHzMFTsdJw6csspXMsCBbzF/CK3JSRME0kneBNLve8Mcfs9KZoCTRw9zwajOYKsvZvZyZkierEDdmoygubcvFi8ULauxFysxQ8yWF5Qu1bsed46FtSclKEypS8iQhipVGH5iW8fFoXT8MjuUlT90h+5lEsZiiXVMVwS9z4QRz7MwHHhG8oulvn90ifbkqYZmY2UkKoGDG3QQ07LYBMyTOWuqkKQkV4kPTnEVXTTNFo/h1iSjHIISSlSFJJZwNQSdKp9Yr2MwKkqn5iHlmw1BLfSLj/D6aQJejFYB81fOAsWJ7R93NUA1TLKbaJILsdCREUrGqxCESQW74TUkgWc5nblWK7tJCjMSSK5noL1ix9hJiRNVmUkMCwJALkj6esVID7apyoMoUShKUpD6UfxN4qE+X7KUpRYJzPx95gOdrcouHahRXMmJqxV1+6RScTjCmYiXRpYLdTU/FvCGrgfELUo5gCgCze9ztDnYa5hlZkKCVIWxJsUkEjMC4IoRbUQpxU0jgx15Qx2BisqZrPQIUzhrlLh6H3xEF6Rs4rlNPlZJiTu5Cd5H5SCC4Isx5cYqu25MtFBLIYmi1a3J5U0ENMLtKclaJkuYghJJCWyhQPvOeJbWzCEO1ts51FRQTMN1LJJ6AABI4axULlSiiWVZAlSqApDMC5NdSR6PBGxksxF0ZlgnRhQ+cDd8rulZ1H2hGUHgLludh4wdg2TJnAAApQz89REUDs5Jykv7295GsabQmvMJdwQL3s3yjMnCLmCWhHvNxpx4RpjpKkryrykhCajp6QAU1bpI4QThJjgP08Yc/w/2amfMm50hSUSSpjxcAfOMdo8CJJSlICQXoNS9X9PKEAOx1e3YVLH4iOldj0komih300PSOYbOSpWIlACqiUi9+fKOn9kJqgJoNGIcffjFxNMu9/oHrHom73+o+Yj0aZj5umqueBESgggqIcO335GJZ+yJiSUuk1uFNbWrGIEYNf9P+5PzMZaEktKmpbKykk1etR9YxjMBkGZBJl0vcHV+XOMJQpEmaCznIbg6nURYPxKBNmJSmyE7pqGKU73OhqIKq4nRIniI3x2Eylw2U1bhyiBEhZIADlQcNqOPoYBhgNoqSreLpN9T14xe8P7XAylywr2XePXV1V9R5RzJJMW/s7jj3JQk1qFJrUH0s8EJsFMeXiLk5Ul7/AJucP+1GLzSZYCVhiHdmoCBbrFcwz+0FWKNOoaLJtueheGACrAUrpRqjSCguxAfHYV/+sn0/xFk7RqmysStR3ZkxSjlYKBQXYEGjboiv9gpif5hhv7z55VN6xZO3iwcbMDWQirwT0qw2NlrosZFNq+U9C7g9fOH6NnYhGRYQFhg0xLKYMGChenGIk7OQqTLWwVl96l3iPamxcoSZYKZaw4YljyoYBxi8PIwqROxM0TZhS4lige4JF2DRVNo7UmYolQlTFJ/OWNtAGolIhrg9jIlyEqWkGZNmoQhw9AQVHnwh/gMQVScWbEAaEMz/ACgKF2jx/eLCxLMoFCQEu9t35QT2Tx4Rh5qVJUy5qN8DdS3E+WkCdokFkKOoI+fzh32GWDgMUnhOlquBqmvpBQW0wiZjZyEKzpnyi1Pz5QoAjjmB8417HbQCFbykpAWHJIFxavSGXbdITjkTQQ3eAKI4U4cniu4eV3eKmILUJY9DTpeAtm0toyT+ZL9Tx68oT7PxCZ+IRLSlkKVvKUfygOo05c43xMkM5bgNeDeMDJnpQM2YJYGtPJjxtAO9vzcNKQZksqSMrSgolRXoFBy4ljQm9WHGgImPMe7vf75xptHHKnTCpRJ4Pw06WsKR7CKLizcOd4mmJEzasTTT74RvJx3dqzEAgioF2NX6ggHwgSaplF9D8IjWpy8Bd5WKTLQ6Sli2X3rUqORD8+kB4/aEssWCleOV/ia6WhPgsWye7LXdL25itOETdw1XBo+WnSsBohSlKzrLlxkHE6Ny6Qfs9biYFCplrVbgw+LwDKVlJXMZhX6Ac422djVLnrJYZpakAcEs4HpAWjYyUJlIUBUoDkN5RXtsL31l+AtyFIj2btKalIQ2ZIDdOht5xptBebMbVHp8YouX8IsOFKxfHu5aR4lb/CA/4gy8q5QarKcA0oQDwhv/AAZRTFL4mWnyzn5wH/EqV7SWon86hTmxi+M+kXYf/wCwwzmmdX/iWjrmNWM5ADHkznU9RHHOzkzLjMKQ7iZztXzi4YrbM5BuCAqxHDn4QwNPxKuI9I9FP/m54Hz/AGj0FJpvZ/FKFJY/3Jp9RaFu0NiYmUkrmSmSLl09NOcXNfaiegF0yyeYV/7Qg212jmTZa0KloAUKtmenVXxgKzNfu6hs5S1bhz84221MIxCygtZj/pESTAFfh0AMcoo1SzqJiDboaarSg9KfKIM4pQWlJA6gaE3H3o0MdloInygaEII8sw1hfsAZlF6pSxL8Q7HnrByZyfxLs5AVT1gB9s4Eypjj3VVB05j5xpsrGZJgf3VUV0e/g0MsVNQvMggmhOYmxA+tIrCll24QDZC3UpgbEnzBEONoyDkZqZSfnwhBg8UknKqhZkl6NWhEWZUwKqSqnE6XgK3hJ6kkLRmzJO6UvukavpBqMd3inWVlRuSSon56RYhiMKhBTStTmSp3emUpOVo9Jn4JvOmVfLhR76cOcCk0lcxIIClhPBy3kOcSKEwBgtTcMxbydos0nEYFqMhjQETDz0DXjSbOwTlkqUKUCJnDjSKEMyZNIS61nId3eO6b0rSsapxk0A+0WM/vb53utni1kYRRZkoUKhKhNSTyO6R40jTFYTCENnCFA194jp7p5ajWIVUMRNXkGYkgcSTAmDmsptCa3+TxbxgcIoEKmjiAc44/0QXhcJhqJlryjn8gASTeEFTUjMkllhv1ffWNtqTySiabqSNbkbp53EWaXh8OssJtxVJq/KgfWBcRsbCWSoCpckkNdrh6tCBHRaHBANLtG2AK0qSppSwke6tAykWLgCpuH0hpN2NhAw71V3uSADw3eHjSCE4LDqSUpUo8AMxBBFRRDjWrQgR4uSidN9nLl4clt3vBkc8/yi8A4rBqluSBT9KkkGvEGLFJkYRyjKrdJbdW97tk8bRidOwiVMJKlU94JY+IJGnIQgrK5BVXIsP/AEk+UbKwihZC66lJbzMXBWMwxAFR/clb+h4cGr6SI2jhk8SK3StxT+5i9dNR4oVV5WC0AeteNLxJ+AYPlpx9Ite1NpYZSEgr0FUoNW1dSjvijHrxhRIxC+7crYA7tBUceXTrCLSn+XlV/CvnBadkFDrdPICumsSJxRckTCbOCHHx6dInGJ4ne9fA6wQNs9TIKT+VRHzBryeFmNmMFkimYh+PGCsTOEvMUpKiSxFwLkUd7PC9OHJF1Djmq51pYDpwgLF2N7QTsLLPdsylZiCAQWYdX6RntV2i/ES0ukpVnci4YvY3ELJCcsvKat4V+2gfEy86aULhvs8nij2xpzYuVQkAk06GLmmdmTyv4Gh8ecc/lYwd+hSk0QRm1e4++kXaSSBRig1BPA1d/OAk7ofpPn+8ZiPvhw/7jHoIFx0spSSZztyVXgBxrCGWFTZleDOwa9z5WjaYtU1Sc5oRXLwD0D2iXH7QQiQRLSRRg9b0fq0WBXImBWJJRupQ4TTjQaU3Yi7TKdSTRQIZwau9R1tBOy5EtMpKiV5lOSwGtAL8IZrlSf63o1Belb84RFekbMmVZWRJuxqfAW1vGSCnEMDZLVuaBvGHsxKUJdDlRd81qdD1gLCS0d4VKBKjR+v+IRQypmQs9dQ9IDXLCkMWzBSiPmPGHi8FLWones9hU1fWIF4JAcuqwow+sIVW5QJIAvXwhnLwKikGYo5RVgT/AIbpBi8GhIzEkk3oPrGuJIyhKaMfGEK0S6i9gG+6/dYmRwzAxlEoZAPG1z52pG+B2e5qdSPnCFMsBMKQkhUpxqcr83fWkMzMxLZ092pLXDM3HhaFMvZYoCqgtrBM1aZCJiEqWVLYOWYXB15XhEqLD96uYZgSFKurk9B04eEM/agDMiU/NQBqesQ7HUgSVk5gSWcXoNK3qYLl4FBHvK0IOUetesFqBCTlJMqUTT82vnb4RtgzM/5cpD6kGvE6xpLwSXZ/+0cOv28SYfColLC86yQ9kjgR+rjCJSrZufvld3di72+3hljVqCgpYkvwap8NYU7KxWSe5D3+BMEzcKFOsFnPx+V4A9c1OUP3NmNPLlGsnGJAISZQB5N+0BLwRy3FohTgd0uroweCvYtREwL1I95LMfCCDOUQDll2uQK8NYGXhssshySD9/KMYLEIyZVA3Fm8IDEwk6I+XhyiUqqCAh+nD0vGilIdhmDdGaDkSkszmz+6PrzEIIC6hl3CHpVjyYedohlTjLdGmqVVGvyhgjCoIqSW5D6mItqYVKkgh8wuTqOEIVjCyFEZgiWQNeXGqo1nIL1CL/qHyU/lEezFhQEtb1NCGpxvpDM4JzuqDO1RwDg3awhCk+JkKqSBxox4aAc7wOAQn71izjZhcOvmacSOcBTti0ZKmL6imhhEpHmOutq35DnEhw6kqG8AQXYl24aMYOxOxk5CUllJS6iTcUHhU2FICw0+oCw5sFaj5EdYQoebhO8USSASpzdi+tIZy5q0JSkTRuigdVOgIPGDsPhwpIysHOo/eNZshJYBhY+7yf8AVaEKx+Mm/q9P/wAxmNv5ev8AUj/afrHos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UUExQWFhUXFx0bGBgYGBodHRwdHyAdHBocHx8cHiggHBonHBsYIjEiJSosLi4uHR8zODMsNygtLisBCgoKDg0OFw8QFCwZFBwrLCwsLCwsLCwsLCwsLCwrLDcsLCwsLDc3LCs3LDcsKywsLCsrKysrKysrKysrKysrK//AABEIAK4BIQMBIgACEQEDEQH/xAAcAAACAgMBAQAAAAAAAAAAAAAEBQMGAQIHAAj/xABCEAABAgQDBQUGBAUCBgMBAAABAhEAAyExBBJBBSJRYXEGE4GRoSMyscHR8BRCUuEHFWJy8YKSM0NTorLSFjXiJP/EABcBAQEBAQAAAAAAAAAAAAAAAAABAgP/xAAbEQEBAQADAQEAAAAAAAAAAAAAEQECMUESIf/aAAwDAQACEQMRAD8AsMqSVrSlQYOxLWq7ViNWDkqSD7UBnDlKaaUym94YYMALQCK5g1X+7QXh8CmZLlBYBBylrg2/zHJ1I5uElNZWjusefuxF+GRYJV1zDly6RXRtCeFKAyBKSxPdI1f+l9IYyMHiZuVSZslQHBI41fdeIQZNw6Xcg3/Vp/tiObKRUZSW/q6cBT9o2OyMUbqkn/QP/TwiNWxMVTelU4JH/rWAklykGgQonkrjTUdIk7pBA3FO7Nm8OHCMSNiYnjLDcv2iT+Q4pQJzygBfdAJ8kwIk7kAhkrD/ANQJ1b8tbekJ0TytOZLh3YG9DyFR+0WSWKpZjQHS+Wp83itYeWDLHJ/U8X4NAMMJIQEJUcxmLOZixygGhSkixa5eJMVj5pC85Z0srdSXGoNKhm1jGF3lJUSHybrXABINNBawiLEqUqYoUypy6mpIF/vhECdRWhSQaA0FDR3IuXa9DDCUWUmlXGnMRGpKTNQ5BYLVSjOw6moMFSwMw6gtbXzgpiZhKtQxrzIsOL/esI9ok94oAagWr7o5RY1pNg/vElhepYHx1ppCbariYaWb4D1b5wAmypAMwC4ZV+hhypKgohicwNGNhwLMzi3GFWyQ80a0VTwPGHapheutmHB2rpp5mFISYiqjxzHTn0rGcCAFO12B8xyiPEK3lab1Pl4www+DaSVTM4EwWSDZzU1FDSj8+UUBKngzFpykeGmpPI6QOuXvksbnytwgvEbNCJSZhJMrMN1eZJNyeYSkEMzkuTAkrEJKylKioNQqDOaePR4AjBp3i4NufEQxkA1JDEtoWblx0J5mBdmpzKUw+3HHSGGElVOrsx0AeoFb8YEIBLddul/vnBGDkkqUw/Jz4iNpqQCqnn8fSC8Cd5YIbd8feTESJ5CFqDAKqA7AijinOFOLlnMoiu8ePGth9tDmRMb3fzMzUevnrr6tCqcWUpyLl60FfXpFpGmx5HtS4dkk1J4w0JO835SHvd6C3D7rGnZ4gTFlq5fKo+fwhqmYkkhQ3SRUXdyfPU8+kBUFqOZgTrVz6+cdS2aCZMoM7ITrqz/SOaYsAMwDt9+jx1LYifYy63QDw0i4mt1SiFJalvv4wUUONYyJe9G4TaNZjO60SfCNgK9Y1UHJ8IlSIqMZBGI2j0WFUvu2Ugiu8mlePprE2DnESkVALeA+zA+DmArSC9SDR+NPjE0hYCJbvVh9+A9Y5OilZvZzSlTK74WALirghmIMaYfE5DnQTKWxBKM2U/6dPAmN1rIE/KAWmJemmZVelYg72hcAcg0RTHD9qZoUAvKpyGUkuCSaa0ex+EOZm1J4Xl7tOY/lJ8L5qWinYWSkkUZ1IPrF+Un26Qxdq06/GKgX+YTs4RkZTWBfz3oIRtRWYJKTm4VPWxMEyZbTtfnZqwPLSPxCnvXSulICEkcfy340H7RW5ByoCXch3Is1/t/hD9ZD8DazeDaaxWcJiMiQpiC2V3IcOPCoArSC1PhVqIKQaM96gAZlEH5cYF/myMsyYM63WHSwS2YEAE1puiog7GLlJCpZWJa1J3lBJNDcMABU9aQkwiZKSQZgUlQyqGVQd6gjgoEAiIHOHS28ojMoaMwH5QOUEZzu2el9K2hdIC+97kkLyhwbOPkrk8FrQtwAktRy6dDXXrANUYklVXYK/K9S5YHlr1bnCnaYzLJe9Kl2b1aPYmep3TKIYGpUkVc3qdNOsRScPOmEkBAerlXS1GPQQBGyiEzBQUe45Gl4czp6czlTM2lAmw3reHN9IU4bZ+VyuaxYhkpbStTx6QTIlS0qcJc1bNvlmHGxuIAAyDMUopTuvQmgbmTSDMMg51GYvOQgslLsHavk+lnjbE4lmJOUBjlJBYtWhELZZPdmY9VZjW7VSLHh8YoZbVTLXKlgpO8gkjMXBADM3J7ikLF7IlgJXKUQPyldioc7ebdY9OxKxKllRCmKWBFxrpW/SPbOnIUFSlMlYqh7B+Fq1N4gKwiylSs4a1hS+jU8oOwc0ZqVUeNhW3nC1M0oVUsly71Bppo8ZKwwKQpD6g69OsUDzlOovZyD87RPs6dVYPAAeaYjODWfcXLUzUJym/k9I9LROluFSSp/0kGxB06RAfLvfW3G3q8LsdurVxzVoaeEEoxSriTNDlych0Lgc4XL7xSlESV3eqaDx6QDLYJda2aoDild4F62MNUpCau7Ggc8dA5qKhxesJtjSJqFq9m7gCqgmxB4Q2xEmYTmK5aBzLkOelaxRWsRMc/ekdX2GSJcsf0JFeLCKfhdjSkBJfvFqO6SGS41+/KLzs5JyCz8h96RcZ3RBUHHGNxEKE71a0p6xIqN4w8LmkbZhA8n3jw/YQRFwRfiE8fj9IzE0eiopGHDzU6VoPT4axJJfJLI0Ica+9Gkg76LOCG8KffjGMIk5U6Mq9f1EXji6qWqfLlDEmYVUWlstyXVaESdupfKUEB9TYeTiDcWuaievEpSpSETKirKGYsSwqgsRGZ20E4wzkJkypKsipgygAFgHFgx1gJ5Uvu0lVnWgBweNax0CcyJ8smga5oNegjmaVqy5n3SEEh6X0EPdvbGm4rEpSvEpCZlEJUKJoCEgOd4hi9HeAuskviTlqANIzLB/EqZm1r9/ZjmvZrHqwGLyTFZpaiUnKSRwCgHv96RY8b2slAzFyi6hRKVAg1uTdwG84BlPmJRUlgAHJNg5+cVbZ2OlLQECYM+8GdnfSvpAuy9onGzpUieVMtYbIAALsSGq3O0Q9q+zqMO+VZLGjpFRf3kmv8AiAZdopTT7Nui0JVSQ7g24QyXMURKMwbxkpd6vdnfo5gcEg1Ztf35NANV4pKcYSoP7Jg3hX0hkMRJVTOoGjDLarmxioY/abze8lDMkAJchvQV/wAQdsvagnbuXKoA3Zuej62iKsicPK0XoNCLOTr84EOJHuyypg9QkNxJ+ydY8cMWZVXen5eVrtePFAApYaDr1vFEODWxdTqY6/tSM4zEgAucqamg+MQjEs4AevMjzhHtrEZil6XoKDk0QZn7XCikEEpGn1hrLx6Zks5DYa/CF2xNkzJq1hcv2YllSlF2DBwyrAsbRNs6UBKWpNQVNfgzdbwBWJGaW1mAPDhXrAS01Cx9YaLlug6OilNRrAchLoA1t4uTAFYaabyzXUaHkQYYDGIf2kocSU7pfod20IsK6VDRvWHakBYDFizm1/lFDCWrDlICF5Tf2ibk1uAwjaQg7oHuAkkBYqTyBECDCtanSoP0j3cEaPa1j8eUEMsPhpoBKUs4YMQdb1UdH01jE2RNNkLNeKK/CFvdFmDAeP0tA06YkJOZbMbcW6fdIKdS8McrrISpzQrDAaUCgKfWAjjZWcAzEkgBIYEkcS9nrCEYzMSE2rcX5eTRgSggEs6jQeLQQ9x/aRgCgZmJAKvIskBhc1L9Yv2w5uaUk8h8BHH+491LvX11Mdb2FLAlJr+VNPAReO/qcjBSt5uX1jdaXjRV/D6wJtDa0rDozTVhPDieguaxtgbrEkK9l7Zk4msmYlVHyvvDSovDQxcNZePRrm5GPRUUPDzHmIFPfDaU66xvPHsinilQBsH3iDyvEOAxkvv05yBTdo1Q3GgLO0L+2vaOVLl+xSFioUFlmoQzXLXvHF1C9n5EzC4GaJS0LmTFy0hOmU0oTzPlFe7S7JMtUwzGJSke69aObiwDecQYjHzcOyZcwKSlWdDhiCDqxdqOz/GAMbteZMmGc5zWAuA4L3+6wD/ZOHmYdMpa0DJpnD9FMSAzsWcRa8MrC4vBKUpaTPkpUoqAYpKSchANcoGVugHGKHO7TTSghaQhwXylQfRyl2ELtj4Bc5SlJoke9fU25uIBjsySqfP71YZABNbFWgfSpBgXb2HUhnSASasXhviNnzEz5khIWApTqBD5bOphYWg/aHZqWlQV/M5aWBozq6ABVeYiKG7I7Rl4YS5k6Q4eZLEwe8HCTboohzAm21YRpKZCphWpZ7xK3cORlZhltw8YGxMwS3EkKMk5f+IoHMf1UbKXPDlEOyRnnbsrNMKgEMGSKVsaWJih/wBoZ7zh/Ym8L8IrvVCXmCSs5QpXugnjyiPahnKmgzEZVKAAZ2PmbxrJC5JExco5UK1IYqamtb6coCyfyTEYOWUrQJ3fEghOVQADkFyKcXcQj2FhxMxBmJSyUAu1amg+sYG3px3JUz3zk6hVL21hngZqZBTIKVpmEl8yQAVefhBDlUwZai1G56+kKp80lxbiBDMYQqCRYBmJZ/Gn20eUhMtJAb+7XTw4QCtGHb3g36QPmH5wl2ripZWEke7rdjq9n84Y7R2gwLXNn+PURWZ9VVN7xFWLBdozJlzkS8pE0ZSCKUDOk8CKMaiJcJmRhiFMy1ZgNU6V00EKNkYdI7wkBRHIGjEu3OkNcTVKXNzb0tAHEBk9D6W0HCApJYlxXrBOIFJf3w+QiDEysqjrAeauZQLg1+sH5wGULVpASZgN2bnSnSIZ2JKWZ2JeAc/jSSEpBUVBgEgk/vB2NTOkSu9mylJRYqcFno5ALirC0TbF2XKnYYKz90uhWpzmIuCKgoBoYS9tdp+zCBPKy7F9RZyLc4qPKxSVJBStwbNC5UrN+W/l6col7D4abMUZUuSlaaFSySMo6h7sWDRdJnY0pBKVixJDfb6wWqfg5KZZJIsL9Pj/AIiCUSuY9CB9gcH1iVS0qUQlTsWH7uL8oIRLEvq1etogCnzAJqTwLvWlafYjqexpjoHQfARyIBS5jJBUXYAcPp6R1PZisqcxUlIADuoABhV+EXE0dtPaAkomTDZKX8dPWKDh50vF4KZNnrUZyZhZTUajJ/tuw5w/7Rdo8IUCQZiZhmqQnLLUFbuZi5FE0rxgXbGDTJMiXh8isPLBUpKlZg+85XQlmN9GDhorJJszZEzB4mTOEyWxLLZ/dBZYFKqbTjHV0KBDixjnO3sbJVlEtYKzMQoOrdzHdKQXqk7pIFN1+l62Nhly5KETFFSwKkl9fk8a4pyGR6IvxA5RmNMuUqnDvKjOMqhlNHBSoNyJPDjHP8VgAFOhSTL0W4906EXChqOIi7Y+cStLFi4Y83HrFF2pIMuasEOMxbhe4jk6me0MSJgokCoAu4DBhdrEuYWYqcqUe7IAIu3PnrECp5IZwwFgB8oabPBmIUZq6IQEJJDkOdLOzQCuSjMcoLqZwmteXWLV2d22jDd4hSWCpJZWUuJgsWIsSPURmTj8PIQRJK0Kpv0Kif6hw5PCjH4SeWmTAsy1DMJjEpINmOnTlBRuC7T4j8X32Z1TFB3AtYCg0FLRntJtvvFnPKAW/vJUcpHG1X4wgwM1piVfpWD5RPtCfkmKCFBScxIdIIL1pmFLxA2npCsLLBUElCy9H3VALIblCfBY1clYmIUyg7Fn5Vfk8EfivZoc5lqmqUoGm6yL8MxduhgGYTwpwiosuG7SicCMW5AAyqQKuLEgmBVFKgVtmdZAzu9Us9DoQIVYApCgVg5dQC3qx+EWrsnJk4vFokTcyZZSQjLTeG8m4swPMnqYgrGYgtTdUTXj9KQz2tt9U9QUoBKhwAYc/wDECbcw3dTlIH5SQ17Fr+EQ4Ip7xllQS4ci7PBV9kbQKkOS9m50uf8AOsRLxrpUS7Uc16eHDxhNLEsBRRPUwDBKyByoSnTlE2HxZIHvJUwolRyqAOVyC7PSlvkAm1ZjqSTwPxhVMO90ht2hlhKm/uHwIppeEs9TMeMAXs+ey+ShltqKj75w92hNYIDsyRofH5ekVXDTSFAOfeBB+EWLHTAdbU8oBlifcQrRm+nCvKI8ViXA6WH36xBjJjoQz0FdD4+UaAKUAEAkk6Bz052gJ5EylS7aeET4bYsyckqTlShLklagLcg5NeWsWjYvZoS0ZpuXvCHZTMkfpD0KjSthE+NlCapIRLCVBRKjlsLJfqQ+vuptYWJVQ2ziMUhDrLUZ0MHA5NSnLSNsXs+WhPsSpW4DNFSchHvAkXerCjEPFunYZKkqlTJLrQHMwkMQ5CaFKmUWIytoa1ETYCQtSTIEpKUoSSFZgXCj7qd0bt+DMOEIVQtpYOZhFS1IxGZCksmZLdNGoFAVta8OuznbtaULE5ZWwISpnLtTrwhftDsyUFaUzgUJFlCqRwIdgXLVbSzwgxslEsbqiUjVQZ3LMAxdmNiYHY7ZEmctE6eEJKEF1KJILnROmtesS42ateH79QySyrICSN4i7C56txgz+eoGCGElBQUVXSRvudQzuS0JNq4nelylOqVJ3WBuol5hFLkkjwERXQ/4dbNlTMMVqQFKMy55AN8TFT/iJtNHeKw8okIQd/gV8Og+Lw6xm1/w0oqlqVLeqQkpLlqU3T45S0c2xUxS1KUSVKJJJ1JNz98Yqes4A5ZkpX9QIPjDzam0QVTVoWpKlqIKUihChVNdHhZi8AqUtaVO6QGoRo5vzp4RcNl9oZRwoRMSlwQl1Nd3Bt1rEVX+1ezlSJzMEpNUZSSAKHWo94cqxcuyP8R0ZUSsXRQoJoqG0zag84pvbfanf4lIlzDMlpZMtwBdnYMCbAV5Qpx2HXJmLlzE5VpO8CPnqI10krs//wAhw/8A1Zf+4fWPRxDOOflHov1rPyt+1AUzauA782fhGJOxRPmla0+ylkhINlLNVeCQQOZpoYZ4+VnWCkAqzDhWrBm8IF/iDtD8OhGHlli1S9W/N4qUVF4y0j7Q43CBISkS81aJSD4EgU84o2Ixa94MwUbfCIzNYff28aKmlQ+7fOAeYbs33oSROBzozJICm4KSaUINIb4vbK5WHRhV1TKFFD3S9h6n1iv7D2wEomSpiVKSplIylilQv1BTQ9Bwj0ucJy5cuYRLlhV+D8Sfjo8AJhgjOQ78Ijxat7nBe2NjzMNOUhYtVJFlDQj6eERKAOl7vBQwmksCHDwQZb1zEH6dIGnygLaRYdtYDDplyUy8wmpljvFVIKjvHVmDtECrDSS6cziWTVWnNidW+MWKTh0iahEtCgsfpVU83Fj9tGMHj5K5clASDlUgFBLvVJPIAkkecXbaYlS1haZCEEBkKTUcwzB/vhAc47QSWnLBJJAcEu/jCqY4Px+xD7amJSZpJDLqkgl03a50blCpMkKWczJo4AqDWAikpU9KmLfhMVJORZSQoy0ium7lcaXCl/vCiVJypADWf7++EemKyyyqtEkA1DXYDgHenWAk2vPMwgkACrEatuknyhQpOnlpDBhXSgAryrEM+W7GADwivaJBpUP4WEN8NKVOmJQk1UWrYcTCcmtIvH8NMYhcxUooBmkEhZJqAzh/ynnrANMLsLDpHt+/VoFZQJaj1QSoCurGHmGlolpAkyZUuYnUlTEN+qi0FuI8xWGmLKpaSUpzsN6Us73+lVcwPAvC7B46ROZiAkPmStkrlEVBT+oOKp6RpkVhlFSKoUGdQAZYUSP1BJ6iAMQhWYLKVgJBIS6SoU93V3OtGamkI8PtiRMAlzEBJQ5Qd5nOhykEO3vVhbido9+oYcSpd2SoLonicxDt41gq4Tdpq7uZN7tRIU9SAMqEuq9WBcFxUpaK9jdszVZZyVBK5awpLWylwUHjRn84ta8OhGFCO9lnLKCVKzgOA2bWjs3iY5pt/bAWDLlVQyXV0SkMOTi+sQxtP7VTTmUlEvOVlRmFNczhmHAAMxeEOPxUyar2igeAAASHswAYWiMig6RrLQSkm9eMRRGysR3UzNqxyciQz+AJPVodbM2AJgC5ilByyEpoT+pRJskVPhzEV/Z0ormgAGpcsLDUnk0XDET+7krmWJZEscE/YJPQQCDtBiwFJQhalIQGD9atXkOENOxc+QmXiDMIlLIT3c1SaM7KTmYhJNA/OkI5IZK5itAyealUHzPhBmLl5cNKknV1q41sOQ+YgHGM2qhBUFTu9StzuFK1O5IJLtqBW7RVtpTgZilJSUpOjB7eQr4RKMHu5g/xgTESyx3mB6+XOKHHYjYv4mf3is4RLY5hfMPcA4l6+EdE2tszvf8AjFMwp1nYc+G8kPAP8J5SDhSylBXeKcA00Yt0i9fg1NRYJ5oHyaLmM7rm3/xlH6cP5K+kZi3PO4S/+/6xmLE+nI8J2uyTErKSSlQILBr6gMTXn1eBNqGZjMR3iCJneEJSBQjQAg+7XW3OE0yW3GNJSjLUFgspJBHUVHrGW3pqd4hmIJB6i8YSKQTt0AT1FNlssf6qn4wCmZANezZ//rw5Z/ajMGo2vo8dF2xKkiZJBlSFS1B5isgSAORBDeJjnGy8cqTMTNTUpBodXDRttLbM2efaGlwkUD/WAv8Ai5eGxCEqVmVh07iFJUrcVQ1zFwkhr0DUuYDxHYuUTuTFJDUsocqi4ibsL2NxZczR3UichlJJGc6pOVqV4sWJi4ysFJw8pMmXvBLutTECtbjxazwiVQcd/D2YPdnSy/FKh0s8Vzbux5uHVkmTEqOoSoluDuA1Iu22e0gpLw5I0K/Gw+sVna0okzVOTVLm/HXwgEmzULCwlHvKO6xao16x1fYHZ0S8MuZiSqcUBR7twRnFCEkjNoA9nB0FeWYecUFMwXQoKHhWOp7I2mqZs7EzspqSA39Sis/+beEMNKP5ZIm4oSlykpq6lB0sgDMaA5Xy0NLmLNhNnycSlQlYSUiVYLUm7cGqT4wDPxcvCzRiS81c6W6JbMlL+86qvUNYRpituTMUgBK+6AoUJFG4g08ukVE+J2Tg8OHUl/78yjx90G0UztZj5czLLloKUpJUaAX5C3TnDfFzRLSopTnWASSoWAufWKVOxKllSyXJuTGWmZcwqSSakqv90jecnziCUTk8XgqYdz4H4wGdm7K79akgGiSaamw61hxsyb+BmIWEgrq4P6ag9NYU7Nxpl95vFLp0/M1QmlQCYc9lk/icTLzAFWYBVLj3iW4MD5wFpxvatM4JCKTM24aPzSRqOlxpEW0dgIIM0rZTZlBLHlqaXi2Y3ZuGmlKChIyFJGQZSygoCqW5+kJNubClnCKKM6VJSDRarBWUip6xqM0m2RjpEnu299wFOAQXLEuXOYXAsYXdr+y80TlTwU5ZqswGWo6s48tIF2fshMqTMxM1LukiUlQuW3leFhzI4RrIXL9l3r5clnLEuKkWtEaJZmEmD/lEgsSwB15VFojThZhIyIKa1oQBzLxc5ExJfuyMoUAAkB+dBe8PO6wspAM8TCVGjDKxazveA5ji8MqWxW1QWA5XJ4QPIBF3pzpHQ9t7Fw07eQFy1hLEEvT+pJct/aTFHxGFXKWoHWoILpUOIMQBIQQXBII4ff3SLBtjaXeSpKWt7/VgzeAfxaEeEQpawkXNLevkPSGGJOZSRLDpKwgcaAB/GA3VJJMmSdTnUPg/gPWJ9qLCpyhwAA8APnEuCUFYmYrRG6PBk/AQHtCk2ZU3+n7QA89WUODAy5JKXNS+kSzp1K9R6RM+nH7EAx7F7TmyQsy1AMobpSCC4NeOkdW7JbZXiUzCtKQUKCaPWj6mOS7CIE1QNinhq4/ekdG7BTMkqcT+tLB+TCNcd/U5dHzjlGIT94rj6/tHo2xHD01rAs1PIePGDdtTkCfMTLDIDhIBYPxq71frCqdQCrl6hvIvHN0HbT3pMlf9JQf9JLehEQbOkpWtKSWDuT8oJQsKwtmKZp8ikN6gwLPIznId1J3TrTXzgDZeyZz7qFKSXZTUpS9otPYvYiRPSqcM63okVCS9zoT6QkwG35qUgZywoAWIboYd9mu1xkTc/dpXRiASkt0NNOEBaP4g9qZsqeiRJXkYOssC72FXoL+UVvFbVxE6SrOsZc5FEhJLMdOsAY3E/iMTMnEEFS1EA3AfdB5gMIZy0NhpR/UubfkGB6bsEwswqCUrAZ3TZuJ/eG2Kwx/D4kqu0oi3Eg/H4QumYhEpCy2ckAlL20D8K6cIZdpiFYZJIYnLyNnPwgqlSrN5R0Xs/OA2QuXm9p3pJSDvAFmcGuX6copXZ2U+NwwuO/l/+Qi6DaMzCTcb3YOZcwJzWyh1F34lwBBND7NxsuYVyFndICkLYOgsHroKHzMFTsdJw6csspXMsCBbzF/CK3JSRME0kneBNLve8Mcfs9KZoCTRw9zwajOYKsvZvZyZkierEDdmoygubcvFi8ULauxFysxQ8yWF5Qu1bsed46FtSclKEypS8iQhipVGH5iW8fFoXT8MjuUlT90h+5lEsZiiXVMVwS9z4QRz7MwHHhG8oulvn90ifbkqYZmY2UkKoGDG3QQ07LYBMyTOWuqkKQkV4kPTnEVXTTNFo/h1iSjHIISSlSFJJZwNQSdKp9Yr2MwKkqn5iHlmw1BLfSLj/D6aQJejFYB81fOAsWJ7R93NUA1TLKbaJILsdCREUrGqxCESQW74TUkgWc5nblWK7tJCjMSSK5noL1ix9hJiRNVmUkMCwJALkj6esVID7apyoMoUShKUpD6UfxN4qE+X7KUpRYJzPx95gOdrcouHahRXMmJqxV1+6RScTjCmYiXRpYLdTU/FvCGrgfELUo5gCgCze9ztDnYa5hlZkKCVIWxJsUkEjMC4IoRbUQpxU0jgx15Qx2BisqZrPQIUzhrlLh6H3xEF6Rs4rlNPlZJiTu5Cd5H5SCC4Isx5cYqu25MtFBLIYmi1a3J5U0ENMLtKclaJkuYghJJCWyhQPvOeJbWzCEO1ts51FRQTMN1LJJ6AABI4axULlSiiWVZAlSqApDMC5NdSR6PBGxksxF0ZlgnRhQ+cDd8rulZ1H2hGUHgLludh4wdg2TJnAAApQz89REUDs5Jykv7295GsabQmvMJdwQL3s3yjMnCLmCWhHvNxpx4RpjpKkryrykhCajp6QAU1bpI4QThJjgP08Yc/w/2amfMm50hSUSSpjxcAfOMdo8CJJSlICQXoNS9X9PKEAOx1e3YVLH4iOldj0komih300PSOYbOSpWIlACqiUi9+fKOn9kJqgJoNGIcffjFxNMu9/oHrHom73+o+Yj0aZj5umqueBESgggqIcO335GJZ+yJiSUuk1uFNbWrGIEYNf9P+5PzMZaEktKmpbKykk1etR9YxjMBkGZBJl0vcHV+XOMJQpEmaCznIbg6nURYPxKBNmJSmyE7pqGKU73OhqIKq4nRIniI3x2Eylw2U1bhyiBEhZIADlQcNqOPoYBhgNoqSreLpN9T14xe8P7XAylywr2XePXV1V9R5RzJJMW/s7jj3JQk1qFJrUH0s8EJsFMeXiLk5Ul7/AJucP+1GLzSZYCVhiHdmoCBbrFcwz+0FWKNOoaLJtueheGACrAUrpRqjSCguxAfHYV/+sn0/xFk7RqmysStR3ZkxSjlYKBQXYEGjboiv9gpif5hhv7z55VN6xZO3iwcbMDWQirwT0qw2NlrosZFNq+U9C7g9fOH6NnYhGRYQFhg0xLKYMGChenGIk7OQqTLWwVl96l3iPamxcoSZYKZaw4YljyoYBxi8PIwqROxM0TZhS4lige4JF2DRVNo7UmYolQlTFJ/OWNtAGolIhrg9jIlyEqWkGZNmoQhw9AQVHnwh/gMQVScWbEAaEMz/ACgKF2jx/eLCxLMoFCQEu9t35QT2Tx4Rh5qVJUy5qN8DdS3E+WkCdokFkKOoI+fzh32GWDgMUnhOlquBqmvpBQW0wiZjZyEKzpnyi1Pz5QoAjjmB8417HbQCFbykpAWHJIFxavSGXbdITjkTQQ3eAKI4U4cniu4eV3eKmILUJY9DTpeAtm0toyT+ZL9Tx68oT7PxCZ+IRLSlkKVvKUfygOo05c43xMkM5bgNeDeMDJnpQM2YJYGtPJjxtAO9vzcNKQZksqSMrSgolRXoFBy4ljQm9WHGgImPMe7vf75xptHHKnTCpRJ4Pw06WsKR7CKLizcOd4mmJEzasTTT74RvJx3dqzEAgioF2NX6ggHwgSaplF9D8IjWpy8Bd5WKTLQ6Sli2X3rUqORD8+kB4/aEssWCleOV/ia6WhPgsWye7LXdL25itOETdw1XBo+WnSsBohSlKzrLlxkHE6Ny6Qfs9biYFCplrVbgw+LwDKVlJXMZhX6Ac422djVLnrJYZpakAcEs4HpAWjYyUJlIUBUoDkN5RXtsL31l+AtyFIj2btKalIQ2ZIDdOht5xptBebMbVHp8YouX8IsOFKxfHu5aR4lb/CA/4gy8q5QarKcA0oQDwhv/AAZRTFL4mWnyzn5wH/EqV7SWon86hTmxi+M+kXYf/wCwwzmmdX/iWjrmNWM5ADHkznU9RHHOzkzLjMKQ7iZztXzi4YrbM5BuCAqxHDn4QwNPxKuI9I9FP/m54Hz/AGj0FJpvZ/FKFJY/3Jp9RaFu0NiYmUkrmSmSLl09NOcXNfaiegF0yyeYV/7Qg212jmTZa0KloAUKtmenVXxgKzNfu6hs5S1bhz84221MIxCygtZj/pESTAFfh0AMcoo1SzqJiDboaarSg9KfKIM4pQWlJA6gaE3H3o0MdloInygaEII8sw1hfsAZlF6pSxL8Q7HnrByZyfxLs5AVT1gB9s4Eypjj3VVB05j5xpsrGZJgf3VUV0e/g0MsVNQvMggmhOYmxA+tIrCll24QDZC3UpgbEnzBEONoyDkZqZSfnwhBg8UknKqhZkl6NWhEWZUwKqSqnE6XgK3hJ6kkLRmzJO6UvukavpBqMd3inWVlRuSSon56RYhiMKhBTStTmSp3emUpOVo9Jn4JvOmVfLhR76cOcCk0lcxIIClhPBy3kOcSKEwBgtTcMxbydos0nEYFqMhjQETDz0DXjSbOwTlkqUKUCJnDjSKEMyZNIS61nId3eO6b0rSsapxk0A+0WM/vb53utni1kYRRZkoUKhKhNSTyO6R40jTFYTCENnCFA194jp7p5ajWIVUMRNXkGYkgcSTAmDmsptCa3+TxbxgcIoEKmjiAc44/0QXhcJhqJlryjn8gASTeEFTUjMkllhv1ffWNtqTySiabqSNbkbp53EWaXh8OssJtxVJq/KgfWBcRsbCWSoCpckkNdrh6tCBHRaHBANLtG2AK0qSppSwke6tAykWLgCpuH0hpN2NhAw71V3uSADw3eHjSCE4LDqSUpUo8AMxBBFRRDjWrQgR4uSidN9nLl4clt3vBkc8/yi8A4rBqluSBT9KkkGvEGLFJkYRyjKrdJbdW97tk8bRidOwiVMJKlU94JY+IJGnIQgrK5BVXIsP/AEk+UbKwihZC66lJbzMXBWMwxAFR/clb+h4cGr6SI2jhk8SK3StxT+5i9dNR4oVV5WC0AeteNLxJ+AYPlpx9Ite1NpYZSEgr0FUoNW1dSjvijHrxhRIxC+7crYA7tBUceXTrCLSn+XlV/CvnBadkFDrdPICumsSJxRckTCbOCHHx6dInGJ4ne9fA6wQNs9TIKT+VRHzBryeFmNmMFkimYh+PGCsTOEvMUpKiSxFwLkUd7PC9OHJF1Djmq51pYDpwgLF2N7QTsLLPdsylZiCAQWYdX6RntV2i/ES0ukpVnci4YvY3ELJCcsvKat4V+2gfEy86aULhvs8nij2xpzYuVQkAk06GLmmdmTyv4Gh8ecc/lYwd+hSk0QRm1e4++kXaSSBRig1BPA1d/OAk7ofpPn+8ZiPvhw/7jHoIFx0spSSZztyVXgBxrCGWFTZleDOwa9z5WjaYtU1Sc5oRXLwD0D2iXH7QQiQRLSRRg9b0fq0WBXImBWJJRupQ4TTjQaU3Yi7TKdSTRQIZwau9R1tBOy5EtMpKiV5lOSwGtAL8IZrlSf63o1Belb84RFekbMmVZWRJuxqfAW1vGSCnEMDZLVuaBvGHsxKUJdDlRd81qdD1gLCS0d4VKBKjR+v+IRQypmQs9dQ9IDXLCkMWzBSiPmPGHi8FLWones9hU1fWIF4JAcuqwow+sIVW5QJIAvXwhnLwKikGYo5RVgT/AIbpBi8GhIzEkk3oPrGuJIyhKaMfGEK0S6i9gG+6/dYmRwzAxlEoZAPG1z52pG+B2e5qdSPnCFMsBMKQkhUpxqcr83fWkMzMxLZ092pLXDM3HhaFMvZYoCqgtrBM1aZCJiEqWVLYOWYXB15XhEqLD96uYZgSFKurk9B04eEM/agDMiU/NQBqesQ7HUgSVk5gSWcXoNK3qYLl4FBHvK0IOUetesFqBCTlJMqUTT82vnb4RtgzM/5cpD6kGvE6xpLwSXZ/+0cOv28SYfColLC86yQ9kjgR+rjCJSrZufvld3di72+3hljVqCgpYkvwap8NYU7KxWSe5D3+BMEzcKFOsFnPx+V4A9c1OUP3NmNPLlGsnGJAISZQB5N+0BLwRy3FohTgd0uroweCvYtREwL1I95LMfCCDOUQDll2uQK8NYGXhssshySD9/KMYLEIyZVA3Fm8IDEwk6I+XhyiUqqCAh+nD0vGilIdhmDdGaDkSkszmz+6PrzEIIC6hl3CHpVjyYedohlTjLdGmqVVGvyhgjCoIqSW5D6mItqYVKkgh8wuTqOEIVjCyFEZgiWQNeXGqo1nIL1CL/qHyU/lEezFhQEtb1NCGpxvpDM4JzuqDO1RwDg3awhCk+JkKqSBxox4aAc7wOAQn71izjZhcOvmacSOcBTti0ZKmL6imhhEpHmOutq35DnEhw6kqG8AQXYl24aMYOxOxk5CUllJS6iTcUHhU2FICw0+oCw5sFaj5EdYQoebhO8USSASpzdi+tIZy5q0JSkTRuigdVOgIPGDsPhwpIysHOo/eNZshJYBhY+7yf8AVaEKx+Mm/q9P/wAxmNv5ev8AUj/afrHos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hQSERUUExQVFRUVGBwYFxgYGB0bGhocGhkcGhccFxoaGyYeGBwjHhoYHy8gIycpLCwsFx4xNTAqNSYrLCkBCQoKDgwOGg8PGiwcHCQsLCwsKSksLCksLCwpLCwsLCwsLCwpLCwpLCwsKSwsKSwpLCwpKSwsLCwsLCwsLCksLP/AABEIAMcA/QMBIgACEQEDEQH/xAAbAAACAwEBAQAAAAAAAAAAAAAEBQIDBgEAB//EAEQQAAECAwQGBgYIBAYDAAAAAAECEQADIQQSMUEFIlFhcYEGE5GhscEjMnLR4fAUQlJigpKy4jOiwvEkNENTY9IVFnP/xAAYAQEBAQEBAAAAAAAAAAAAAAAAAQIDBP/EACARAQEAAgMBAQADAQAAAAAAAAABAhEhMUESUQNCYSL/2gAMAwEAAhEDEQA/AM+m0MnaWPzxgXRs2quHnFkmW6Xd9WKdGo1izGnmI87v5XdKLqPZ8zBIXd1hsc9j/JgXSYqnh5wQuW6fw/0xUvUWSbYlWNPnv7jBkqaQzYfOHu/vCWw4K5dkWTLUZbDEEYc/n4QsXfOj9E4GLUqhRLtQPz5/PGC5dppXt2cYyG0mYDF16FqJuyLpc2JpdmcpVKxLGBJc6LQuM6UQmWI8uUGisTIiudDQiqWIqUmOLnxSudAWpEduiBvpEdFpgohMoRYJQgdNoEWonw1RclEdUKRHro510BNAEWpEUCdE0zxAXiWDERZg0eQvdFl+COBLbRvFPCOCaQPWWeJMRVMiBmwRxUsHFIPKOKsqTRh2CPGdFa7U2cVHl2SWKMndTurFQuCgQkNldHuiEy0vEDNMa0m2SmA9Ww7dz1iFgVcVUVUmm3EOz8IvCfRH2XgbSanShQ+XAOMan4su8V9vU7Y5vTCucHFrg23P6YTLnqVdc+rngefZBn/kEpSKklsGDb+HfCxq43UV6P8ArcPOK9ICiecWaMtAvEGjinLF4npMerz8oepr/p1acOHlHLFbScRgMR7vdTdF6kimPq+UAWIVPDziRidHEidmC/zn7xBkm1A7jsOfA5xn7TOKFJIpSu/jBqbQG1vh/fg3AwrR2FRJE3eYQi1L2nsfvxMcTbFA4ns+MQaL6SdsVTLRvhSm1n7Tfh+MSXOOSn5fGAMXaN8UrnnbAMyec1D55xAqP2h2D3wBpn7zHuu3wDX7Xh74kOPh74A0TyM46LUXxMC3Tt+e2OdUftD55wB4th2mJ/TTtgCVKJP8Qd3mYJFm++P5ffEFyLSraYvFoVAnU/8AIO0RamX/AMg7R7ooKl21TxP6UrbA3VH7aeZETTJJ/wBRPdAXGerbHOtO2K+oL/xE9oiS5H/IntEET60xyB7v3+9MSc/afmmBpeExWq0NgCeERWulVcnH9NTACtIJJZLKbMt3UbspA0BskjrE3HHq+IaB51nPVFJ9ZD91fAnshz0flAqDnEB+wEP39hge1rH0lSQHvOfylXiH7Iu2sWfSqPTUsMgDsgm22Ey1fcJ1VYhth3iO2ex3mcG6MznuHztjW/Xa84iJK0yZaVlLksKYhw5iq02xCmuna7jg2POOW6aFIU2AWkDklXm8CWWxhWZFMoSccuFurs5UHZhkPCArNOCVkEnYDz40ildnXKqlVDsp2jAxGykqQo0cYU3d+UTWknInS6Kp4ecFrQz+z5QtmWgKCSzUrx3bOEEzNIuQGcEM4B2N3Qa0os6QVimL+BgmbKACgwonYN0VWQNMTxPgYKUn1/ZMTaZdoaOkgg0GWPGOaWlAFFAKHADdugvRAqvgnxMUaaT6nA+UPV1y5JsyTcJSME5DZ3wBZiOsIbI+EOrMnVR7KfCFFjT6X83nCM/rtqSAgEADWyHGCbCgFCaV4PnFWkEMj8XkYM0en0aCN/6vGHi+FU8tPIyvinMQbbEAS1Ni3nAs5P8AifxjyhlpBA6tfAfqi3xAOiySFPWo8/hHdJEhSWJGqPExZoZFFcR5x3Taao9nwJier6MsyHCd4Tl92ANHuZjEk0OZhpYTRHAeAhXocelPBUP1BWkUMgEfax5GCdGy3lpPHxiOmQOqDfb8jF2iP4KX2n9RieHhda1qFoZyzpo5bAZQ4nytVZ2JV3Awo0iHtL7FI8ExoLZLdEwfcX4GLQh0MsqK3JLAM5fNo9pt0iWQ4d/Lti7o3ZVErN0sRSlMYN0poObNCAhLs71AbDfxi+noewSHSg5lMLNGIGs9cPONZo/Qq0pQlVCBWu8wstPR4yG1r177IwZsa7+6JKsQ0WkMDmWG5gHw241xhVYrcDbETFFheq9WDEZDCHVlSLiDVruP3jiKdsZqwyQqdLScFLAPMwx7rXjS2y0yOsATMICvWIdhuNHMAaaXKTLHVzL6iQDQhgxc1HLnBlr0DKTOlpALKDnWO0iKOk+iJcqSlSEtrgEuT9U7eEJJtPohUr0a/aQf5VxZo4U5eYgd9RY3p8/fDnRllT1aC1SK/Lx1jP8AJdbDWwOG4wJo5eu20H58Y08uxJzAPERl9GqSJqCqiXqdxjN54P4+ldwpJTkDju/tFs4FMviR4v4CHMmyS1mi5bAkAqIBYYEPiM4T6SW6ynJFONamMS7rrek7EslaXOB8jDSzIvKKa1eFdhSesTx8jDWwfxKNgfnhCueXcM7HowJDgjWGe7ZwiVp0PfAdqRy1gXkOAWSot+IRZcRq0lFyAwLmsZX1BGiiABspAo0CAq85zplXlB9tsSUqokM2yBOqT9lPYIJsu0zZrsvF6jvce+I2AejTz/VFml0eip9z+qPaOR6JPN/zGL4t6KrT/mOCx4iGtuS8tfL9ULrSP8Vuvp8oZ20AS1NsA/mi3xNcwNoqXRWOI8DHNMp9T2TFmiE0VxHgY5pg1Rw8xEXrIbYRRHAeEL9GJHXMNivCGFkAZHBPhAOjg07kYJ+i9Ln0Qb7X9JizRBPVJ4nxiOl/4Qb7Y8DE9Ej0Q4nyeHieF+kP8z+JPlGjtadWZ7CvAwh0ij0526p7kxoZ6Ay/ZX5wq3xHo7MaQAl8S/q47nL7DhDRKlVZ39v/AKohZ0PmKEggAHXJqdyYeS1LJI1RXjEqUMmUomor+I+Kh4Qu03OKCkEYuct3GHakKvetlkBvjO9LkMqXUmh8YTtLNFllWyUt9kbsh2whsa2myj99P6hDtA1U1+q3cO+M/ZpZUUgZF/CN4tY9VudJ/wCYkc/1QP0zQ1mH/wBE/pVBOl/8xZt48SIj0wl3rOySCQsFga0BekZlXTDJT6z7B4j3xptEJHVS/ZjLdZrHfGu6Pp9FL3g+MdL0Z9mFnspJwpGL0agdfKcBr6XBwa8BzjdyrapCgClwXLAG8AnM1Y8u+MHJLTEkZKfsU8YlaxjU2HRstSpt5CSBNUBQUFGbdGT0km7MmAYAsPzFvARq9GW5IXOJCyDNUQyFGh2hqHcYymkw8yYWIBUohw31j4RcUgvRidYcTB+jk+kHAwv0cWUOMMLJOAUXpQ/PzviVnLuG82k1DigQ5/NDOWpP2WemBHk0KZ1qQtQKS/o27SYe2z+Gj2kxlVVqQ55QqtFmKS+Rg/SFtZZSlKlKuXqNTYamtcoVSVAzEi8dZNXU94s43AjdvjMTQTTCWl80914xDR4eWmu39US0ysFN28HcZ+18I5YKS01Gf6j3Rpq9ALRKe0fjT5QfbUejWOGf3oqVZXmhQq6gXyywgu1o1FP860UvcA6KT63EecV6XxR7PnBdiAqHDnf5QNpiVrI9nzMD+w+yj1OCfCA9GEde5+95wysSNVHBPhC7RxHXfm3ZGCT0dpdI6p/vDwMT0VSUOJ8RENKj0P4x4GJ6KPoeBPlBnwu00fTknYluwRoJpcL9lWe4xndOv17ZC63YI0U80X7KvCFL4l0OmNJIAfXOe5MPpLucKwh6GAdST98/pTD9MwVMZqorJvcvfCDpakky65K8o0JSSoFjhu28YQ9KsZfBXlDHsy6JZKnSn2R+kfPZFGjtGslADFSz2boIkBgPZDdgiqwE9dJrRKqjiW7tkW88GHplpLR6EzZIujWYK2K1hiIJ0nKlyZQUEpTrAEpSBi+yPabPp5Hz9dMWdIpb2di7Xw7c4eLO2N0tZQFumj47C+yCtD29Uu61RdwJwLnujxsRWk3UsAw3bhWBlyzLSCCLyce3A7RG8eZozsh3YrXMWokuo57BUE8MIR2Z+sxAL995MayyEGUgpFCAe0PGRkgda5wCn7FAxlqdNXo1PpbR/wDUwlt0pJmzEFiDMVR64qLjZjD6wzUpn2m8QNcGpAxTvjN21aevmqx11XSDXFxd4jOJTFVZJTKDZKMEpluXyHz8/GOWaQqjNeu31AggCmZGfGB7dbnATLULxOXGvstnFS97NLTM13FcK7mwb5aD7J0iRPZDMtKgdoIBZweyh74zlhnlU1IyY3hg+bgbWDQ8k2BCZiVoSkEllCrir7doxhr9Ld9PdIdJ3ZhRdJ1Uqcba0O5vGMtapoUSpmOPA+XKHXSlR6/kPA/CM4cDxJjWMYyptZ5gXLWXBLDeRXtBNK74K0XMdKEuKKJO752cYRWeZdwwND4iJi3LRMdKiOG/LeNx7ovy19xoiC2qSFBVMAKCjiLDPC0KKSC1OxW+Ecu2qWSq8WvAlP1aZezu/vAcycBRDgVo/wAmMzHxLlOKeSJHWYswH1duTtXziel1VSPu+cKdGWplh8Cw4PTxaGelQ1zhEs01Luw0sjMgfdT4Qs0efTA+14GGtlRRLYsluYif0BCFOk1FMaGlacIiT0Lpdby/xDwMR0Un0X4j4CJaQrL/ABDwMS0bSVzME/qV6Yf6Qfw+AjRTcFcFeBhNpWU80lxl4CGyvrcFeEUs6X9Em6n8R8BD6QBeOFIS9EJfoOKj5CHshFTGauuViSL3LzhB0rULyH2Hxh6pOty98IOk8qqKDA+UMe0y6IVggJb1jdA4lh88Ip+jKlzZZOClguC49ar0DVaK5mkxLVLcbCfyhj87IJ0nakmzhbVVQbnrSruwjeqY2aG6e0jL62SQoG6dZi7ayTlwiOlukctSLusGUC5bJ8gSXjLC0YXiSPDtiq1L1uXjGphvg+p3Gm0F6gUXKHNDiCQXfaPV/MIC09T8SQTz2RR0a0iEquKJuqIbcXYHvY/CAbbaCZqgVEhykPkLxaLjjrJMst4tjZJRTLlAHBIHGgjJTCy1Zlz3mNLoia8lBfAN2FvKM5bElM1bjNTcHLGMeumPShy7kB9sdSTeGe3hHid0dvEP85iKt6MNF6RQL94kHO8BUYYu47IGRZiC6gL828X2By4x8NrQumTgSTQHbBaVLWlJaiKPxvXad3KNZY6jjMtjHRJWkspWOsTg1Dq54w4s2mkqY1OtXkMB2mMrKtQ1r6SosLtTTa+14LmWlCJbSyCpZBNS6WHZj4RzuN1puZTR5pSzCZaSFKupugvyw+d8KdMWNCQLpoKdoi6XpJU6YVKCUij45Cm14s6R2lJlywCNc3iRsAIYbgYsvOks42zYJAFMDj88IkhLqiE3dELzVzjtHIfNUEl3xDEbfjFlrlASZJYAkKUaYuR5QCkqXT5c0Ag+clVELxli42yu7PAfhjN4ULZ0EkAYmnaQ0afSUtwNoEZiQpSVi6WUDTthzpSdMSZalOLycMqFjTLKkZybw45W2jSSgtEpAHqi84f6r+HjBsjSV5dwOCklxiDqlmPk0L7dLEtcpST/ABA5PEBsXasR0UlXWqUEGbkQkgENgWY0bveM64XZtbqof73kYno1JuEACjlzkGqXy4wwl2UKS6kKTS8QSNV3ocO54JlaPR6oQzF3q2GVakvGWp1ogEkTrQEXmdLuzigwa9yfdDi3yEoCtYUBvbA4p27I7Z5KEFZlpF8kgzFGgG5y5O4bISaanAuhPqhyp8VK+9vzPZlE7KeaFVdkoGOrkre+DiG0tY++Pwv4CMvozSEuVZpapgoSRQOcVd1IY2XTVkX/AKgTxvJ8Q0asc93Zx1wH10vhUEeJhXp9IJQSxxwPDdDCUpC/UnXuCgqFPSGb1ZQDdLgnAA5bok7avT55aZpVjj7qQZNtt+VKSHBDg8Xb9IHbBk+zS7pVdD3KcbvY8JpKmU3Mdkd5ZY59JTcSNvnEF1API8sI9POtyj0s6pO8+UbIoCiILFmC9crAvO4Yk41wp4QKQxhtZLKnqkG8dZTEtRLlgKtXExnK6XGbMLDNUiWBRCASQpeJc/VGZ7YqtdkTNVellS1kOwY0OBIHqczniYMV0cMxgqcraHSKNRhrbu6GljsC0shK5YTulEYFq+kqd5jj/tb3+E8jo6pnU77GPiPfFqNABKVBUzVIq6SOdT80h3NUtLpvILN9Q5lh/qQg6Ry1SjVZVeTe2ZkbW/vBdspNlXVFJyLRai0EAnh8Hiuct6d8cKaUzaPRZtxWJU5c/COSg6qfO2Ivh85R2UopcjwHAY84yC5doKUm6SA9Ry+eyKbRaSohy/hyiEtZS5hppJCTKlrSPWZuDEt2xiznbU60UTF48fdDhIsyZVWK7l456xNEjYR4AwDMswEpCiKrKjyDAefbFdklBa0JOD14Cp7o12ThPQX8eW+F5JPAKc+ESE97yszXma+cWaBs96ckVa4uo9hVYO0n0fMhN4LCkkgYMQ4LbjhEy1s8JFTNZ+fZWPo0xSVrkKIBCwoVqCFJvD9EYSbopSZaJhIZbs2wbdjsY0FoSTZLOgHWJQkH2knur2RnLlcSi26wwZioNsD0HCvdnBGgQkrUtcwpMsi7kpWNHBqKVHhHZGi5q1LuplquqKSSRiAHZyHELp61JURdSkuUm6lsDXdCc8F7bSx6c6+UvFJSWIzrgabn7IYWSYSZYP1kDtFCHx2RkeiyykzRi4SobyCQPF40kqfdEl21HDjE4A9prGMppuXZlaLLJlpKigefKMfpJASuYBgCpq8YfW2cZhAOZAbY5A7T84Vz2kFuuYdpV3vGYtdtwexSvb/7QukSYcCSV2aSgB1Auw5t4xbZ9BqOJA5ue6Om2NclGgh/jpe6Z4Axp+mFTL4K8RAOjeji5drRMcKReJORFDl2YQZ0yTrS+B8RGcruwk4pBai0r8H9MIkkc4fWyssgfYb+WM/LReUkDMt2x1w6YrxluphiogDid8F27RcyVL1hgasXAJZngVQIY5jyMaG3W0TbPqggFN4g/aBrXPCLlbLFnTMqXWGVjtB+jzJbOynBegw5vSAxJd9yfMROyZ8AffFy6I0i9OJuoIJdqsDiS5xxxi9PSNAus9AxcZu8Z+TYllNAzZkgU5xSWBCQoOS1K9+HnHLhWlOnZeu95zdLsW1S5gLpDavpCZapaVGjGm2ohUuSQlXA1o3KCZKmlgsaJDtdzS9K1Ob4gVzEJxypGtJvb3i+yyb9HY1ajuQHam2O6PJ6299kKX2JO3e0E6JDLWfsSlbMSGGPOO1rEgEAuzb+TP4R0KoB80gqyTAFTTslqA5snP5pFcuUDLWs4pKANjqJd+QjOzSk1BgtKns9cULuigoCCeJcnuEUyrNelqWDVJqKMzgbXevdBOjrKVomoBD6igThgce2JaslXWlvo8ngdmwc8oG0M3WA7ErP8pbvaCZVkV1YCimoARSoDn7IwLk9kQsWiimeEqbAlwaGjirU+G+JL2ulnRggTnJAaWrPlDjpLbEqkouqBIXUAg/VU2G+EkvRa0ArF0gOPWALc2flBczRpuJBIcsAC2O8g0xiZat2sl1pK1zQbJZwPvcc4ZhST9FS4YXVGopdRnzIhKjRU0UupLD7QzKu3OL5CZgQoFBDAi8FJag2KO6JVaDQs1IlKJUAVzFqxA+sz47BGV0oAZy1IJKSpxzYu3EmGirIRdS4Zma8MOxosk2PVUH9U7U7iDQOfhEl0WbCaNlKlnrdWoIu3q/iOWEGJtDl6PuOHDPn2OYvTIS5TUhYcOpAYtUYPsPbEurCGWEvddKxq1G0OMvfCkesFsTeDkM7imyoyzIHIQsmIW9QkJJZyaOdvvh2qWGu5H1Wuu+127IEUCSUrqoCr3TeTtAFH2iIq+yW4JSEmt0Ad2WMMLPb5S6Ox3EeTgRnFS7rfYOBJS6dgNMN8VqJfEXtwSzb6Q1tNNpJkhwULBb5qx8oSdKp7LRfGR9XjvaEqdMrT9ZiMlXVDk4iM/T61teSgtSqX8XblFmPJalNGA2gB+IhDZP4qNyh4w9C3bgnwhJa9SaTsU/e8bw9YX6YRdmFsFB/f3vHbPagLOU51Hac49pWaVspmDMNrHbsw74ElK9GRv8AdGu5BWJjPwrF1jSDQltm9zxgdMsnAH+0G2Y1p9lIfY2MMujHt5coBBN6rkNzZ/OOLlpoAzXhXPGOrmEoVSlavjV6Ui6bMwIyIoDsL7Iw32ksgJNQKEAMmvZFs6SEyX1CSjJqUFMca47Yss6mOsBeIYVwHMGsdmrUUqlpOI1iS7cAwrGQksyXEwu11FN7qSPnhB2hUgonEqQCQAL3A4F6dhimwyikqvJUQsXS1MwX7oKk6Ocnq3Smj3i7nFmAGEdMqzIBszHrQ1VJIS4zvA8qZx6WsCRMBxKkEUrR3Y9sPkplkhd1NNqvhhFQQlV5SpcsBQ7tp1cTGfpdAtHzh9HWjVclWVcA1XwcQJYZmtdLMoVcPQF6V5Q26qUPSBABFcS3IMwMBosIobxSo7C7Plh4w3DRj9NS4PqhOxNOy9HrLbUspZa8suwljDBId45Nli6lKQCVFnJOGJNA394vmLSCBdSKvQn/AKxhtUq0oKUJvBypLgy3LO6nOeEMVzgVJrgXcJbLMPUQMLWTNBZOqknEmqqbNxixNqdZLhxTNm7IC6XNSZi9ZGCR6lcDv3xWtQ6tYJALKxZWWVfKPSLWoqmYVUBR39UCI2e0kJICne96z74AkMUoIKThgycsw78o6ClM1iqXrJdruaTtfYe6B/ph6tN45DAkYDhE59uVqqDUNXfAhjlAWkJKSHQ6S6VKAU5Fa63LnHpVqQWUCioY0AA20JjirYQpy+xnLdwiQnrCiGTdW+BUKtXLMV5GIOJmISTLK0MXKGQAWeqXfLLdEZ8xKgzoSUnVJSl+fGKJ9poUg1TUOTQ5NSBTb1qYvdbEAn3RdJU5luSxdirBSWDcQCcDCtc5qE6vD1fhF02apVQxI49kCXs8s41Iza7MUCwy2xTNxqeyJEkcPCL5YAFSeQfzEa6Z7TnW2gCDVg5yFMtsLLSXO0xr5fRkKlpVfxSD6uRDnOIo6ED1uuxzKP3RJlItjMpU6GJYgbezyimTLDEOwPzhGvV0KfGa42XP3REdDD/ugDcj90X7i6ZdK2z3mscvXs6ePwjUHoXtm/y/ujv/AKWf90cLn7oz9RdMuqaGY4bHiKWxeuQfCNNM6GkV6x9gCfjEkdEbwfrMcNT90PqGmbNq+85498STPuhgX3viY0SOhhD+lr7H7ogOhywf4qT+E++kT6hqka7WMHIJ2Kw3xYmckAAEt7UOEdFCCxmi8funurFv/qimbrR+U/8AaG4M8uYFlgSwxrjujyplcacfjGiR0VusBNH5f3RI9GC38Qcbn7om4MsuYCWegxrn2x36Sx+J98aNHRMAN1n8v7oHtnR1KQL01noNX90XcNUjRbHUVPhQVPPOJC21Nf5j74bWTo0FpF2bx1Dn+KCU9ESP9QH8Pk8W2Gqz0u01JBNaYnKJptas1H8x98PZfQ4gfxB+X4xYnogwrNH5f3Q3DVIJVqOsxNSfrH3x1NqOZ7z740EroliBMwNdXM1b1omrosAwM0knDVr+rhE3F0zcq1EAMThtMEG1OkhRNRU60Pk9ERQCbXH1f3RaOhzYzXf7n7ofUTTOJtWqCCrtVlHFWgqFSe1WPbGlk9ERUdYS2d2nDGJjocP9w/l+MPqLpkxaHFCe0++OLUAbznYantjWjoeA/pDX7vxjyOiaWLzSpsdX4w+ommTKxl4n3xCakCoPEOe2NTL6KAuBNNPu+bxKz9EKE9cCPZ870JlE0yiGPDiYl1IHqmm8xsJfQpiWm0OV3w1o6Oh7f6p/L8YfUNCUACShywShPckR6SEZm6aUd2pQHLBi26C9HoHVIdvVT4CCOqGwdkc9tlc2VKZr5DgDGrA8HDkx1kK1kqNBkdrHZuA4UgibLSpd0jCu56e8RAzUbKcKU5fLRQLaFB0guGFas1KvSuyPFKG9dTe1iIImzQxID12e+Kpc4EawHZAcllBS141yJrw8YhNQh2vHfXBhTLYD2ReCh8P5fhHlzwE3ruORZ95PzsiAfq0YXz2+TfLbo8EJBe+SQcH8ucXptCD9Wm35+aGOonIILVb7vwgqky0Gt/H70TlSQRRZPA+HzlEitLPd7RHTaABQE5UHzSCILsr/AFlcjEJkhKalSgBUkqpz3YU3CK7StayBKmJS+1JJ5Zd0LbT0enKOtMCt5J8MBFBa+kEkZkjaBT4xXbdJyiGVrIKQQQ/lhTxgA9FlnFSUjmfIeMCrs4lgi8dVJAy9Z68/OLwTY2y2p1HqiEy0ZknPEkYn4CJo6QJQ4AUuvrEs/Ji0KrJYgVBKD62ZwfKuRw7Yd2Lo2gevrnsSOA98W6hyFT0rmLN2XJDnaSruAEP7FZ1AEzFXlqxLUA2JGDeMSs1lQgaqUpfFgz9kFZVwjNs8NApM5IUwJITiTgCWOQxr3x1YQVVJoHcnLIDjXlxi6YxSFAM7ZVbyLRXInJGL8Gw2b+cBOzKQFUNcBXFxs7TzO+DAplHHAPWm4DviqVPQ+B/LvglC0kOBQ1/vEql066cFM1XJzq57KxYmWhwylNtvcw3Y/DjHVTaHVQNUkbXqwbgxIjiZyaEgjFwE09XA8Nu6KixExCQSFk02vhsfa47YulWcANeVU4uH35fLxVMtcsPQOMinlsy8jFsm1pUCQ7CpcfPGMqibAK1Uxyy7O7gI7LsYAFVEDLI1eo4t2cXh/wCQNdUYCj1ckgDi1TBNntAUSPCuGb/OB2QBCY9jErsRBiASxy/RpP3Uv2CLg0ej0aFa4oIEej0BxUdj0eiDid0cWkYGPR6AiTHUZNHo9AdaIFMej0EdSRHVLj0egBrWm8hSRmCBzEI9L6GdAKASRjXAVJYHfHI9CXSu6F0cEoF97168A9Goz+MPEqj0ei28rInepHBPj0egCELESLVj0egiQUCmsTvADdHo9ASEyOmYI9Hoht3rRERaEu0ej0RU5SkkOM6u3PzJ5x3rRHY9BEhMpEA5wLR6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upload.wikimedia.org/wikipedia/commons/c/c3/Death_Alexander_I_of_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158388" cy="3276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628" y="4857760"/>
            <a:ext cx="36433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Смерть Александра </a:t>
            </a:r>
            <a:r>
              <a:rPr lang="en-US" sz="2000" b="1" dirty="0" smtClean="0">
                <a:solidFill>
                  <a:schemeClr val="bg1"/>
                </a:solidFill>
              </a:rPr>
              <a:t>I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89" name="Shape 28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0" name="Google Shape;28690;p2"/>
          <p:cNvSpPr txBox="1"/>
          <p:nvPr>
            <p:ph idx="1" type="body"/>
          </p:nvPr>
        </p:nvSpPr>
        <p:spPr>
          <a:xfrm>
            <a:off x="500034" y="285728"/>
            <a:ext cx="4071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7" lvl="0" marL="448056" rtl="0" algn="l">
              <a:spcBef>
                <a:spcPts val="0"/>
              </a:spcBef>
              <a:spcAft>
                <a:spcPts val="0"/>
              </a:spcAft>
              <a:buSzPts val="1600"/>
              <a:buChar char="⦿"/>
            </a:pPr>
            <a:r>
              <a:rPr b="1" lang="ru-RU" sz="2000">
                <a:solidFill>
                  <a:srgbClr val="FFED73"/>
                </a:solidFill>
              </a:rPr>
              <a:t>«Играют короной в волан»</a:t>
            </a:r>
            <a:endParaRPr b="1" sz="2000">
              <a:solidFill>
                <a:srgbClr val="FFED73"/>
              </a:solidFill>
            </a:endParaRPr>
          </a:p>
        </p:txBody>
      </p:sp>
      <p:pic>
        <p:nvPicPr>
          <p:cNvPr descr="Константин Павлович" id="28691" name="Google Shape;2869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224" y="785794"/>
            <a:ext cx="1684612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иколай I" id="28692" name="Google Shape;286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16" y="4214818"/>
            <a:ext cx="1707089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93" name="Google Shape;28693;p2"/>
          <p:cNvSpPr/>
          <p:nvPr/>
        </p:nvSpPr>
        <p:spPr>
          <a:xfrm>
            <a:off x="285720" y="3143248"/>
            <a:ext cx="2857500" cy="12858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Тайно отрекся от престола еще при жизни Александра I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94" name="Google Shape;28694;p2"/>
          <p:cNvSpPr/>
          <p:nvPr/>
        </p:nvSpPr>
        <p:spPr>
          <a:xfrm>
            <a:off x="285720" y="4786322"/>
            <a:ext cx="2857500" cy="1714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Александр I тайно подписал Указ о назначении наследником престола Николая 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695" name="Google Shape;28695;p2"/>
          <p:cNvCxnSpPr>
            <a:stCxn id="28693" idx="2"/>
            <a:endCxn id="28694" idx="0"/>
          </p:cNvCxnSpPr>
          <p:nvPr/>
        </p:nvCxnSpPr>
        <p:spPr>
          <a:xfrm>
            <a:off x="1714470" y="4429048"/>
            <a:ext cx="0" cy="357300"/>
          </a:xfrm>
          <a:prstGeom prst="straightConnector1">
            <a:avLst/>
          </a:prstGeom>
          <a:noFill/>
          <a:ln cap="flat" cmpd="sng" w="9525">
            <a:solidFill>
              <a:srgbClr val="FF812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696" name="Google Shape;28696;p2"/>
          <p:cNvSpPr/>
          <p:nvPr/>
        </p:nvSpPr>
        <p:spPr>
          <a:xfrm>
            <a:off x="3500430" y="4786322"/>
            <a:ext cx="2857500" cy="1714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После смерти императора началась присяга Константину 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697" name="Google Shape;28697;p2"/>
          <p:cNvCxnSpPr>
            <a:stCxn id="28694" idx="3"/>
            <a:endCxn id="28696" idx="1"/>
          </p:cNvCxnSpPr>
          <p:nvPr/>
        </p:nvCxnSpPr>
        <p:spPr>
          <a:xfrm>
            <a:off x="3143220" y="5643572"/>
            <a:ext cx="357300" cy="0"/>
          </a:xfrm>
          <a:prstGeom prst="straightConnector1">
            <a:avLst/>
          </a:prstGeom>
          <a:noFill/>
          <a:ln cap="flat" cmpd="sng" w="9525">
            <a:solidFill>
              <a:srgbClr val="FF812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698" name="Google Shape;28698;p2"/>
          <p:cNvSpPr/>
          <p:nvPr/>
        </p:nvSpPr>
        <p:spPr>
          <a:xfrm>
            <a:off x="3500430" y="1785926"/>
            <a:ext cx="2857500" cy="27147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Николай не решается не решается заявить о своих правах, а Константин престол не принимает, но и не дает официального отказа</a:t>
            </a:r>
            <a:endParaRPr b="1"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699" name="Google Shape;28699;p2"/>
          <p:cNvCxnSpPr>
            <a:stCxn id="28698" idx="0"/>
          </p:cNvCxnSpPr>
          <p:nvPr/>
        </p:nvCxnSpPr>
        <p:spPr>
          <a:xfrm flipH="1" rot="10800000">
            <a:off x="4929180" y="1500026"/>
            <a:ext cx="1500" cy="285900"/>
          </a:xfrm>
          <a:prstGeom prst="straightConnector1">
            <a:avLst/>
          </a:prstGeom>
          <a:noFill/>
          <a:ln cap="flat" cmpd="sng" w="9525">
            <a:solidFill>
              <a:srgbClr val="FF812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700" name="Google Shape;28700;p2"/>
          <p:cNvCxnSpPr>
            <a:stCxn id="28696" idx="0"/>
            <a:endCxn id="28698" idx="2"/>
          </p:cNvCxnSpPr>
          <p:nvPr/>
        </p:nvCxnSpPr>
        <p:spPr>
          <a:xfrm>
            <a:off x="4929180" y="4500722"/>
            <a:ext cx="0" cy="285600"/>
          </a:xfrm>
          <a:prstGeom prst="straightConnector1">
            <a:avLst/>
          </a:prstGeom>
          <a:noFill/>
          <a:ln cap="flat" cmpd="sng" w="9525">
            <a:solidFill>
              <a:srgbClr val="FF812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701" name="Google Shape;28701;p2"/>
          <p:cNvSpPr/>
          <p:nvPr/>
        </p:nvSpPr>
        <p:spPr>
          <a:xfrm>
            <a:off x="3500430" y="714356"/>
            <a:ext cx="2857500" cy="785700"/>
          </a:xfrm>
          <a:prstGeom prst="rect">
            <a:avLst/>
          </a:prstGeom>
          <a:solidFill>
            <a:srgbClr val="FFED73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Междуцарствие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02" name="Google Shape;28702;p2"/>
          <p:cNvSpPr/>
          <p:nvPr/>
        </p:nvSpPr>
        <p:spPr>
          <a:xfrm>
            <a:off x="6572264" y="1142984"/>
            <a:ext cx="2357400" cy="28575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 дождавшись отречения  Константина, Николай объявляет себя императором и назначает присягу на 14 декабря 1825 г.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703" name="Google Shape;28703;p2"/>
          <p:cNvCxnSpPr>
            <a:stCxn id="28701" idx="0"/>
          </p:cNvCxnSpPr>
          <p:nvPr/>
        </p:nvCxnSpPr>
        <p:spPr>
          <a:xfrm flipH="1" rot="10800000">
            <a:off x="4929180" y="500156"/>
            <a:ext cx="1500" cy="214200"/>
          </a:xfrm>
          <a:prstGeom prst="straightConnector1">
            <a:avLst/>
          </a:prstGeom>
          <a:noFill/>
          <a:ln cap="flat" cmpd="sng" w="9525">
            <a:solidFill>
              <a:srgbClr val="FF812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04" name="Google Shape;28704;p2"/>
          <p:cNvCxnSpPr/>
          <p:nvPr/>
        </p:nvCxnSpPr>
        <p:spPr>
          <a:xfrm>
            <a:off x="4929190" y="500042"/>
            <a:ext cx="2786100" cy="1500"/>
          </a:xfrm>
          <a:prstGeom prst="straightConnector1">
            <a:avLst/>
          </a:prstGeom>
          <a:noFill/>
          <a:ln cap="flat" cmpd="sng" w="9525">
            <a:solidFill>
              <a:srgbClr val="FF812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05" name="Google Shape;28705;p2"/>
          <p:cNvCxnSpPr>
            <a:endCxn id="28702" idx="0"/>
          </p:cNvCxnSpPr>
          <p:nvPr/>
        </p:nvCxnSpPr>
        <p:spPr>
          <a:xfrm>
            <a:off x="7715264" y="500084"/>
            <a:ext cx="35700" cy="642900"/>
          </a:xfrm>
          <a:prstGeom prst="straightConnector1">
            <a:avLst/>
          </a:prstGeom>
          <a:noFill/>
          <a:ln cap="flat" cmpd="sng" w="9525">
            <a:solidFill>
              <a:srgbClr val="FF8123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Восстание 14 декабря 1825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643470" cy="535785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Еще во время существования  «Союза спасения»  декабристы планировали восстание в момент смены императоров.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Члены «Союза благоденствия» полагали, что подготовительный этап займет примерно 20 лет.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Подумайте, что они подразумевали под подготовительным этапом?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В декабре 1825 г. декабристы не были готовы к восстанию, но обстоятельства посчитали уникальными. </a:t>
            </a:r>
          </a:p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13 декабря 1825 г. арестовали П. Пестеля </a:t>
            </a:r>
          </a:p>
        </p:txBody>
      </p:sp>
      <p:sp>
        <p:nvSpPr>
          <p:cNvPr id="19460" name="AutoShape 4" descr="data:image/jpeg;base64,/9j/4AAQSkZJRgABAQAAAQABAAD/2wCEAAkGBhQSERUUEBQUFRQQFxUWGBUUFhQUFBQUFRQVFBQUFBQXHCYeGBkjGRQUHy8gIycpLCwsFR4xNTAqNSYrLCkBCQoKDgwOGg8PGikkHSQtKiwpLCopLCwsLSwpLCksLCwsLCksKSwpLCwsKSksLCwpKSwsLCwsLCksLCwsLCwsLP/AABEIAPsAyQMBIgACEQEDEQH/xAAcAAABBAMBAAAAAAAAAAAAAAAAAQMGBwIEBQj/xABBEAABBAAEBAQEBQICBwkAAAABAAIDEQQSITEFBkFREyJhcQcygaEUQlKRsdHwI2IIM1NygsHhFRYkQ5KTotLx/8QAGgEAAgMBAQAAAAAAAAAAAAAAAAQCAwUBBv/EACgRAAICAQQBAwUBAQEAAAAAAAABAgMRBBIhMSITQYEFMlFhwXFCFP/aAAwDAQACEQMRAD8ApCWUuJJJJJsk6kk7knqVghCABCEIAEIQgAQhCABCEIAEISoARCVIgAQhCABKkS2gBUtJGrLKuEkshlWNItZgoJcMxyosLJFLh3H4Bq2/+2Jv9tL/AO4/+q1EIOMaQhCkVghCEACEIQAIQhAAhCEAKAuxwnl507g0GnO2H9VyGq0fh7JGxhdYdK9u5/KlNXc6q90RvTVxnLyGI/gzK5tiRvtS5eM+EmMZqMjh7kf8le/LjxKxrwd9FIJuGhwWXRrb58/wvuhVGWGjyDxHl+aA1Iwiuu4/dc8hesuN8rRzNLS0HTqFRfxC5EOGdnjbTTv6LRp1W7ifDKZ0RazWQBCUhFJ4TEWbXLBCDqeBwlIGpQlIUSzGeQCW1jlRkQdyzKlisgsUBIbQhCkUghCEACEIQAIQhAAhCEAZKRcufiHEx4dhObc+nv0UcCs7kLjTY447oeannrl7pPWT2V5xkd0azPsuHkjACDDxxl2Ygb+vVS1o0UT4LiA0At27++qk0DyWillaS7d2iWrhiWRyRlhRXmDh0cjXMeLDtCpS+RcbisebbRS1a4yg0rxLkozmb4SvDnPwhDmk2GHcDtahHEeV8RB/rYy0BehcU/IDWhBXC4w0SNcHC7HVQo+pTjiMh+ehhPyRQRakXe5gwYikIApcFy3q571kyLqfSljI6GrKk0JE419rrTOwkgLULKkvhlcyTwYUsE6GptSTITXQ0hZBiAxSKMMxQsyxJlQGGYpUuX1RlQGDFCUpEHAQhCAFXZ5eMjpGsis5jRA7d01wDgzp5WtaxzgTrXb3V+8r8k4fDtFNaxxGrjv+6S1WohDwfbHdPXJefsd3lbAOMQc46UPtopTDFQUI4v8AEvDYSQQxtdO8b5Nh9U2z434EOyyZ2OrWxYHpaS09MUduc58+xO5QaXDxIJvdM8F+JeAxZyxTtDtg1/lcf92911p8KDqDoextd1NfBymWx8kJ4g2t/wCyuU/C5hqarVd/iUgz5N779FycTGHDK3y+v6vRYePM9DW8xyVDzif8cjt1UWeNVNud8OyN9Gg70NqEybr1el+xGDrcbjFOQ767apsJ9hTLYnWsszBWQruP2TdoCrGsjmYf2AEwtiOFNZV1EZrozEQWMkaRsicDguck1ta4GxGhzFmEjkZDasDeVGRZLLKu5I7Mmu9lLBbT4vLa1lNPItZHaxEJaSLpWWp8I5PMQKPp79lamK5efOcr5XRxVq1mjz9dVVPwqlAeBG0ue7c15Wjr9Vdrmua01vXzDcLz1izqJZNvc1WkiNy/DrhsIzvYCT+aQkn+d1xcfyfwog1hZt6uOOUl3+ZtDZY8ztx2ZjYYsz5n5GlxtjDvnN6KruY+NcQhmdBPPKHRkimksB1ry1VhMU1zsfEsfJTNqC8uTp8ycoYVrj+ClcC0XlefOPTLoQUcqc2Y/DPYGSmSK8pjeb0+uoXZxfIWJPDGYyecEhuYsLA2UN6U8aud7rU5F5YmxALnMGVp+YnX10V1knGGG8k64Qlz0WljJGluexqLJ9KVP8288OMjosL5Gg6uG5PWlaXFOGOjwtakBlab7b6rztiiQ93+8f5Suh08ZScpIs1NzhFbWdBvD/E80s4s9TZ1XKxEYa4gGwOq63D2TzRvDAC2MZiSADXoe61cFhmm71H9VrpuOcmfOKnjajRay0+YaNbrcfgq0HdI2PpRvuuOxPo7CnBreEnsPhwfonI2dfstiFh7UoSnwMbEIYboEH0paHh+67eDBsgDXTdcyiuVS7RXaujlhOtKwI6pAEy+ROLcWbICypMtKdY9VtDsJJhSeZH3TSyBUWWrAroyL7JiLBOc6mi1s2O5CcgxAac2YnLr+yNzS4KbIKXY7w7gDpZfCFB57/vSyw/KshmEcnk1rMdvope3l84pjZ8Kcr8oIPc9l3OD8sSTsa+YkTDR3/CaH2SdmrcFn3/A1/5YTRN/hxyhHhIRTvEJ/NQ69lOo4RRvqo3y7hzEwCzp3UgjnKU01u5uUlyxPURalhDGK4eC2jdA2CNwfdRjjXAMQafE3DSOHymaMOcNb3IKmb36JvfqrZQw8xZVGyS7KZ4zy7xTEPDZpSemSFuRjQpzyVyW7CRVI4EnU91MWgBNzPXXDd9zLZamTW2KwaHFMEHREdKo3uvMHMnB/BxkrG0RmsX/AJjsvVckgcHBUF8TuEiHFiXo8i/pqiqXpz2r3L9LH1PGXsReXGTNjMYayNp8pyjU/UdFocNYQHCxup6cPFkzBoILR/ChkDWmR+UEKUL96ksdD99ChhoJcKSSbSMwwHqVvxYexVlZfg6NEqPqCiimaZiH6d0fhdLorrw4Akiha6+F4I527aCr9Rvo5KUYnB4bgdQa91wsqtDC8BYHAmyARdH1Ve+G3sU7psvLYjbem8Ii1JAlpAYnSGHwZBKsmtQGqJeosyaVmVgAnIwoMvj+xxkelj++yZlkq9NPVbccZ11r7rXcNaJGprUfdci+SE/0Tj4Uc5RwuOGxA8kjrY8kAMdWxvporcmlYwBwc0lx0DXN819u68wui7V7C+nVWf8AD3k1uLw7ZTNKJWOJaA4lrad2Sms00JeecBp7pLxZceGxI37dO3uuizEjqubw/hMrWiwDoLNi3EdU7IHAjOK+6zoqUY5wSltm+zdZPpp90rZ70XP8Q1d0nsK3XVEbJLsi60lk6LHLWxWKazV7gxt1bjQWyxqY41wCLFxGOdttJ6Gv4TUVKaFlKKfIxDxWF1+FLG8bktc017gKtPi74eWnG3Vmaaobrtcf+HeHwsH/AIHDkzOIaHZ3g13cbpUlxziM0s7m4hxDmHJuSAAdlONWbOPYf07jHzXudzA8TH4XX8mhWvy8zNbt87iFxnylsRAcCLr3tTPlHh2WGO/mLi4+x2KJ1KKk/wAsZ1N/CN7BcFa5tnQ/dYv4c0Oqr13KkDGUNkwXHqAqYVmO9SzTi4ZR0IC3SLGhOm61gfMSDonZJCG+XQ0rowUReU3MxZjDdFuxH1Va5vQqftxNgZjrfb1Vcpyj3IcdHEAWRahvqslezSiuDAtWTUFIuHcYZkCltIChcJ5HmYg7LB7upCbDVg6St0KJVKWDaiZb2sP5ntFejiP6r0ny9y0IIQ2DyeUEjuSLK8utlIcCCbGoPUEbL0t8OOdxjcLG2U5ZmjKD3LdLJ+iW1kPFFULG8k14XiSWhrhlI0o9fZdCh1paUjm7P3FeZv8AVPMcQLBzD7rlclFJdlU1l5QmJwLXNOgXEkOUC9KPTdSGKUOFjZR3GAsnIJ00y+x1P3VWrhFx3IY00m24s4c+O4qyd3hQxTQu+XM/wy31JGqbx2N40R5W4Zg/SC5zv/U4AKXsxAHzLQ4txdgYe46d0t6myPBdHmX2og55x4hA4DFRZ8g0azIc17km+iqbm3GSz4uSR8XhmU3kFaVoNutBWBxufFYmQ5GCNgsAtbTiPU9VBuNROjcRJmzdHHfT1Vums5/0fsrg48cf4cR4otDuhF/vratbhxa0MyuBjy6FVE9pkkA/WQPurX4dgRHCxjKIH6t01fHhGTdZls67Zjl/j2TdlYNAA3sA/X29k9DWtVR/dVKJnKXJoeEdu6PD1OvRbuJwY3c4g9FqPb2v1KCRpjp79FX9hWK2QA1fUKvs/qr6H2ie3jJxAUgalHRATDNFL8hSTKs8miEZO7RGpSla20oGqiTXQ2XJic66LbkFaj76LRcVZATulxgQKa/Dfj7Ynugl0ZiKAcDq13p7qErOOQggjQg2PcbLtkFZFxZRXPZLJ6kwfF5I2gDzxsbRv5vQ37Lu8Ox7Xj/BOtWWlVx8POb2YvDlrtJowA4b5mj81dlLhBR8mhLdxoV52crKp4ZrOELI5RLI5Q6iTRHba1yeZY6aJCCcn6ex1s9gucziZjaPE1HcahdnC4zO29HMI9/or3arY7WLOqVUtyNbAzxytuwbG4Nt/dbx4XEaJAP8LijlYMcZME/w82vgu/1Rd3rcLUn49Ph9JsPKa/PC0yM/YaqCW3tZJY3/AGSx+iUTsja0+VtD0VR/FWON0FtYGuvf0pdTjPxSgc0xsL8438pB07giwqv5s5nkxROjsg6kGlOEJSsTxwXVQ2J7uzk8rQtdi2lwtrbP1A0KsiKRrqJN3vWmX+qq/BcMxFeNA0kMP5dz306hTngfFxPG0tADo/nb+bT03WhasvKELU+Uzt0LJ+g9uhT0UYLm9xevRc90xdr06e3RdOAANDjt6Knel2Kxq3G3PAHEZjsteaDzZbbX99E62TSxv6rWMgzXTQffqlZ3L2HK9LJ9mtJg/NTG7EWT17Uq48H0VsNZqD3I/lVl9Ffo57t3wW2VqCSI20bJS1PRR9uwQdav/wDPdPN8lyXAwhPF/et02AugZMasnN6/36rK/T+6TYrfalwkwOx9j9Oy5xT001plXRWDNukpPgRCEKZSdLgHHJMJOyaI+Zh26OHVp9F6L5W4+zGYdksRG1EdQ87sPovMSkvJHOL8BMHDzRPIzs7gbEHofVKaqj1Y5XYzRdseH0ei547YQ4b9AtHAOkjP+Cb1qnfKB291scL4rHPC2aN2Zrtj79K+30SRYg+MG6U/U6DQjYfssNeLx7mnJbl+h7EcWDXVM18Tj8rzqy/Rc7iXFZGMc7D4lpI2D9W+qmEDY54yxwsC2kFcvB8iQtbq0F9mjuKvQZTonVRKSyuRNXRjxJFW8f57xDCQXwuLdDkhYQPdxbqq+4nxl07qLsxedcoa1v7BelHcswtaQ6GMi/0t83rSinNHwsw84JgaIpgMzXMFC/0lo0VlaUH5FisXt0QXlaLJHRBAAJ+xUCwPGjDinSNPlc91juwlTLHSSwRTskbT4W/Ne5Ol0q2Kv0sG3Jv3K9XNPakXZgMpax0dZHi8x+Wuy35CM290NK+XVQTkHjpe04d5HkBLSTuP00pxE8U2r0uxsFn6lOEsM7Qk1kZkiIN9E23Ci7PXX2W7HbzTdMvzJ3w8vTdKcDcWzFlCrPalWFqznu1HqVWC0dFjyx+ijULrJxcODpSdkkG38LWa86LZ/D0PVOyxnkkuhh7NUrIydhdJC9wPqlM4ZuTfYKWGdlNRQe9A+pWniJdaB0WUuPLm1Q9+v7rUV0IY7Ebr93CBCEKwVBCEIAEoSIQBM+QOenYOQRyG4HnUHXIT+YK8DiBLHmjDXAtzseD8zun0peXQp98O+evAP4fEucYXfKRqWO6AenoszWaTe/Uj2P6a952SZf3LONLxbtHAedv+bv7KRsdagnDOIZMTHqHNmaGjLvtdu/ZSb8W8SDK0m9x2HdU6a/bww1FTcsnUkb9lz3tOatut9+lLoMeCm5IevUbJy2G7yiKQljhlY/FnlcS4WaWJh8VoF5fzAEE/wvOhXsmdrchbLZ6OG+jtP+a8rc98suwONliIpmYujPeMnylS0z7iSs5wcnhOMMUzHjdrgff0V2YdxL8wIGZoJb09FRLDqr04HK10UburmNS/1BLCYxpX2jpYRmtgb7/9E/O+9CNBoPZJNi6ot6JiTGE7hYw9ExdDqK6EKrVaQeLaaJo9PdVhnHYrR0P/AF8f0q1C6I6HaDTsnjPpfUrCFwNA9tx7JC4MGuvZaDWXgNyS5GsVIR7/APJaBcs3yE6ptMxWDOtnuYWkQhSKQQhCABCEIAEIQgBUoKxQgC1vhnzjnb+GmfUjNYXHdx/Rft/CurA8Vc9mp1ZQcBuvImHxLmODmEhzSCCNwQr5+HPNpngdIKMjKErCdh0czvay9RTse+PXuaNU1bHbLtdFkR4wCTw47zvGbUGh9VsQ8QebBANGtO65kXM0bnUWlrhpmpbox8LZMxe0ZxWp3Pf3UVZ+GVyg13E3MXCXs0HmVH/6QOgwYdRcPGs9d2K9GuHzNOYHsQqf/wBIXguaHD4htnI97XACwA4A5j21CvpfmLvrBRFqzfhxxoOhdE/eE23uQ7SlWKkHJeKyYkWaDgR9rCv1MFOt5O0SxMuMzAi6TD5SN61TJxQdVHQbpC9p8zOndeckjbrNhjroAnUi/wB1WysGKR1gk/Tsq6zFP6BY3fH9K9UuiOiSqTE85cUs7qof3smFsxj7mXbY+kLaxQhTFgQhCABCEIAEIQgAQhCABCEIAF2+UuYDg8SyUatBpzboOae64iW1ySUlhkoycXlHqDCTsmY1zSH56OZvym+xTmIwgBOmwF6Wq9+EfMhkiOHe51srJX6eysUxWHDM69N/TXReburdcnE3YSU4pjMPETCCYzdbgkiq0/lcnm3n6WHCSl8MMoe0NFOtrS4VqCNVhiHBxkjc4iuve6cotz468FLW3lXdO2rYorvpjtbKhe6/qU9gsT4b2vGuU2tdKvSNZWGYqeHlFvcH4i2drZGECxTm9j6rfz5WkKq+WeN/h5gXXkOjh6d1ZDce2UZonBzR/HqsDVUOp8dG3prVNfs2sPN3IskKA2VP8LlNEb6KAKzRP7vj+ndT7ETc5YpaSLbMN8ghCEHAQhCABCEIAEIQgAQhCABCEIAEIQgDtcpcYOGxUcg2Bo/Veg+HTF7AXUS/zfQrzI0q9eQ+NCbCsdfnZ5XewGiyfqUPFTNTQSz4nf4vhtDTWm9/oKVb8+8SyYTw+sjtj21J/bT91ZXE8QchLRRFb9b7KlPiNxAvxIYdBG0af5nauSuhjvsT/Axqp7YMiSEIXoDDFtdzlfjRhkynVj9CDt7rhLOI6j3ULIKcXFllU3CSaLagdoKo6g6dNVDM6mPAqOTtTdvVRLw1laSO1yX+f01tQ20mRFCyBSELYMYRCEIOAhCEACEIQAIQhAAhCEACEIQAIQhACgqefDbipHiRbXlcO+jhf8KBLq8s8Q8HEsfdC6PsdFRqIepW4jOls9O1MvLHYkhpc46MH30cPsFRHHeImfESSn/zHE/TorL45xUsw8r82vT/AIh/1VTFJ/T6tibG/qFik0kYoQhaZlglCRKEAWRyrP8A4UZc6u3rS4eYfqWHJ/ERfhPqr8t9L3Tfhn0SMK9s5fBqynvhFkZQtvisAZNI1ooNke0DU0A4gDX0C1E8ZQIQhAAhCEACEIQAIQhAAhCEACEIQAIQhAAsmFYoQBI+PcweJE2NtfK3MfWhoo4ltIoxiorCJSk5PLBCEKREEIQgDOOQg2Nwnvxru611ZP8A3Rwv+y/+cn/2RgkpN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showbizdaily.ru/wp-content/uploads/2013/10/%D0%B4%D0%B5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876112" cy="262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4071942"/>
            <a:ext cx="3571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квартире у К. Рылеева в ночь перед восстанием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В ночь с 13 на 14 декабря 1825 г. В квартире К. Рылеева был разработан детальный </a:t>
            </a:r>
            <a:r>
              <a:rPr lang="ru-RU" sz="2000" b="1" u="sng" dirty="0" smtClean="0">
                <a:solidFill>
                  <a:schemeClr val="tx2">
                    <a:lumMod val="90000"/>
                  </a:schemeClr>
                </a:solidFill>
              </a:rPr>
              <a:t>план восстания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292895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С. Трубецкой – диктатор восстания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285860"/>
            <a:ext cx="521497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 помощью войск помещать присяге сенаторов Николаю и  заставить их подписать Манифест к русскому народу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071810"/>
            <a:ext cx="292895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А.И. Якубович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>
            <a:stCxn id="4" idx="3"/>
            <a:endCxn id="5" idx="1"/>
          </p:cNvCxnSpPr>
          <p:nvPr/>
        </p:nvCxnSpPr>
        <p:spPr>
          <a:xfrm>
            <a:off x="3286116" y="2035959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71868" y="3071810"/>
            <a:ext cx="52149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захват Зимнего дворца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>
            <a:stCxn id="15" idx="3"/>
            <a:endCxn id="18" idx="1"/>
          </p:cNvCxnSpPr>
          <p:nvPr/>
        </p:nvCxnSpPr>
        <p:spPr>
          <a:xfrm>
            <a:off x="3286116" y="3393281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7158" y="4000504"/>
            <a:ext cx="292895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А.М. Булатов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4000504"/>
            <a:ext cx="52149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захват Петропавловской крепости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>
            <a:stCxn id="21" idx="3"/>
            <a:endCxn id="22" idx="1"/>
          </p:cNvCxnSpPr>
          <p:nvPr/>
        </p:nvCxnSpPr>
        <p:spPr>
          <a:xfrm>
            <a:off x="3286116" y="4321975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люс 25"/>
          <p:cNvSpPr/>
          <p:nvPr/>
        </p:nvSpPr>
        <p:spPr>
          <a:xfrm>
            <a:off x="4071934" y="4714884"/>
            <a:ext cx="914400" cy="914400"/>
          </a:xfrm>
          <a:prstGeom prst="mathPlus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5715016"/>
            <a:ext cx="83582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К. Рылеев тайно просил П.Г. Каховского рано утром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14 декабря убить Николая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Pes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095517" cy="2340000"/>
          </a:xfrm>
          <a:prstGeom prst="rect">
            <a:avLst/>
          </a:prstGeom>
          <a:noFill/>
        </p:spPr>
      </p:pic>
      <p:pic>
        <p:nvPicPr>
          <p:cNvPr id="26630" name="Picture 6" descr="http://timer.od.ua/wp-content/uploads/2011/12/d0bcd183d180d0b0d0b2d18cd0b5d0b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7166"/>
            <a:ext cx="1730289" cy="2376000"/>
          </a:xfrm>
          <a:prstGeom prst="rect">
            <a:avLst/>
          </a:prstGeom>
          <a:noFill/>
        </p:spPr>
      </p:pic>
      <p:pic>
        <p:nvPicPr>
          <p:cNvPr id="26632" name="Picture 8" descr="Yakushkin Ivan Dmitriyevi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1787021" cy="2376000"/>
          </a:xfrm>
          <a:prstGeom prst="rect">
            <a:avLst/>
          </a:prstGeom>
          <a:noFill/>
        </p:spPr>
      </p:pic>
      <p:pic>
        <p:nvPicPr>
          <p:cNvPr id="26634" name="Picture 10" descr="http://s54.radikal.ru/i143/1012/1b/499f7edb35a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57166"/>
            <a:ext cx="1793691" cy="2412000"/>
          </a:xfrm>
          <a:prstGeom prst="rect">
            <a:avLst/>
          </a:prstGeom>
          <a:noFill/>
        </p:spPr>
      </p:pic>
      <p:pic>
        <p:nvPicPr>
          <p:cNvPr id="26636" name="Picture 12" descr="Volkonsky-4 S 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928934"/>
            <a:ext cx="2139858" cy="2448000"/>
          </a:xfrm>
          <a:prstGeom prst="rect">
            <a:avLst/>
          </a:prstGeom>
          <a:noFill/>
        </p:spPr>
      </p:pic>
      <p:pic>
        <p:nvPicPr>
          <p:cNvPr id="26638" name="Picture 14" descr="http://img1.liveinternet.ru/images/attach/c/8/102/571/102571839_Ruyle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928934"/>
            <a:ext cx="1816028" cy="2448000"/>
          </a:xfrm>
          <a:prstGeom prst="rect">
            <a:avLst/>
          </a:prstGeom>
          <a:noFill/>
        </p:spPr>
      </p:pic>
      <p:pic>
        <p:nvPicPr>
          <p:cNvPr id="26640" name="Picture 16" descr="http://upload.wikimedia.org/wikipedia/commons/thumb/7/74/I._I._Pushchin%2C_1837.jpg/375px-I._I._Pushchin%2C_18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928934"/>
            <a:ext cx="1978439" cy="2448000"/>
          </a:xfrm>
          <a:prstGeom prst="rect">
            <a:avLst/>
          </a:prstGeom>
          <a:noFill/>
        </p:spPr>
      </p:pic>
      <p:pic>
        <p:nvPicPr>
          <p:cNvPr id="26644" name="Picture 20" descr="http://www.booksite.ru/fulltext/1/001/008/pictures/001/29890506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928934"/>
            <a:ext cx="1848240" cy="244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20" y="5572140"/>
            <a:ext cx="85725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Декабристы</a:t>
            </a:r>
            <a:r>
              <a:rPr lang="ru-RU" sz="2000" b="1" dirty="0" smtClean="0">
                <a:solidFill>
                  <a:schemeClr val="bg1"/>
                </a:solidFill>
              </a:rPr>
              <a:t>: П. Пестель, Н. Муравьев, И. Якушкин,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С.Трубецкой, С. Волконский, К. Рылеев, И. Пущин, П. Каховский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6.xml" val="893958149"/>
  <p:tag name="ppt/slides/slide3.xml" val="760681416"/>
  <p:tag name="ppt/slides/slide4.xml" val="176152632"/>
  <p:tag name="ppt/slides/slide9.xml" val="1326395520"/>
  <p:tag name="ppt/slides/slide8.xml" val="2203422680"/>
  <p:tag name="ppt/slides/slide7.xml" val="3409451799"/>
  <p:tag name="ppt/slides/slide16.xml" val="1161820012"/>
  <p:tag name="ppt/slides/slide5.xml" val="3998535921"/>
  <p:tag name="ppt/slides/slide10.xml" val="3132548502"/>
  <p:tag name="ppt/slides/slide12.xml" val="718578674"/>
  <p:tag name="ppt/slides/slide1.xml" val="303054331"/>
  <p:tag name="ppt/slides/slide2.xml" val="3895332416"/>
  <p:tag name="ppt/slides/slide15.xml" val="1346104285"/>
  <p:tag name="ppt/slides/slide14.xml" val="2112928753"/>
  <p:tag name="ppt/slides/slide13.xml" val="3667794445"/>
  <p:tag name="ppt/slides/slide11.xml" val="2444280554"/>
  <p:tag name="ppt/slideMasters/slideMaster1.xml" val="2642808512"/>
  <p:tag name="ppt/slideLayouts/slideLayout10.xml" val="73436725"/>
  <p:tag name="ppt/slideLayouts/slideLayout1.xml" val="4242703144"/>
  <p:tag name="ppt/slideLayouts/slideLayout2.xml" val="4154882682"/>
  <p:tag name="ppt/slideLayouts/slideLayout3.xml" val="223505419"/>
  <p:tag name="ppt/slideLayouts/slideLayout4.xml" val="3146797266"/>
  <p:tag name="ppt/slideLayouts/slideLayout5.xml" val="3484166344"/>
  <p:tag name="ppt/slideLayouts/slideLayout6.xml" val="225988648"/>
  <p:tag name="ppt/slideLayouts/slideLayout9.xml" val="2993053513"/>
  <p:tag name="ppt/slideLayouts/slideLayout8.xml" val="856806254"/>
  <p:tag name="ppt/slideLayouts/slideLayout7.xml" val="2532687227"/>
  <p:tag name="ppt/slideLayouts/slideLayout11.xml" val="1314759072"/>
  <p:tag name="ppt/theme/theme1.xml" val="91484239"/>
  <p:tag name="ppt/media/image25.jpeg" val="4102344751"/>
  <p:tag name="ppt/media/image2.jpeg" val="2706908826"/>
  <p:tag name="ppt/media/image11.jpeg" val="212367983"/>
  <p:tag name="ppt/media/image12.jpeg" val="1941096245"/>
  <p:tag name="ppt/media/image13.jpeg" val="1510243440"/>
  <p:tag name="ppt/media/image14.jpeg" val="2984345341"/>
  <p:tag name="ppt/media/image15.jpeg" val="4135237563"/>
  <p:tag name="ppt/media/image10.jpeg" val="3773413039"/>
  <p:tag name="ppt/media/image9.jpeg" val="2785543044"/>
  <p:tag name="ppt/media/image8.jpeg" val="2602850006"/>
  <p:tag name="ppt/media/image4.jpeg" val="2836934355"/>
  <p:tag name="ppt/media/image5.jpeg" val="2882542682"/>
  <p:tag name="ppt/media/image6.jpeg" val="4255009919"/>
  <p:tag name="ppt/media/image7.jpeg" val="3749572838"/>
  <p:tag name="ppt/media/image16.gif" val="4020604264"/>
  <p:tag name="ppt/media/image17.jpeg" val="3731170536"/>
  <p:tag name="ppt/media/image18.jpeg" val="1322050591"/>
  <p:tag name="ppt/media/image26.jpeg" val="2713381018"/>
  <p:tag name="ppt/media/image27.jpeg" val="3770435877"/>
  <p:tag name="ppt/media/image1.jpeg" val="2308304129"/>
  <p:tag name="ppt/media/image3.jpeg" val="4204101045"/>
  <p:tag name="ppt/media/image24.jpeg" val="3041971140"/>
  <p:tag name="ppt/media/image22.jpeg" val="3751133064"/>
  <p:tag name="ppt/media/image19.jpeg" val="1253840950"/>
  <p:tag name="ppt/media/image20.jpeg" val="2431148108"/>
  <p:tag name="ppt/media/image21.gif" val="291614446"/>
  <p:tag name="ppt/media/image23.jpeg" val="273137615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