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6" r:id="rId3"/>
    <p:sldId id="267" r:id="rId4"/>
    <p:sldId id="257" r:id="rId5"/>
    <p:sldId id="260" r:id="rId6"/>
    <p:sldId id="259" r:id="rId7"/>
    <p:sldId id="258" r:id="rId8"/>
    <p:sldId id="261" r:id="rId9"/>
    <p:sldId id="262" r:id="rId10"/>
    <p:sldId id="263" r:id="rId11"/>
    <p:sldId id="268" r:id="rId12"/>
    <p:sldId id="269" r:id="rId13"/>
    <p:sldId id="265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861" y="6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24D9318-0622-4779-8007-5E042A758054}" type="datetimeFigureOut">
              <a:rPr lang="ru-RU" smtClean="0"/>
              <a:pPr/>
              <a:t>26.10.2023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8532ACA-449A-4DC1-BC94-89EBE6DD8C9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D9318-0622-4779-8007-5E042A758054}" type="datetimeFigureOut">
              <a:rPr lang="ru-RU" smtClean="0"/>
              <a:pPr/>
              <a:t>26.10.2023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32ACA-449A-4DC1-BC94-89EBE6DD8C9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24D9318-0622-4779-8007-5E042A758054}" type="datetimeFigureOut">
              <a:rPr lang="ru-RU" smtClean="0"/>
              <a:pPr/>
              <a:t>26.10.2023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8532ACA-449A-4DC1-BC94-89EBE6DD8C9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D9318-0622-4779-8007-5E042A758054}" type="datetimeFigureOut">
              <a:rPr lang="ru-RU" smtClean="0"/>
              <a:pPr/>
              <a:t>26.10.2023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32ACA-449A-4DC1-BC94-89EBE6DD8C9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24D9318-0622-4779-8007-5E042A758054}" type="datetimeFigureOut">
              <a:rPr lang="ru-RU" smtClean="0"/>
              <a:pPr/>
              <a:t>26.10.2023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A8532ACA-449A-4DC1-BC94-89EBE6DD8C9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D9318-0622-4779-8007-5E042A758054}" type="datetimeFigureOut">
              <a:rPr lang="ru-RU" smtClean="0"/>
              <a:pPr/>
              <a:t>26.10.2023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32ACA-449A-4DC1-BC94-89EBE6DD8C9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D9318-0622-4779-8007-5E042A758054}" type="datetimeFigureOut">
              <a:rPr lang="ru-RU" smtClean="0"/>
              <a:pPr/>
              <a:t>26.10.2023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32ACA-449A-4DC1-BC94-89EBE6DD8C9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D9318-0622-4779-8007-5E042A758054}" type="datetimeFigureOut">
              <a:rPr lang="ru-RU" smtClean="0"/>
              <a:pPr/>
              <a:t>26.10.2023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32ACA-449A-4DC1-BC94-89EBE6DD8C9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24D9318-0622-4779-8007-5E042A758054}" type="datetimeFigureOut">
              <a:rPr lang="ru-RU" smtClean="0"/>
              <a:pPr/>
              <a:t>26.10.2023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32ACA-449A-4DC1-BC94-89EBE6DD8C9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D9318-0622-4779-8007-5E042A758054}" type="datetimeFigureOut">
              <a:rPr lang="ru-RU" smtClean="0"/>
              <a:pPr/>
              <a:t>26.10.2023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32ACA-449A-4DC1-BC94-89EBE6DD8C9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D9318-0622-4779-8007-5E042A758054}" type="datetimeFigureOut">
              <a:rPr lang="ru-RU" smtClean="0"/>
              <a:pPr/>
              <a:t>26.10.2023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32ACA-449A-4DC1-BC94-89EBE6DD8C96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24D9318-0622-4779-8007-5E042A758054}" type="datetimeFigureOut">
              <a:rPr lang="ru-RU" smtClean="0"/>
              <a:pPr/>
              <a:t>26.10.2023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8532ACA-449A-4DC1-BC94-89EBE6DD8C9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00" y="385762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Обзор классификаций профессий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4869160"/>
            <a:ext cx="7786742" cy="1752600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000" b="1" cap="all" dirty="0" smtClean="0">
                <a:ln w="0"/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Выполнила Пархоменко Е.А., </a:t>
            </a:r>
          </a:p>
          <a:p>
            <a:r>
              <a:rPr lang="ru-RU" sz="2000" b="1" cap="all" dirty="0" smtClean="0">
                <a:ln w="0"/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учитель химии, </a:t>
            </a:r>
            <a:endParaRPr lang="ru-RU" sz="2000" b="1" cap="all" dirty="0" smtClean="0">
              <a:ln w="0"/>
              <a:solidFill>
                <a:schemeClr val="accent4">
                  <a:lumMod val="60000"/>
                  <a:lumOff val="4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  <a:p>
            <a:r>
              <a:rPr lang="ru-RU" sz="2000" b="1" cap="all" dirty="0" smtClean="0">
                <a:ln w="0"/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ГБОУ «Московская международная школа»</a:t>
            </a:r>
            <a:endParaRPr lang="ru-RU" sz="2000" b="1" cap="all" dirty="0">
              <a:ln w="0"/>
              <a:solidFill>
                <a:schemeClr val="accent4">
                  <a:lumMod val="60000"/>
                  <a:lumOff val="4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lum contrast="40000"/>
          </a:blip>
          <a:srcRect l="249" t="2317" r="6659" b="8464"/>
          <a:stretch>
            <a:fillRect/>
          </a:stretch>
        </p:blipFill>
        <p:spPr bwMode="auto">
          <a:xfrm>
            <a:off x="1857356" y="214290"/>
            <a:ext cx="5779430" cy="3071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785794"/>
            <a:ext cx="4000528" cy="85727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классификация профессий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428868"/>
            <a:ext cx="8115328" cy="4429132"/>
          </a:xfrm>
        </p:spPr>
        <p:txBody>
          <a:bodyPr>
            <a:normAutofit fontScale="92500" lnSpcReduction="20000"/>
          </a:bodyPr>
          <a:lstStyle/>
          <a:p>
            <a:r>
              <a:rPr lang="ru-RU" sz="1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 предмету труда </a:t>
            </a:r>
            <a:r>
              <a:rPr lang="ru-RU" sz="1900" dirty="0" smtClean="0"/>
              <a:t>- типы </a:t>
            </a:r>
          </a:p>
          <a:p>
            <a:pPr>
              <a:buNone/>
            </a:pPr>
            <a:r>
              <a:rPr lang="ru-RU" sz="1900" dirty="0" smtClean="0"/>
              <a:t>  (</a:t>
            </a:r>
            <a:r>
              <a:rPr lang="ru-RU" sz="1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</a:t>
            </a:r>
            <a:r>
              <a:rPr lang="ru-RU" sz="1900" dirty="0" smtClean="0"/>
              <a:t> : человек - природа, </a:t>
            </a:r>
            <a:r>
              <a:rPr lang="ru-RU" sz="1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</a:t>
            </a:r>
            <a:r>
              <a:rPr lang="ru-RU" sz="1900" dirty="0" smtClean="0"/>
              <a:t> : человек - техника,</a:t>
            </a:r>
          </a:p>
          <a:p>
            <a:pPr>
              <a:buNone/>
            </a:pPr>
            <a:r>
              <a:rPr lang="ru-RU" sz="1900" dirty="0" smtClean="0"/>
              <a:t>   </a:t>
            </a:r>
            <a:r>
              <a:rPr lang="ru-RU" sz="1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</a:t>
            </a:r>
            <a:r>
              <a:rPr lang="ru-RU" sz="1900" dirty="0" smtClean="0"/>
              <a:t> : человек – человек, </a:t>
            </a:r>
            <a:r>
              <a:rPr lang="ru-RU" sz="1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3</a:t>
            </a:r>
            <a:r>
              <a:rPr lang="ru-RU" sz="1900" dirty="0" smtClean="0"/>
              <a:t> : человек - знак,</a:t>
            </a:r>
          </a:p>
          <a:p>
            <a:pPr>
              <a:buNone/>
            </a:pPr>
            <a:r>
              <a:rPr lang="ru-RU" sz="1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X</a:t>
            </a:r>
            <a:r>
              <a:rPr lang="ru-RU" sz="1900" dirty="0" smtClean="0"/>
              <a:t> : человек - художественный образ);</a:t>
            </a:r>
          </a:p>
          <a:p>
            <a:r>
              <a:rPr lang="ru-RU" sz="1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 целям труда </a:t>
            </a:r>
            <a:r>
              <a:rPr lang="ru-RU" sz="1900" dirty="0" smtClean="0"/>
              <a:t>- классы </a:t>
            </a:r>
          </a:p>
          <a:p>
            <a:pPr>
              <a:buNone/>
            </a:pPr>
            <a:r>
              <a:rPr lang="ru-RU" sz="1900" dirty="0" smtClean="0"/>
              <a:t>  (</a:t>
            </a:r>
            <a:r>
              <a:rPr lang="ru-RU" sz="1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Г</a:t>
            </a:r>
            <a:r>
              <a:rPr lang="ru-RU" sz="1900" dirty="0" smtClean="0"/>
              <a:t> - гностический, </a:t>
            </a:r>
            <a:r>
              <a:rPr lang="ru-RU" sz="1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</a:t>
            </a:r>
            <a:r>
              <a:rPr lang="ru-RU" sz="1900" dirty="0" smtClean="0"/>
              <a:t> - преобразующий,</a:t>
            </a:r>
          </a:p>
          <a:p>
            <a:pPr>
              <a:buNone/>
            </a:pPr>
            <a:r>
              <a:rPr lang="ru-RU" sz="1900" dirty="0" smtClean="0"/>
              <a:t>   </a:t>
            </a:r>
            <a:r>
              <a:rPr lang="ru-RU" sz="1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И</a:t>
            </a:r>
            <a:r>
              <a:rPr lang="ru-RU" sz="1900" dirty="0" smtClean="0"/>
              <a:t> - изыскательский);</a:t>
            </a:r>
          </a:p>
          <a:p>
            <a:r>
              <a:rPr lang="ru-RU" sz="1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 орудиям труда </a:t>
            </a:r>
            <a:r>
              <a:rPr lang="ru-RU" sz="1900" dirty="0" smtClean="0"/>
              <a:t>- отделы </a:t>
            </a:r>
          </a:p>
          <a:p>
            <a:pPr>
              <a:buNone/>
            </a:pPr>
            <a:r>
              <a:rPr lang="ru-RU" sz="1900" dirty="0" smtClean="0"/>
              <a:t>   (</a:t>
            </a:r>
            <a:r>
              <a:rPr lang="ru-RU" sz="1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</a:t>
            </a:r>
            <a:r>
              <a:rPr lang="ru-RU" sz="1900" b="1" dirty="0" smtClean="0"/>
              <a:t> </a:t>
            </a:r>
            <a:r>
              <a:rPr lang="ru-RU" sz="1900" dirty="0" smtClean="0"/>
              <a:t>- ручные, </a:t>
            </a:r>
            <a:r>
              <a:rPr lang="ru-RU" sz="1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</a:t>
            </a:r>
            <a:r>
              <a:rPr lang="ru-RU" sz="1900" b="1" dirty="0" smtClean="0"/>
              <a:t> </a:t>
            </a:r>
            <a:r>
              <a:rPr lang="ru-RU" sz="1900" dirty="0" smtClean="0"/>
              <a:t>- механизированные, </a:t>
            </a:r>
          </a:p>
          <a:p>
            <a:pPr>
              <a:buNone/>
            </a:pPr>
            <a:r>
              <a:rPr lang="ru-RU" sz="1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 А</a:t>
            </a:r>
            <a:r>
              <a:rPr lang="ru-RU" sz="1900" dirty="0" smtClean="0"/>
              <a:t> - автоматические, </a:t>
            </a:r>
            <a:r>
              <a:rPr lang="ru-RU" sz="1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Ф</a:t>
            </a:r>
            <a:r>
              <a:rPr lang="ru-RU" sz="1900" dirty="0" smtClean="0"/>
              <a:t> - функциональные);</a:t>
            </a:r>
          </a:p>
          <a:p>
            <a:r>
              <a:rPr lang="ru-RU" sz="1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 условиям труда </a:t>
            </a:r>
            <a:r>
              <a:rPr lang="ru-RU" sz="1900" dirty="0" smtClean="0"/>
              <a:t>- группы </a:t>
            </a:r>
          </a:p>
          <a:p>
            <a:pPr>
              <a:buNone/>
            </a:pPr>
            <a:r>
              <a:rPr lang="ru-RU" sz="1900" dirty="0" smtClean="0"/>
              <a:t>   (</a:t>
            </a:r>
            <a:r>
              <a:rPr lang="ru-RU" sz="1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Б</a:t>
            </a:r>
            <a:r>
              <a:rPr lang="ru-RU" sz="1900" dirty="0" smtClean="0"/>
              <a:t> - бытового микроклимата, </a:t>
            </a:r>
            <a:r>
              <a:rPr lang="ru-RU" sz="1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 -</a:t>
            </a:r>
            <a:r>
              <a:rPr lang="ru-RU" sz="1900" dirty="0" smtClean="0"/>
              <a:t> на открытом воздухе,</a:t>
            </a:r>
          </a:p>
          <a:p>
            <a:pPr>
              <a:buNone/>
            </a:pPr>
            <a:r>
              <a:rPr lang="ru-RU" sz="1900" dirty="0" smtClean="0"/>
              <a:t>    </a:t>
            </a:r>
            <a:r>
              <a:rPr lang="ru-RU" sz="1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</a:t>
            </a:r>
            <a:r>
              <a:rPr lang="ru-RU" sz="1900" dirty="0" smtClean="0"/>
              <a:t> - необычные условия, </a:t>
            </a:r>
            <a:r>
              <a:rPr lang="ru-RU" sz="1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 </a:t>
            </a:r>
            <a:r>
              <a:rPr lang="ru-RU" sz="1900" dirty="0" smtClean="0"/>
              <a:t>- моральная ответственность).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>
            <a:lum contrast="40000"/>
          </a:blip>
          <a:srcRect l="249" t="2317" r="6659" b="8464"/>
          <a:stretch>
            <a:fillRect/>
          </a:stretch>
        </p:blipFill>
        <p:spPr bwMode="auto">
          <a:xfrm>
            <a:off x="4214810" y="214290"/>
            <a:ext cx="4564984" cy="242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8860" y="0"/>
            <a:ext cx="538161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>Формула профессии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lum contrast="40000"/>
          </a:blip>
          <a:srcRect l="1205" t="1890" r="1205" b="3597"/>
          <a:stretch>
            <a:fillRect/>
          </a:stretch>
        </p:blipFill>
        <p:spPr bwMode="auto">
          <a:xfrm>
            <a:off x="1357290" y="1357298"/>
            <a:ext cx="5786478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Скругленная прямоугольная выноска 8"/>
          <p:cNvSpPr/>
          <p:nvPr/>
        </p:nvSpPr>
        <p:spPr>
          <a:xfrm rot="20854624">
            <a:off x="357158" y="214290"/>
            <a:ext cx="1928826" cy="1000132"/>
          </a:xfrm>
          <a:prstGeom prst="wedgeRoundRectCallout">
            <a:avLst>
              <a:gd name="adj1" fmla="val -7309"/>
              <a:gd name="adj2" fmla="val 11583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ТИ Ф б</a:t>
            </a:r>
            <a:endParaRPr lang="ru-RU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 rot="1045856">
            <a:off x="6286512" y="5143512"/>
            <a:ext cx="2071702" cy="1071570"/>
          </a:xfrm>
          <a:prstGeom prst="wedgeRoundRectCallout">
            <a:avLst>
              <a:gd name="adj1" fmla="val 6175"/>
              <a:gd name="adj2" fmla="val 9975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 Пр Р б</a:t>
            </a:r>
            <a:endParaRPr lang="ru-RU" dirty="0"/>
          </a:p>
        </p:txBody>
      </p:sp>
      <p:sp>
        <p:nvSpPr>
          <p:cNvPr id="12" name="Выноска-облако 11"/>
          <p:cNvSpPr/>
          <p:nvPr/>
        </p:nvSpPr>
        <p:spPr>
          <a:xfrm>
            <a:off x="1643042" y="4643446"/>
            <a:ext cx="2214578" cy="1143008"/>
          </a:xfrm>
          <a:prstGeom prst="cloudCallout">
            <a:avLst>
              <a:gd name="adj1" fmla="val -115625"/>
              <a:gd name="adj2" fmla="val 1233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ХИРМн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>Парная игра </a:t>
            </a:r>
            <a:br>
              <a:rPr lang="ru-RU" i="1" dirty="0" smtClean="0"/>
            </a:br>
            <a:r>
              <a:rPr lang="ru-RU" i="1" dirty="0" smtClean="0"/>
              <a:t>«Выбери профессию»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Вариант 1.</a:t>
            </a:r>
            <a:r>
              <a:rPr lang="ru-RU" sz="2400" dirty="0" smtClean="0"/>
              <a:t> Приведите примеры профессий, специальностей, соответствующих формуле: </a:t>
            </a:r>
          </a:p>
          <a:p>
            <a:pPr>
              <a:buNone/>
            </a:pP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П Пр Ф о</a:t>
            </a:r>
          </a:p>
          <a:p>
            <a:pPr>
              <a:buNone/>
            </a:pPr>
            <a:endParaRPr lang="ru-RU" sz="2400" dirty="0" smtClean="0"/>
          </a:p>
          <a:p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Вариант 2</a:t>
            </a:r>
            <a:r>
              <a:rPr lang="ru-RU" sz="2400" dirty="0" smtClean="0"/>
              <a:t>. Приведите примеры профессий, специальностей, соответствующих формулам: 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 Г Ф м</a:t>
            </a:r>
          </a:p>
          <a:p>
            <a:pPr>
              <a:buNone/>
            </a:pPr>
            <a:r>
              <a:rPr lang="ru-RU" sz="2400" dirty="0" smtClean="0"/>
              <a:t>	</a:t>
            </a:r>
          </a:p>
          <a:p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Вариант 3.</a:t>
            </a:r>
            <a:r>
              <a:rPr lang="ru-RU" sz="2400" dirty="0" smtClean="0"/>
              <a:t> Приведите примеры профессий, специальностей, соответствующих формулам: 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3 Г А б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85728"/>
            <a:ext cx="811532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i="1" dirty="0" smtClean="0"/>
              <a:t>индивидуальное  задание </a:t>
            </a:r>
            <a:br>
              <a:rPr lang="ru-RU" sz="3100" i="1" dirty="0" smtClean="0"/>
            </a:br>
            <a:r>
              <a:rPr lang="ru-RU" sz="3100" i="1" dirty="0" smtClean="0"/>
              <a:t> «Составь формулу будущей профессии»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algn="ctr">
              <a:buNone/>
            </a:pPr>
            <a:r>
              <a:rPr lang="ru-RU" sz="2400" dirty="0" smtClean="0"/>
              <a:t> Какие еще варианты профессий будут соответствовать данной формуле?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>
            <a:lum contrast="40000"/>
          </a:blip>
          <a:srcRect l="1689" t="2650" r="1851" b="3588"/>
          <a:stretch>
            <a:fillRect/>
          </a:stretch>
        </p:blipFill>
        <p:spPr bwMode="auto">
          <a:xfrm>
            <a:off x="1071538" y="1000108"/>
            <a:ext cx="6429420" cy="3983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     Подведение итогов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Продолжите незаконченные предложения: </a:t>
            </a:r>
          </a:p>
          <a:p>
            <a:pPr lvl="0"/>
            <a:r>
              <a:rPr lang="ru-RU" dirty="0" smtClean="0"/>
              <a:t>На уроке для меня оказалось новым…</a:t>
            </a:r>
          </a:p>
          <a:p>
            <a:pPr lvl="0"/>
            <a:r>
              <a:rPr lang="ru-RU" dirty="0" smtClean="0"/>
              <a:t>Я узнал, что моя будущая профессия… </a:t>
            </a:r>
          </a:p>
          <a:p>
            <a:pPr lvl="0"/>
            <a:r>
              <a:rPr lang="ru-RU" dirty="0" smtClean="0"/>
              <a:t>Я надеюсь, что в будущем…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Игра - упражнение </a:t>
            </a:r>
            <a:br>
              <a:rPr lang="ru-RU" sz="3600" dirty="0" smtClean="0"/>
            </a:br>
            <a:r>
              <a:rPr lang="ru-RU" sz="3600" dirty="0" smtClean="0"/>
              <a:t>«Цепочка профессий»</a:t>
            </a:r>
            <a:br>
              <a:rPr lang="ru-RU" sz="360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1 команда: </a:t>
            </a:r>
            <a:r>
              <a:rPr lang="ru-RU" dirty="0" smtClean="0"/>
              <a:t>шофер         ?         ?         ?</a:t>
            </a:r>
          </a:p>
          <a:p>
            <a:pPr>
              <a:buNone/>
            </a:pPr>
            <a:endParaRPr lang="ru-RU" dirty="0" smtClean="0"/>
          </a:p>
          <a:p>
            <a:r>
              <a:rPr lang="ru-RU" i="1" dirty="0" smtClean="0"/>
              <a:t>2 команда: </a:t>
            </a:r>
            <a:r>
              <a:rPr lang="ru-RU" dirty="0" smtClean="0"/>
              <a:t>космонавт           ?          ?        ?</a:t>
            </a:r>
          </a:p>
          <a:p>
            <a:pPr>
              <a:buNone/>
            </a:pPr>
            <a:endParaRPr lang="ru-RU" dirty="0" smtClean="0"/>
          </a:p>
          <a:p>
            <a:r>
              <a:rPr lang="ru-RU" i="1" dirty="0" smtClean="0"/>
              <a:t>3 команда: </a:t>
            </a:r>
            <a:r>
              <a:rPr lang="ru-RU" dirty="0" smtClean="0"/>
              <a:t>учитель          ?          ?          ?          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3857620" y="1928802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4857752" y="1928802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857884" y="1928802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4000496" y="3786190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143504" y="3786190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6643702" y="2857496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5572132" y="2857496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429124" y="2857496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6286512" y="3786190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85720" y="3286124"/>
            <a:ext cx="8858280" cy="312579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Классификация профессий </a:t>
            </a:r>
            <a:r>
              <a:rPr lang="ru-RU" dirty="0" smtClean="0"/>
              <a:t>- выделение из огромного числа профессий и специальностей  родственных групп по различным признакам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r="941" b="3448"/>
          <a:stretch>
            <a:fillRect/>
          </a:stretch>
        </p:blipFill>
        <p:spPr bwMode="auto">
          <a:xfrm>
            <a:off x="1311366" y="285728"/>
            <a:ext cx="6123258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7429520" cy="1143000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 smtClean="0"/>
              <a:t>классификация  профессий  по отраслям  экономики</a:t>
            </a:r>
            <a:endParaRPr lang="ru-RU" dirty="0"/>
          </a:p>
        </p:txBody>
      </p:sp>
      <p:sp>
        <p:nvSpPr>
          <p:cNvPr id="1026" name="Oval 2"/>
          <p:cNvSpPr>
            <a:spLocks noChangeArrowheads="1"/>
          </p:cNvSpPr>
          <p:nvPr/>
        </p:nvSpPr>
        <p:spPr bwMode="auto">
          <a:xfrm>
            <a:off x="2786050" y="1571612"/>
            <a:ext cx="3000396" cy="671514"/>
          </a:xfrm>
          <a:prstGeom prst="ellipse">
            <a:avLst/>
          </a:prstGeom>
          <a:gradFill rotWithShape="0">
            <a:gsLst>
              <a:gs pos="0">
                <a:srgbClr val="D99594"/>
              </a:gs>
              <a:gs pos="50000">
                <a:srgbClr val="C0504D"/>
              </a:gs>
              <a:gs pos="100000">
                <a:srgbClr val="D99594"/>
              </a:gs>
            </a:gsLst>
            <a:lin ang="5400000" scaled="1"/>
          </a:gradFill>
          <a:ln w="12700">
            <a:solidFill>
              <a:srgbClr val="C0504D"/>
            </a:solidFill>
            <a:round/>
            <a:headEnd/>
            <a:tailEnd/>
          </a:ln>
          <a:effectLst>
            <a:outerShdw dist="28398" dir="3806097" algn="ctr" rotWithShape="0">
              <a:srgbClr val="622423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</a:rPr>
              <a:t>Экономика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</a:endParaRPr>
          </a:p>
        </p:txBody>
      </p:sp>
      <p:sp>
        <p:nvSpPr>
          <p:cNvPr id="1027" name="AutoShape 3"/>
          <p:cNvSpPr>
            <a:spLocks noChangeArrowheads="1"/>
          </p:cNvSpPr>
          <p:nvPr/>
        </p:nvSpPr>
        <p:spPr bwMode="auto">
          <a:xfrm rot="1449998">
            <a:off x="2862241" y="2325492"/>
            <a:ext cx="285750" cy="433387"/>
          </a:xfrm>
          <a:prstGeom prst="downArrow">
            <a:avLst>
              <a:gd name="adj1" fmla="val 50000"/>
              <a:gd name="adj2" fmla="val 37917"/>
            </a:avLst>
          </a:prstGeom>
          <a:solidFill>
            <a:srgbClr val="FFFFFF"/>
          </a:solidFill>
          <a:ln w="63500" cmpd="thickThin">
            <a:solidFill>
              <a:srgbClr val="F7964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29" name="AutoShape 5"/>
          <p:cNvSpPr>
            <a:spLocks noChangeArrowheads="1"/>
          </p:cNvSpPr>
          <p:nvPr/>
        </p:nvSpPr>
        <p:spPr bwMode="auto">
          <a:xfrm rot="-1890532">
            <a:off x="5378565" y="2400151"/>
            <a:ext cx="285750" cy="433387"/>
          </a:xfrm>
          <a:prstGeom prst="downArrow">
            <a:avLst>
              <a:gd name="adj1" fmla="val 50000"/>
              <a:gd name="adj2" fmla="val 37917"/>
            </a:avLst>
          </a:prstGeom>
          <a:solidFill>
            <a:srgbClr val="FFFFFF"/>
          </a:solidFill>
          <a:ln w="63500" cmpd="thickThin">
            <a:solidFill>
              <a:srgbClr val="F7964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30" name="AutoShape 6"/>
          <p:cNvSpPr>
            <a:spLocks noChangeArrowheads="1"/>
          </p:cNvSpPr>
          <p:nvPr/>
        </p:nvSpPr>
        <p:spPr bwMode="auto">
          <a:xfrm>
            <a:off x="1357290" y="3143248"/>
            <a:ext cx="2566989" cy="57150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95B3D7"/>
              </a:gs>
              <a:gs pos="50000">
                <a:srgbClr val="4F81BD"/>
              </a:gs>
              <a:gs pos="100000">
                <a:srgbClr val="95B3D7"/>
              </a:gs>
            </a:gsLst>
            <a:lin ang="5400000" scaled="1"/>
          </a:gradFill>
          <a:ln w="12700">
            <a:solidFill>
              <a:srgbClr val="4F81BD"/>
            </a:solidFill>
            <a:round/>
            <a:headEnd/>
            <a:tailEnd/>
          </a:ln>
          <a:effectLst>
            <a:outerShdw dist="28398" dir="3806097" algn="ctr" rotWithShape="0">
              <a:srgbClr val="243F6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itchFamily="34" charset="0"/>
              </a:rPr>
              <a:t>Производственная сфера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</a:endParaRPr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4714876" y="3143248"/>
            <a:ext cx="2928958" cy="57150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95B3D7"/>
              </a:gs>
              <a:gs pos="50000">
                <a:srgbClr val="4F81BD"/>
              </a:gs>
              <a:gs pos="100000">
                <a:srgbClr val="95B3D7"/>
              </a:gs>
            </a:gsLst>
            <a:lin ang="5400000" scaled="1"/>
          </a:gradFill>
          <a:ln w="12700">
            <a:solidFill>
              <a:srgbClr val="4F81BD"/>
            </a:solidFill>
            <a:round/>
            <a:headEnd/>
            <a:tailEnd/>
          </a:ln>
          <a:effectLst>
            <a:outerShdw dist="28398" dir="3806097" algn="ctr" rotWithShape="0">
              <a:srgbClr val="243F6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itchFamily="34" charset="0"/>
              </a:rPr>
              <a:t>Непроизводственная сфера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1071538" y="3857628"/>
            <a:ext cx="2852741" cy="2286016"/>
          </a:xfrm>
          <a:prstGeom prst="rect">
            <a:avLst/>
          </a:prstGeom>
          <a:solidFill>
            <a:srgbClr val="F79646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itchFamily="34" charset="0"/>
              </a:rPr>
              <a:t>Промышленность, строительство, сельское и лесное хозяйство, грузовой транспорт, связь, доставки и сбыт в сфере материального производства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4643438" y="3857628"/>
            <a:ext cx="3357586" cy="2286016"/>
          </a:xfrm>
          <a:prstGeom prst="rect">
            <a:avLst/>
          </a:prstGeom>
          <a:solidFill>
            <a:srgbClr val="F79646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itchFamily="34" charset="0"/>
              </a:rPr>
              <a:t>Искусство, образование, культура, здравоохранение, соцобеспечение, торговля, общественное питание, пассажирский транспорт, органы государственного управления, финансы, система массовых коммуникаций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>Классификация  по признаку уровня и характера требуемой квалификации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714488"/>
            <a:ext cx="4857784" cy="4525963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Высококвалифицированные</a:t>
            </a:r>
            <a:r>
              <a:rPr lang="ru-RU" dirty="0" smtClean="0"/>
              <a:t> </a:t>
            </a:r>
            <a:r>
              <a:rPr lang="ru-RU" dirty="0"/>
              <a:t>профессии (наладчики, операторы сложных технологических процессов</a:t>
            </a:r>
            <a:r>
              <a:rPr lang="ru-RU" dirty="0" smtClean="0"/>
              <a:t>)</a:t>
            </a:r>
            <a:endParaRPr lang="ru-RU" dirty="0"/>
          </a:p>
          <a:p>
            <a:pPr lvl="0"/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Квалифицированные</a:t>
            </a:r>
            <a:r>
              <a:rPr lang="ru-RU" dirty="0"/>
              <a:t> профессии (массовые </a:t>
            </a:r>
            <a:endParaRPr lang="ru-RU" dirty="0" smtClean="0"/>
          </a:p>
          <a:p>
            <a:pPr lvl="0">
              <a:buNone/>
            </a:pPr>
            <a:r>
              <a:rPr lang="ru-RU" dirty="0" smtClean="0"/>
              <a:t>   рабочие </a:t>
            </a:r>
            <a:r>
              <a:rPr lang="ru-RU" dirty="0"/>
              <a:t>специальности: токарь, </a:t>
            </a:r>
            <a:r>
              <a:rPr lang="ru-RU" dirty="0" smtClean="0"/>
              <a:t>слесарь)</a:t>
            </a:r>
            <a:endParaRPr lang="ru-RU" dirty="0"/>
          </a:p>
          <a:p>
            <a:pPr lvl="0"/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Малоквалифицированные </a:t>
            </a:r>
            <a:r>
              <a:rPr lang="ru-RU" dirty="0"/>
              <a:t>профессии (секретарь</a:t>
            </a:r>
            <a:r>
              <a:rPr lang="ru-RU" dirty="0" smtClean="0"/>
              <a:t>)</a:t>
            </a:r>
            <a:endParaRPr lang="ru-RU" dirty="0"/>
          </a:p>
          <a:p>
            <a:pPr lvl="0"/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Неквалифицированные</a:t>
            </a:r>
            <a:r>
              <a:rPr lang="ru-RU" dirty="0"/>
              <a:t> профессии (подсобные рабочие</a:t>
            </a:r>
            <a:r>
              <a:rPr lang="ru-RU" dirty="0" smtClean="0"/>
              <a:t>)</a:t>
            </a:r>
            <a:endParaRPr lang="ru-RU" dirty="0"/>
          </a:p>
          <a:p>
            <a:endParaRPr lang="ru-RU" dirty="0"/>
          </a:p>
        </p:txBody>
      </p:sp>
      <p:pic>
        <p:nvPicPr>
          <p:cNvPr id="6" name="Picture 11"/>
          <p:cNvPicPr>
            <a:picLocks noChangeAspect="1" noChangeArrowheads="1"/>
          </p:cNvPicPr>
          <p:nvPr/>
        </p:nvPicPr>
        <p:blipFill>
          <a:blip r:embed="rId2">
            <a:lum contrast="40000"/>
          </a:blip>
          <a:srcRect/>
          <a:stretch>
            <a:fillRect/>
          </a:stretch>
        </p:blipFill>
        <p:spPr bwMode="auto">
          <a:xfrm>
            <a:off x="4857752" y="1857364"/>
            <a:ext cx="4286248" cy="33411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825820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 smtClean="0"/>
              <a:t>Типы  профессий  по  предмету труда. Классификация  Е.А.Климива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143240" y="4500570"/>
            <a:ext cx="4357718" cy="198278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ru-RU" dirty="0"/>
          </a:p>
          <a:p>
            <a:pPr lvl="0">
              <a:buNone/>
            </a:pP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Человек – техника</a:t>
            </a:r>
          </a:p>
          <a:p>
            <a:pPr lvl="0">
              <a:buNone/>
            </a:pP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Человек – природа</a:t>
            </a:r>
          </a:p>
          <a:p>
            <a:pPr lvl="0">
              <a:buNone/>
            </a:pP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Человек – человек</a:t>
            </a:r>
          </a:p>
          <a:p>
            <a:pPr lvl="0">
              <a:buNone/>
            </a:pP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Человек – знаковая система</a:t>
            </a:r>
          </a:p>
          <a:p>
            <a:pPr lvl="0">
              <a:buNone/>
            </a:pP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Человек – художественный образ</a:t>
            </a:r>
          </a:p>
          <a:p>
            <a:endParaRPr lang="ru-RU" dirty="0"/>
          </a:p>
        </p:txBody>
      </p:sp>
      <p:pic>
        <p:nvPicPr>
          <p:cNvPr id="5" name="Picture 14"/>
          <p:cNvPicPr>
            <a:picLocks noChangeAspect="1" noChangeArrowheads="1"/>
          </p:cNvPicPr>
          <p:nvPr/>
        </p:nvPicPr>
        <p:blipFill>
          <a:blip r:embed="rId2">
            <a:lum contrast="40000"/>
          </a:blip>
          <a:srcRect/>
          <a:stretch>
            <a:fillRect/>
          </a:stretch>
        </p:blipFill>
        <p:spPr bwMode="auto">
          <a:xfrm>
            <a:off x="142844" y="1142984"/>
            <a:ext cx="3273223" cy="185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3">
            <a:lum contrast="40000"/>
          </a:blip>
          <a:srcRect/>
          <a:stretch>
            <a:fillRect/>
          </a:stretch>
        </p:blipFill>
        <p:spPr bwMode="auto">
          <a:xfrm>
            <a:off x="5786446" y="1142984"/>
            <a:ext cx="3143240" cy="1747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lum contrast="60000"/>
          </a:blip>
          <a:srcRect/>
          <a:stretch>
            <a:fillRect/>
          </a:stretch>
        </p:blipFill>
        <p:spPr bwMode="auto">
          <a:xfrm>
            <a:off x="0" y="3857628"/>
            <a:ext cx="3141327" cy="1784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5">
            <a:lum contrast="40000"/>
          </a:blip>
          <a:srcRect/>
          <a:stretch>
            <a:fillRect/>
          </a:stretch>
        </p:blipFill>
        <p:spPr bwMode="auto">
          <a:xfrm>
            <a:off x="2928926" y="2571744"/>
            <a:ext cx="3116045" cy="1800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6">
            <a:lum contrast="40000"/>
          </a:blip>
          <a:srcRect t="1982"/>
          <a:stretch>
            <a:fillRect/>
          </a:stretch>
        </p:blipFill>
        <p:spPr bwMode="auto">
          <a:xfrm>
            <a:off x="5715008" y="3857628"/>
            <a:ext cx="3201869" cy="1819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1435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классы  профессии По целям труда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2643205"/>
          </a:xfrm>
        </p:spPr>
        <p:txBody>
          <a:bodyPr>
            <a:normAutofit/>
          </a:bodyPr>
          <a:lstStyle/>
          <a:p>
            <a:r>
              <a:rPr lang="ru-RU" dirty="0" smtClean="0"/>
              <a:t>А</a:t>
            </a:r>
            <a:r>
              <a:rPr lang="ru-RU" dirty="0"/>
              <a:t>) 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гностические</a:t>
            </a:r>
            <a:r>
              <a:rPr lang="ru-RU" dirty="0"/>
              <a:t> (распознать, различить, разобраться, проверить, оценить);</a:t>
            </a:r>
          </a:p>
          <a:p>
            <a:r>
              <a:rPr lang="ru-RU" dirty="0"/>
              <a:t>Б) 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преобразующие</a:t>
            </a:r>
            <a:r>
              <a:rPr lang="ru-RU" dirty="0"/>
              <a:t> (изготовить, организовать, преобразовать);</a:t>
            </a:r>
          </a:p>
          <a:p>
            <a:r>
              <a:rPr lang="ru-RU" dirty="0"/>
              <a:t>В) 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изыскательские</a:t>
            </a:r>
            <a:r>
              <a:rPr lang="ru-RU" dirty="0"/>
              <a:t> (изобрести, придумать, найти новый способ решения).</a:t>
            </a:r>
          </a:p>
          <a:p>
            <a:endParaRPr lang="ru-RU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lum contrast="40000"/>
          </a:blip>
          <a:srcRect/>
          <a:stretch>
            <a:fillRect/>
          </a:stretch>
        </p:blipFill>
        <p:spPr bwMode="auto">
          <a:xfrm>
            <a:off x="1857356" y="4429132"/>
            <a:ext cx="2952750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Овальная выноска 5"/>
          <p:cNvSpPr/>
          <p:nvPr/>
        </p:nvSpPr>
        <p:spPr>
          <a:xfrm rot="21116552">
            <a:off x="4177695" y="4146647"/>
            <a:ext cx="2174931" cy="642942"/>
          </a:xfrm>
          <a:prstGeom prst="wedgeEllipseCallout">
            <a:avLst>
              <a:gd name="adj1" fmla="val -93082"/>
              <a:gd name="adj2" fmla="val -1186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умственный</a:t>
            </a:r>
            <a:endParaRPr lang="ru-RU" dirty="0"/>
          </a:p>
        </p:txBody>
      </p:sp>
      <p:sp>
        <p:nvSpPr>
          <p:cNvPr id="7" name="Овальная выноска 6"/>
          <p:cNvSpPr/>
          <p:nvPr/>
        </p:nvSpPr>
        <p:spPr>
          <a:xfrm rot="21423471">
            <a:off x="4515563" y="4883346"/>
            <a:ext cx="2272665" cy="642942"/>
          </a:xfrm>
          <a:prstGeom prst="wedgeEllipseCallout">
            <a:avLst>
              <a:gd name="adj1" fmla="val -93082"/>
              <a:gd name="adj2" fmla="val -1186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физический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714356"/>
            <a:ext cx="432911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Отделы профессий по орудиям труда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285992"/>
            <a:ext cx="8215370" cy="3983047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А</a:t>
            </a:r>
            <a:r>
              <a:rPr lang="ru-RU" dirty="0"/>
              <a:t>) 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ручные орудия труда </a:t>
            </a:r>
            <a:r>
              <a:rPr lang="ru-RU" dirty="0"/>
              <a:t>– непосредственное выполнение (сапожник, плотник, слесарь);</a:t>
            </a:r>
          </a:p>
          <a:p>
            <a:r>
              <a:rPr lang="ru-RU" dirty="0"/>
              <a:t>Б) 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механизированные орудия труда </a:t>
            </a:r>
            <a:r>
              <a:rPr lang="ru-RU" dirty="0"/>
              <a:t>– управление машинами и механизмами (хлебопечение);</a:t>
            </a:r>
          </a:p>
          <a:p>
            <a:r>
              <a:rPr lang="ru-RU" dirty="0"/>
              <a:t>В) 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автоматизированные орудия труда </a:t>
            </a:r>
            <a:r>
              <a:rPr lang="ru-RU" dirty="0"/>
              <a:t>– управление станками и устройствами (профессии с применением ПК, сталевары, операторы энергосистем);</a:t>
            </a:r>
          </a:p>
          <a:p>
            <a:r>
              <a:rPr lang="ru-RU" dirty="0"/>
              <a:t>Г) 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функциональные</a:t>
            </a:r>
            <a:r>
              <a:rPr lang="ru-RU" dirty="0"/>
              <a:t> – используются функциональные средства организма (певец, пианист, балерина, дегустатор);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t="1802" r="946" b="2703"/>
          <a:stretch>
            <a:fillRect/>
          </a:stretch>
        </p:blipFill>
        <p:spPr bwMode="auto">
          <a:xfrm>
            <a:off x="4857752" y="357166"/>
            <a:ext cx="3857652" cy="1723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642918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Группы профессий по условиям труда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357298"/>
            <a:ext cx="4786314" cy="4983179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 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– </a:t>
            </a:r>
            <a:r>
              <a:rPr lang="ru-RU" dirty="0"/>
              <a:t>труд с повышенной </a:t>
            </a:r>
            <a:r>
              <a:rPr lang="ru-RU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моральной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ответственностью </a:t>
            </a:r>
            <a:r>
              <a:rPr lang="ru-RU" dirty="0"/>
              <a:t>(учитель, судья, продавец)</a:t>
            </a:r>
          </a:p>
          <a:p>
            <a:pPr lvl="0"/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 – </a:t>
            </a:r>
            <a:r>
              <a:rPr lang="ru-RU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необычные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условия</a:t>
            </a:r>
            <a:r>
              <a:rPr lang="ru-RU" dirty="0"/>
              <a:t>: под водой, под землей, на высоте (водолаз, шахтер, монтажник-высотник)</a:t>
            </a:r>
          </a:p>
          <a:p>
            <a:pPr lvl="0"/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Б – обычные </a:t>
            </a:r>
            <a:r>
              <a:rPr lang="ru-RU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бытовые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условия </a:t>
            </a:r>
            <a:r>
              <a:rPr lang="ru-RU" dirty="0"/>
              <a:t>(чертежник, бухгалтер, мастер по ремонту аппаратуры)</a:t>
            </a:r>
          </a:p>
          <a:p>
            <a:pPr lvl="0"/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 – на </a:t>
            </a:r>
            <a:r>
              <a:rPr lang="ru-RU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открытом 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воздухе </a:t>
            </a:r>
            <a:r>
              <a:rPr lang="ru-RU" dirty="0"/>
              <a:t>(тракторист-машинист, агроном, лесничий).</a:t>
            </a:r>
          </a:p>
          <a:p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lum contrast="40000"/>
          </a:blip>
          <a:srcRect/>
          <a:stretch>
            <a:fillRect/>
          </a:stretch>
        </p:blipFill>
        <p:spPr bwMode="auto">
          <a:xfrm>
            <a:off x="5072066" y="2071678"/>
            <a:ext cx="3911163" cy="3360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328</TotalTime>
  <Words>562</Words>
  <Application>Microsoft Office PowerPoint</Application>
  <PresentationFormat>Экран (4:3)</PresentationFormat>
  <Paragraphs>89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Trebuchet MS</vt:lpstr>
      <vt:lpstr>Wingdings</vt:lpstr>
      <vt:lpstr>Wingdings 2</vt:lpstr>
      <vt:lpstr>Изящная</vt:lpstr>
      <vt:lpstr>Обзор классификаций профессий </vt:lpstr>
      <vt:lpstr>Игра - упражнение  «Цепочка профессий» </vt:lpstr>
      <vt:lpstr>Презентация PowerPoint</vt:lpstr>
      <vt:lpstr>классификация  профессий  по отраслям  экономики</vt:lpstr>
      <vt:lpstr>Классификация  по признаку уровня и характера требуемой квалификации </vt:lpstr>
      <vt:lpstr>Типы  профессий  по  предмету труда. Классификация  Е.А.Климива </vt:lpstr>
      <vt:lpstr>классы  профессии По целям труда  </vt:lpstr>
      <vt:lpstr>Отделы профессий по орудиям труда</vt:lpstr>
      <vt:lpstr>Группы профессий по условиям труда </vt:lpstr>
      <vt:lpstr>классификация профессий </vt:lpstr>
      <vt:lpstr>Формула профессии</vt:lpstr>
      <vt:lpstr>Парная игра  «Выбери профессию»</vt:lpstr>
      <vt:lpstr>индивидуальное  задание   «Составь формулу будущей профессии» </vt:lpstr>
      <vt:lpstr>     Подведение итогов</vt:lpstr>
    </vt:vector>
  </TitlesOfParts>
  <Company>gitara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Wlad</dc:creator>
  <cp:lastModifiedBy>Елена А П</cp:lastModifiedBy>
  <cp:revision>36</cp:revision>
  <dcterms:created xsi:type="dcterms:W3CDTF">2012-09-07T17:22:14Z</dcterms:created>
  <dcterms:modified xsi:type="dcterms:W3CDTF">2023-10-26T18:37:40Z</dcterms:modified>
</cp:coreProperties>
</file>