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4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Times New Roman"/>
              </a:rPr>
              <a:t>Для перемещения страницы щёлкните мышью</a:t>
            </a: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81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82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83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84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3C6F34E7-6A19-442E-BD1D-9CF7306D67EE}" type="slidenum">
              <a:rPr lang="ru-RU" sz="1400" b="0" strike="noStrike" spc="-1">
                <a:latin typeface="Times New Roman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16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277009E2-289C-4C3B-A82C-86687EBF12C5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3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10515240" cy="71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831960" y="5373360"/>
            <a:ext cx="10515240" cy="71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5131080" cy="71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20080" y="4589640"/>
            <a:ext cx="5131080" cy="71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831960" y="5373360"/>
            <a:ext cx="5131080" cy="71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20080" y="5373360"/>
            <a:ext cx="5131080" cy="71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3385800" cy="715320"/>
          </a:xfrm>
          <a:prstGeom prst="rect">
            <a:avLst/>
          </a:prstGeom>
        </p:spPr>
        <p:txBody>
          <a:bodyPr lIns="0" tIns="0" rIns="0" bIns="0">
            <a:normAutofit fontScale="5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87320" y="4589640"/>
            <a:ext cx="3385800" cy="715320"/>
          </a:xfrm>
          <a:prstGeom prst="rect">
            <a:avLst/>
          </a:prstGeom>
        </p:spPr>
        <p:txBody>
          <a:bodyPr lIns="0" tIns="0" rIns="0" bIns="0">
            <a:normAutofit fontScale="5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7943040" y="4589640"/>
            <a:ext cx="3385800" cy="715320"/>
          </a:xfrm>
          <a:prstGeom prst="rect">
            <a:avLst/>
          </a:prstGeom>
        </p:spPr>
        <p:txBody>
          <a:bodyPr lIns="0" tIns="0" rIns="0" bIns="0">
            <a:normAutofit fontScale="5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831960" y="5373360"/>
            <a:ext cx="3385800" cy="715320"/>
          </a:xfrm>
          <a:prstGeom prst="rect">
            <a:avLst/>
          </a:prstGeom>
        </p:spPr>
        <p:txBody>
          <a:bodyPr lIns="0" tIns="0" rIns="0" bIns="0">
            <a:normAutofit fontScale="5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87320" y="5373360"/>
            <a:ext cx="3385800" cy="715320"/>
          </a:xfrm>
          <a:prstGeom prst="rect">
            <a:avLst/>
          </a:prstGeom>
        </p:spPr>
        <p:txBody>
          <a:bodyPr lIns="0" tIns="0" rIns="0" bIns="0">
            <a:normAutofit fontScale="5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7943040" y="5373360"/>
            <a:ext cx="3385800" cy="715320"/>
          </a:xfrm>
          <a:prstGeom prst="rect">
            <a:avLst/>
          </a:prstGeom>
        </p:spPr>
        <p:txBody>
          <a:bodyPr lIns="0" tIns="0" rIns="0" bIns="0">
            <a:normAutofit fontScale="5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subTitle"/>
          </p:nvPr>
        </p:nvSpPr>
        <p:spPr>
          <a:xfrm>
            <a:off x="831960" y="4589640"/>
            <a:ext cx="10515240" cy="1499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10515240" cy="1499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5131080" cy="1499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6220080" y="4589640"/>
            <a:ext cx="5131080" cy="1499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subTitle"/>
          </p:nvPr>
        </p:nvSpPr>
        <p:spPr>
          <a:xfrm>
            <a:off x="831960" y="1709640"/>
            <a:ext cx="10515240" cy="13222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5131080" cy="71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6220080" y="4589640"/>
            <a:ext cx="5131080" cy="1499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831960" y="5373360"/>
            <a:ext cx="5131080" cy="71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831960" y="4589640"/>
            <a:ext cx="10515240" cy="1499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5131080" cy="1499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6220080" y="4589640"/>
            <a:ext cx="5131080" cy="71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6220080" y="5373360"/>
            <a:ext cx="5131080" cy="71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5131080" cy="71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6220080" y="4589640"/>
            <a:ext cx="5131080" cy="71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831960" y="5373360"/>
            <a:ext cx="10515240" cy="71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10515240" cy="71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831960" y="5373360"/>
            <a:ext cx="10515240" cy="71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5131080" cy="71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220080" y="4589640"/>
            <a:ext cx="5131080" cy="71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831960" y="5373360"/>
            <a:ext cx="5131080" cy="71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1" name="PlaceHolder 5"/>
          <p:cNvSpPr>
            <a:spLocks noGrp="1"/>
          </p:cNvSpPr>
          <p:nvPr>
            <p:ph type="body"/>
          </p:nvPr>
        </p:nvSpPr>
        <p:spPr>
          <a:xfrm>
            <a:off x="6220080" y="5373360"/>
            <a:ext cx="5131080" cy="71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3385800" cy="715320"/>
          </a:xfrm>
          <a:prstGeom prst="rect">
            <a:avLst/>
          </a:prstGeom>
        </p:spPr>
        <p:txBody>
          <a:bodyPr lIns="0" tIns="0" rIns="0" bIns="0">
            <a:normAutofit fontScale="5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387320" y="4589640"/>
            <a:ext cx="3385800" cy="715320"/>
          </a:xfrm>
          <a:prstGeom prst="rect">
            <a:avLst/>
          </a:prstGeom>
        </p:spPr>
        <p:txBody>
          <a:bodyPr lIns="0" tIns="0" rIns="0" bIns="0">
            <a:normAutofit fontScale="5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7943040" y="4589640"/>
            <a:ext cx="3385800" cy="715320"/>
          </a:xfrm>
          <a:prstGeom prst="rect">
            <a:avLst/>
          </a:prstGeom>
        </p:spPr>
        <p:txBody>
          <a:bodyPr lIns="0" tIns="0" rIns="0" bIns="0">
            <a:normAutofit fontScale="5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831960" y="5373360"/>
            <a:ext cx="3385800" cy="715320"/>
          </a:xfrm>
          <a:prstGeom prst="rect">
            <a:avLst/>
          </a:prstGeom>
        </p:spPr>
        <p:txBody>
          <a:bodyPr lIns="0" tIns="0" rIns="0" bIns="0">
            <a:normAutofit fontScale="5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7" name="PlaceHolder 6"/>
          <p:cNvSpPr>
            <a:spLocks noGrp="1"/>
          </p:cNvSpPr>
          <p:nvPr>
            <p:ph type="body"/>
          </p:nvPr>
        </p:nvSpPr>
        <p:spPr>
          <a:xfrm>
            <a:off x="4387320" y="5373360"/>
            <a:ext cx="3385800" cy="715320"/>
          </a:xfrm>
          <a:prstGeom prst="rect">
            <a:avLst/>
          </a:prstGeom>
        </p:spPr>
        <p:txBody>
          <a:bodyPr lIns="0" tIns="0" rIns="0" bIns="0">
            <a:normAutofit fontScale="5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8" name="PlaceHolder 7"/>
          <p:cNvSpPr>
            <a:spLocks noGrp="1"/>
          </p:cNvSpPr>
          <p:nvPr>
            <p:ph type="body"/>
          </p:nvPr>
        </p:nvSpPr>
        <p:spPr>
          <a:xfrm>
            <a:off x="7943040" y="5373360"/>
            <a:ext cx="3385800" cy="715320"/>
          </a:xfrm>
          <a:prstGeom prst="rect">
            <a:avLst/>
          </a:prstGeom>
        </p:spPr>
        <p:txBody>
          <a:bodyPr lIns="0" tIns="0" rIns="0" bIns="0">
            <a:normAutofit fontScale="5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10515240" cy="1499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5131080" cy="1499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20080" y="4589640"/>
            <a:ext cx="5131080" cy="1499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831960" y="1709640"/>
            <a:ext cx="10515240" cy="13222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5131080" cy="71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20080" y="4589640"/>
            <a:ext cx="5131080" cy="1499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831960" y="5373360"/>
            <a:ext cx="5131080" cy="71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5131080" cy="1499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20080" y="4589640"/>
            <a:ext cx="5131080" cy="71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20080" y="5373360"/>
            <a:ext cx="5131080" cy="71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5131080" cy="71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20080" y="4589640"/>
            <a:ext cx="5131080" cy="71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831960" y="5373360"/>
            <a:ext cx="10515240" cy="71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0" y="2831400"/>
            <a:ext cx="4996080" cy="20448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Образец заголовка</a:t>
            </a:r>
            <a:endParaRPr lang="ru-RU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0" y="4952880"/>
            <a:ext cx="8784720" cy="19047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latin typeface="Times New Roman"/>
              </a:rPr>
              <a:t>Образец текста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Второй уровень</a:t>
            </a:r>
          </a:p>
          <a:p>
            <a:pPr marL="1143000" lvl="2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</a:rPr>
              <a:t>Третий уровень</a:t>
            </a:r>
          </a:p>
          <a:p>
            <a:pPr marL="1600200" lvl="3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</a:rPr>
              <a:t>Четвертый уровень</a:t>
            </a:r>
          </a:p>
          <a:p>
            <a:pPr marL="2057400" lvl="4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</a:rPr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ru-RU" sz="6000" b="0" strike="noStrike" spc="-1">
                <a:solidFill>
                  <a:srgbClr val="000000"/>
                </a:solidFill>
                <a:latin typeface="Arial"/>
              </a:rPr>
              <a:t>Образец заголовка</a:t>
            </a:r>
            <a:endParaRPr lang="ru-RU" sz="6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10515240" cy="149976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400" b="0" strike="noStrike" spc="-1">
                <a:solidFill>
                  <a:srgbClr val="8B8B8B"/>
                </a:solidFill>
                <a:latin typeface="Times New Roman"/>
              </a:rPr>
              <a:t>Образец текста</a:t>
            </a:r>
            <a:endParaRPr lang="ru-RU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0" name="Рисунок 6"/>
          <p:cNvPicPr/>
          <p:nvPr/>
        </p:nvPicPr>
        <p:blipFill>
          <a:blip r:embed="rId14"/>
          <a:stretch/>
        </p:blipFill>
        <p:spPr>
          <a:xfrm>
            <a:off x="0" y="305280"/>
            <a:ext cx="12191760" cy="315000"/>
          </a:xfrm>
          <a:prstGeom prst="rect">
            <a:avLst/>
          </a:prstGeom>
          <a:ln w="0">
            <a:noFill/>
          </a:ln>
        </p:spPr>
      </p:pic>
      <p:sp>
        <p:nvSpPr>
          <p:cNvPr id="41" name="CustomShape 3"/>
          <p:cNvSpPr/>
          <p:nvPr/>
        </p:nvSpPr>
        <p:spPr>
          <a:xfrm>
            <a:off x="4596120" y="0"/>
            <a:ext cx="353916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2F5597"/>
                </a:solidFill>
                <a:latin typeface="Times New Roman"/>
              </a:rPr>
              <a:t>ГБОУ Школа «Дмитровский»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42" name="CustomShape 4"/>
          <p:cNvSpPr/>
          <p:nvPr/>
        </p:nvSpPr>
        <p:spPr>
          <a:xfrm>
            <a:off x="10090080" y="6488640"/>
            <a:ext cx="221724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i="1" strike="noStrike" spc="-1">
                <a:solidFill>
                  <a:srgbClr val="2F5597"/>
                </a:solidFill>
                <a:latin typeface="Times New Roman"/>
              </a:rPr>
              <a:t>dmitrovsky.mskobr.ru</a:t>
            </a:r>
            <a:endParaRPr lang="ru-RU" sz="1800" b="0" strike="noStrike" spc="-1"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 txBox="1"/>
          <p:nvPr/>
        </p:nvSpPr>
        <p:spPr>
          <a:xfrm>
            <a:off x="946008" y="2654640"/>
            <a:ext cx="10913400" cy="19908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75000" lnSpcReduction="10000"/>
          </a:bodyPr>
          <a:lstStyle/>
          <a:p>
            <a:pPr algn="ctr">
              <a:lnSpc>
                <a:spcPct val="90000"/>
              </a:lnSpc>
            </a:pPr>
            <a:r>
              <a:t/>
            </a:r>
            <a:br/>
            <a:r>
              <a:t/>
            </a:r>
            <a:br/>
            <a:r>
              <a:t/>
            </a:r>
            <a:br/>
            <a:r>
              <a:rPr lang="ru-RU" sz="4000" b="1" strike="noStrike" spc="-1">
                <a:solidFill>
                  <a:srgbClr val="181818"/>
                </a:solidFill>
                <a:latin typeface="Times New Roman"/>
              </a:rPr>
              <a:t>ТЕМА: Использование светового стола (песочницы) в группе  раннего возраста</a:t>
            </a:r>
            <a:r>
              <a:t/>
            </a:r>
            <a:br/>
            <a:r>
              <a:t/>
            </a:r>
            <a:br/>
            <a:endParaRPr lang="ru-RU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6" name="TextShape 2"/>
          <p:cNvSpPr txBox="1"/>
          <p:nvPr/>
        </p:nvSpPr>
        <p:spPr>
          <a:xfrm>
            <a:off x="4202280" y="4757040"/>
            <a:ext cx="6515640" cy="19047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 algn="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800" b="0" strike="noStrike" spc="-1">
                <a:solidFill>
                  <a:srgbClr val="000000"/>
                </a:solidFill>
                <a:latin typeface="Times New Roman"/>
              </a:rPr>
              <a:t>Спикер: Шевцова Любовь Вячеславовна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831960" y="590040"/>
            <a:ext cx="10515240" cy="24037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ru-RU" sz="2800" b="1" strike="noStrike" spc="-1">
                <a:solidFill>
                  <a:srgbClr val="0070C0"/>
                </a:solidFill>
                <a:latin typeface="Times New Roman"/>
              </a:rPr>
              <a:t>Цель:  </a:t>
            </a:r>
            <a:r>
              <a:rPr lang="ru-RU" sz="2800" b="1" strike="noStrike" spc="-1">
                <a:solidFill>
                  <a:srgbClr val="000000"/>
                </a:solidFill>
                <a:latin typeface="Times New Roman"/>
              </a:rPr>
              <a:t>развитие творческих способностей с помощью техники рисования песком. Развитие мелкой моторики пальцев рук.</a:t>
            </a:r>
            <a:r>
              <a:rPr lang="ru-RU" sz="2400" b="1" strike="noStrike" spc="-1">
                <a:solidFill>
                  <a:srgbClr val="000000"/>
                </a:solidFill>
                <a:latin typeface="Times New Roman"/>
              </a:rPr>
              <a:t> </a:t>
            </a:r>
            <a:r>
              <a:t/>
            </a:r>
            <a:br/>
            <a:endParaRPr lang="ru-RU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8" name="TextShape 2"/>
          <p:cNvSpPr txBox="1"/>
          <p:nvPr/>
        </p:nvSpPr>
        <p:spPr>
          <a:xfrm>
            <a:off x="831960" y="2901240"/>
            <a:ext cx="10515240" cy="373500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800" b="1" strike="noStrike" spc="-1">
                <a:solidFill>
                  <a:srgbClr val="0070C0"/>
                </a:solidFill>
                <a:latin typeface="Times New Roman"/>
              </a:rPr>
              <a:t>Задачи: </a:t>
            </a:r>
            <a:endParaRPr lang="ru-RU" sz="28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800" b="0" strike="noStrike" spc="-1">
                <a:solidFill>
                  <a:srgbClr val="000000"/>
                </a:solidFill>
                <a:latin typeface="Times New Roman"/>
              </a:rPr>
              <a:t>-Создавать условия для развития творческой личности;</a:t>
            </a: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800" b="0" strike="noStrike" spc="-1">
                <a:solidFill>
                  <a:srgbClr val="000000"/>
                </a:solidFill>
                <a:latin typeface="Times New Roman"/>
              </a:rPr>
              <a:t>-Развивать мелкую моторику кисти, зрительную память и образное представление предметов;</a:t>
            </a: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800" b="0" strike="noStrike" spc="-1">
                <a:solidFill>
                  <a:srgbClr val="000000"/>
                </a:solidFill>
                <a:latin typeface="Times New Roman"/>
              </a:rPr>
              <a:t>-Воспитывать навыки сотрудничества, создавать эмоциональный комфорт</a:t>
            </a:r>
            <a:r>
              <a:rPr lang="en-US" sz="2800" b="0" strike="noStrike" spc="-1">
                <a:solidFill>
                  <a:srgbClr val="000000"/>
                </a:solidFill>
                <a:latin typeface="Times New Roman"/>
              </a:rPr>
              <a:t>;</a:t>
            </a:r>
            <a:endParaRPr lang="ru-RU" sz="28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2800" b="0" strike="noStrike" spc="-1">
                <a:solidFill>
                  <a:srgbClr val="000000"/>
                </a:solidFill>
                <a:latin typeface="Times New Roman"/>
              </a:rPr>
              <a:t>-Развивать художественно-эстетический вкус.</a:t>
            </a:r>
            <a:endParaRPr lang="ru-RU" sz="28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ru-RU" sz="28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ru-RU" sz="28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ru-RU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1332000" y="1591560"/>
            <a:ext cx="10515240" cy="384264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 indent="-3240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600" b="1" strike="noStrike" spc="-1">
                <a:solidFill>
                  <a:srgbClr val="666666"/>
                </a:solidFill>
                <a:latin typeface="Times New Roman"/>
              </a:rPr>
              <a:t>1 шаг -демонстрация игрового стола </a:t>
            </a:r>
          </a:p>
        </p:txBody>
      </p:sp>
      <p:sp>
        <p:nvSpPr>
          <p:cNvPr id="90" name="TextShape 2"/>
          <p:cNvSpPr txBox="1"/>
          <p:nvPr/>
        </p:nvSpPr>
        <p:spPr>
          <a:xfrm>
            <a:off x="1591560" y="722520"/>
            <a:ext cx="9388440" cy="71748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</a:pPr>
            <a:r>
              <a:rPr lang="ru-RU" sz="2800" b="0" strike="noStrike" spc="-1" dirty="0">
                <a:solidFill>
                  <a:srgbClr val="3465A4"/>
                </a:solidFill>
                <a:latin typeface="Times New Roman"/>
                <a:ea typeface="Microsoft YaHei"/>
              </a:rPr>
              <a:t>                  </a:t>
            </a:r>
            <a:r>
              <a:rPr lang="ru-RU" sz="2800" b="1" strike="noStrike" spc="-1" dirty="0">
                <a:solidFill>
                  <a:srgbClr val="3465A4"/>
                </a:solidFill>
                <a:latin typeface="Times New Roman"/>
                <a:ea typeface="Microsoft YaHei"/>
              </a:rPr>
              <a:t>5 шагов организации игрового процесса</a:t>
            </a:r>
            <a:r>
              <a:rPr dirty="0"/>
              <a:t/>
            </a:r>
            <a:br>
              <a:rPr dirty="0"/>
            </a:br>
            <a:endParaRPr lang="ru-RU" sz="2800" b="0" strike="noStrike" spc="-1" dirty="0">
              <a:solidFill>
                <a:srgbClr val="3465A4"/>
              </a:solidFill>
              <a:latin typeface="Times New Roman"/>
            </a:endParaRPr>
          </a:p>
        </p:txBody>
      </p:sp>
      <p:pic>
        <p:nvPicPr>
          <p:cNvPr id="91" name="Рисунок 7" descr="фото 1.jpg"/>
          <p:cNvPicPr/>
          <p:nvPr/>
        </p:nvPicPr>
        <p:blipFill>
          <a:blip r:embed="rId3"/>
          <a:stretch/>
        </p:blipFill>
        <p:spPr>
          <a:xfrm>
            <a:off x="453600" y="2621160"/>
            <a:ext cx="3294000" cy="2905200"/>
          </a:xfrm>
          <a:prstGeom prst="rect">
            <a:avLst/>
          </a:prstGeom>
          <a:ln w="0">
            <a:noFill/>
          </a:ln>
        </p:spPr>
      </p:pic>
      <p:pic>
        <p:nvPicPr>
          <p:cNvPr id="92" name="Рисунок 8"/>
          <p:cNvPicPr/>
          <p:nvPr/>
        </p:nvPicPr>
        <p:blipFill>
          <a:blip r:embed="rId4"/>
          <a:stretch/>
        </p:blipFill>
        <p:spPr>
          <a:xfrm>
            <a:off x="3764160" y="2641320"/>
            <a:ext cx="3598560" cy="2741760"/>
          </a:xfrm>
          <a:prstGeom prst="rect">
            <a:avLst/>
          </a:prstGeom>
          <a:ln w="0">
            <a:noFill/>
          </a:ln>
        </p:spPr>
      </p:pic>
      <p:pic>
        <p:nvPicPr>
          <p:cNvPr id="93" name="Рисунок 9"/>
          <p:cNvPicPr/>
          <p:nvPr/>
        </p:nvPicPr>
        <p:blipFill>
          <a:blip r:embed="rId5"/>
          <a:stretch/>
        </p:blipFill>
        <p:spPr>
          <a:xfrm>
            <a:off x="7587720" y="2675520"/>
            <a:ext cx="3861720" cy="26827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Shape 1"/>
          <p:cNvSpPr txBox="1"/>
          <p:nvPr/>
        </p:nvSpPr>
        <p:spPr>
          <a:xfrm rot="10800000">
            <a:off x="838080" y="-493920"/>
            <a:ext cx="10515240" cy="1166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 fontScale="25000" lnSpcReduction="20000"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95" name="Рисунок 5" descr="PHOTO-2023-03-14-09-36-15-8.jpg"/>
          <p:cNvPicPr/>
          <p:nvPr/>
        </p:nvPicPr>
        <p:blipFill>
          <a:blip r:embed="rId2"/>
          <a:stretch/>
        </p:blipFill>
        <p:spPr>
          <a:xfrm>
            <a:off x="1107360" y="2094840"/>
            <a:ext cx="4695480" cy="3887280"/>
          </a:xfrm>
          <a:prstGeom prst="rect">
            <a:avLst/>
          </a:prstGeom>
          <a:ln w="0">
            <a:noFill/>
          </a:ln>
        </p:spPr>
      </p:pic>
      <p:pic>
        <p:nvPicPr>
          <p:cNvPr id="96" name="Рисунок 6" descr="PHOTO-2023-03-14-09-36-15-7.jpg"/>
          <p:cNvPicPr/>
          <p:nvPr/>
        </p:nvPicPr>
        <p:blipFill>
          <a:blip r:embed="rId3"/>
          <a:stretch/>
        </p:blipFill>
        <p:spPr>
          <a:xfrm>
            <a:off x="6632280" y="2066760"/>
            <a:ext cx="4543560" cy="3940920"/>
          </a:xfrm>
          <a:prstGeom prst="rect">
            <a:avLst/>
          </a:prstGeom>
          <a:ln w="0">
            <a:noFill/>
          </a:ln>
        </p:spPr>
      </p:pic>
      <p:sp>
        <p:nvSpPr>
          <p:cNvPr id="97" name="CustomShape 2"/>
          <p:cNvSpPr/>
          <p:nvPr/>
        </p:nvSpPr>
        <p:spPr>
          <a:xfrm>
            <a:off x="5953320" y="1080000"/>
            <a:ext cx="286200" cy="54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000" b="1" strike="noStrike" spc="-1">
                <a:solidFill>
                  <a:srgbClr val="4472C4"/>
                </a:solidFill>
                <a:latin typeface="Arial"/>
              </a:rPr>
              <a:t> </a:t>
            </a:r>
            <a:endParaRPr lang="ru-RU" sz="3000" b="0" strike="noStrike" spc="-1">
              <a:latin typeface="Arial"/>
            </a:endParaRPr>
          </a:p>
        </p:txBody>
      </p:sp>
      <p:sp>
        <p:nvSpPr>
          <p:cNvPr id="98" name="TextShape 3"/>
          <p:cNvSpPr txBox="1"/>
          <p:nvPr/>
        </p:nvSpPr>
        <p:spPr>
          <a:xfrm>
            <a:off x="2923560" y="1012320"/>
            <a:ext cx="7876440" cy="764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ru-RU" sz="2400" b="1" strike="noStrike" spc="-1">
                <a:solidFill>
                  <a:srgbClr val="666666"/>
                </a:solidFill>
                <a:latin typeface="Times New Roman"/>
              </a:rPr>
              <a:t>Второй шаг — демонстрация коллекции фигурок. </a:t>
            </a:r>
            <a:endParaRPr lang="ru-RU" sz="2400" b="1" strike="noStrike" spc="-1">
              <a:solidFill>
                <a:srgbClr val="666666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Shape 1"/>
          <p:cNvSpPr txBox="1"/>
          <p:nvPr/>
        </p:nvSpPr>
        <p:spPr>
          <a:xfrm>
            <a:off x="720000" y="1800000"/>
            <a:ext cx="10991520" cy="50630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600" b="1" strike="noStrike" spc="-1" dirty="0">
                <a:solidFill>
                  <a:srgbClr val="666666"/>
                </a:solidFill>
                <a:latin typeface="Times New Roman"/>
                <a:ea typeface="Microsoft YaHei"/>
              </a:rPr>
              <a:t>Третий шаг — знакомство с правилами игр на песке. 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lang="ru-RU" sz="2800" b="0" strike="noStrike" spc="-1" dirty="0">
                <a:solidFill>
                  <a:srgbClr val="3465A4"/>
                </a:solidFill>
                <a:latin typeface="Times New Roman"/>
                <a:ea typeface="Microsoft YaHei"/>
              </a:rPr>
              <a:t>Правила игры в песочнице  для детей</a:t>
            </a:r>
            <a:r>
              <a:rPr dirty="0"/>
              <a:t/>
            </a:r>
            <a:br>
              <a:rPr dirty="0"/>
            </a:br>
            <a:r>
              <a:rPr lang="ru-RU" sz="2800" b="1" strike="noStrike" spc="-1" dirty="0">
                <a:solidFill>
                  <a:srgbClr val="302709"/>
                </a:solidFill>
                <a:latin typeface="Times New Roman"/>
                <a:ea typeface="Microsoft YaHei"/>
              </a:rPr>
              <a:t>Беречь</a:t>
            </a:r>
            <a:r>
              <a:rPr lang="ru-RU" sz="2800" b="0" strike="noStrike" spc="-1" dirty="0">
                <a:solidFill>
                  <a:srgbClr val="302709"/>
                </a:solidFill>
                <a:latin typeface="Times New Roman"/>
                <a:ea typeface="Microsoft YaHei"/>
              </a:rPr>
              <a:t> песчинки — не выбрасывать их из песочницы. Если случайно песок высыпался, покажи это взрослому, и он поможет им вернуться обратно в песочницу.  </a:t>
            </a:r>
            <a:r>
              <a:rPr dirty="0"/>
              <a:t/>
            </a:r>
            <a:br>
              <a:rPr dirty="0"/>
            </a:br>
            <a:r>
              <a:rPr lang="ru-RU" sz="2800" b="0" strike="noStrike" spc="-1" dirty="0">
                <a:solidFill>
                  <a:srgbClr val="302709"/>
                </a:solidFill>
                <a:latin typeface="Times New Roman"/>
                <a:ea typeface="Microsoft YaHei"/>
              </a:rPr>
              <a:t>Песчинки очень не любят, когда их </a:t>
            </a:r>
            <a:r>
              <a:rPr lang="ru-RU" sz="2800" b="1" strike="noStrike" spc="-1" dirty="0">
                <a:solidFill>
                  <a:srgbClr val="302709"/>
                </a:solidFill>
                <a:latin typeface="Times New Roman"/>
                <a:ea typeface="Microsoft YaHei"/>
              </a:rPr>
              <a:t>берут в рот или бросаются ими </a:t>
            </a:r>
            <a:r>
              <a:rPr lang="ru-RU" sz="2800" b="0" strike="noStrike" spc="-1" dirty="0">
                <a:solidFill>
                  <a:srgbClr val="302709"/>
                </a:solidFill>
                <a:latin typeface="Times New Roman"/>
                <a:ea typeface="Microsoft YaHei"/>
              </a:rPr>
              <a:t>в других детей.  </a:t>
            </a:r>
            <a:r>
              <a:rPr dirty="0"/>
              <a:t/>
            </a:r>
            <a:br>
              <a:rPr dirty="0"/>
            </a:br>
            <a:r>
              <a:rPr lang="ru-RU" sz="2800" b="0" strike="noStrike" spc="-1" dirty="0">
                <a:solidFill>
                  <a:srgbClr val="302709"/>
                </a:solidFill>
                <a:latin typeface="Times New Roman"/>
                <a:ea typeface="Microsoft YaHei"/>
              </a:rPr>
              <a:t>Песочная фея любит, когда у детей </a:t>
            </a:r>
            <a:r>
              <a:rPr lang="ru-RU" sz="2800" b="1" strike="noStrike" spc="-1" dirty="0">
                <a:solidFill>
                  <a:srgbClr val="302709"/>
                </a:solidFill>
                <a:latin typeface="Times New Roman"/>
                <a:ea typeface="Microsoft YaHei"/>
              </a:rPr>
              <a:t>чистые ручки и носики</a:t>
            </a:r>
            <a:r>
              <a:rPr lang="ru-RU" sz="2800" b="0" strike="noStrike" spc="-1" dirty="0">
                <a:solidFill>
                  <a:srgbClr val="302709"/>
                </a:solidFill>
                <a:latin typeface="Times New Roman"/>
                <a:ea typeface="Microsoft YaHei"/>
              </a:rPr>
              <a:t>. Поиграл с песком — </a:t>
            </a:r>
            <a:r>
              <a:rPr lang="ru-RU" sz="2800" b="1" strike="noStrike" spc="-1" dirty="0">
                <a:solidFill>
                  <a:srgbClr val="302709"/>
                </a:solidFill>
                <a:latin typeface="Times New Roman"/>
                <a:ea typeface="Microsoft YaHei"/>
              </a:rPr>
              <a:t>помой ручки и покажи чистые ладошки </a:t>
            </a:r>
            <a:r>
              <a:rPr lang="ru-RU" sz="2800" b="0" strike="noStrike" spc="-1" dirty="0">
                <a:solidFill>
                  <a:srgbClr val="302709"/>
                </a:solidFill>
                <a:latin typeface="Times New Roman"/>
                <a:ea typeface="Microsoft YaHei"/>
              </a:rPr>
              <a:t>зеркалу.</a:t>
            </a:r>
            <a:r>
              <a:rPr dirty="0"/>
              <a:t/>
            </a:r>
            <a:br>
              <a:rPr dirty="0"/>
            </a:br>
            <a:r>
              <a:rPr lang="ru-RU" sz="2600" b="0" strike="noStrike" spc="-1" dirty="0">
                <a:solidFill>
                  <a:srgbClr val="FF3838"/>
                </a:solidFill>
                <a:latin typeface="Times New Roman"/>
                <a:ea typeface="Microsoft YaHei"/>
              </a:rPr>
              <a:t>К песочнице не допускают с ранами</a:t>
            </a:r>
            <a:r>
              <a:rPr lang="en-US" sz="2600" b="0" strike="noStrike" spc="-1" dirty="0">
                <a:solidFill>
                  <a:srgbClr val="FF3838"/>
                </a:solidFill>
                <a:latin typeface="Times New Roman"/>
                <a:ea typeface="Microsoft YaHei"/>
              </a:rPr>
              <a:t>,</a:t>
            </a:r>
            <a:r>
              <a:rPr lang="ru-RU" sz="2600" b="0" strike="noStrike" spc="-1" dirty="0">
                <a:solidFill>
                  <a:srgbClr val="FF3838"/>
                </a:solidFill>
                <a:latin typeface="Times New Roman"/>
                <a:ea typeface="Microsoft YaHei"/>
              </a:rPr>
              <a:t> царапинами</a:t>
            </a:r>
            <a:r>
              <a:rPr lang="en-US" sz="2600" b="0" strike="noStrike" spc="-1" dirty="0">
                <a:solidFill>
                  <a:srgbClr val="FF3838"/>
                </a:solidFill>
                <a:latin typeface="Times New Roman"/>
                <a:ea typeface="Microsoft YaHei"/>
              </a:rPr>
              <a:t>,</a:t>
            </a:r>
            <a:r>
              <a:rPr lang="ru-RU" sz="2600" b="0" strike="noStrike" spc="-1" dirty="0">
                <a:solidFill>
                  <a:srgbClr val="FF3838"/>
                </a:solidFill>
                <a:latin typeface="Times New Roman"/>
                <a:ea typeface="Microsoft YaHei"/>
              </a:rPr>
              <a:t> аллергической  реакцией</a:t>
            </a:r>
            <a:r>
              <a:rPr lang="en-US" sz="2600" b="0" strike="noStrike" spc="-1" dirty="0">
                <a:solidFill>
                  <a:srgbClr val="FF3838"/>
                </a:solidFill>
                <a:latin typeface="Times New Roman"/>
                <a:ea typeface="Microsoft YaHei"/>
              </a:rPr>
              <a:t>.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lang="ru-RU" sz="2800" b="0" strike="noStrike" spc="-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dirty="0"/>
              <a:t/>
            </a:r>
            <a:br>
              <a:rPr dirty="0"/>
            </a:br>
            <a:endParaRPr lang="ru-RU" sz="28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1"/>
          <p:cNvSpPr txBox="1"/>
          <p:nvPr/>
        </p:nvSpPr>
        <p:spPr>
          <a:xfrm>
            <a:off x="831960" y="1709640"/>
            <a:ext cx="10515240" cy="2852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1" name="TextShape 2"/>
          <p:cNvSpPr txBox="1"/>
          <p:nvPr/>
        </p:nvSpPr>
        <p:spPr>
          <a:xfrm>
            <a:off x="831960" y="1061280"/>
            <a:ext cx="10515240" cy="10155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400" b="1" strike="noStrike" spc="-1">
                <a:solidFill>
                  <a:srgbClr val="0070C0"/>
                </a:solidFill>
                <a:latin typeface="Times New Roman"/>
              </a:rPr>
              <a:t> </a:t>
            </a:r>
            <a:endParaRPr lang="ru-RU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02" name="Рисунок 3" descr="PHOTO-2023-03-14-09-36-15-21.jpg"/>
          <p:cNvPicPr/>
          <p:nvPr/>
        </p:nvPicPr>
        <p:blipFill>
          <a:blip r:embed="rId2"/>
          <a:stretch/>
        </p:blipFill>
        <p:spPr>
          <a:xfrm>
            <a:off x="603720" y="2180880"/>
            <a:ext cx="3600720" cy="3719160"/>
          </a:xfrm>
          <a:prstGeom prst="rect">
            <a:avLst/>
          </a:prstGeom>
          <a:ln w="0">
            <a:noFill/>
          </a:ln>
        </p:spPr>
      </p:pic>
      <p:pic>
        <p:nvPicPr>
          <p:cNvPr id="103" name="Рисунок 4" descr="PHOTO-2023-02-28-20-55-24-1.jpg"/>
          <p:cNvPicPr/>
          <p:nvPr/>
        </p:nvPicPr>
        <p:blipFill>
          <a:blip r:embed="rId3"/>
          <a:stretch/>
        </p:blipFill>
        <p:spPr>
          <a:xfrm>
            <a:off x="4402800" y="1986840"/>
            <a:ext cx="3352320" cy="4103280"/>
          </a:xfrm>
          <a:prstGeom prst="rect">
            <a:avLst/>
          </a:prstGeom>
          <a:ln w="0">
            <a:noFill/>
          </a:ln>
        </p:spPr>
      </p:pic>
      <p:pic>
        <p:nvPicPr>
          <p:cNvPr id="104" name="Рисунок 5" descr="PHOTO-2023-03-14-09-36-15-24.jpg"/>
          <p:cNvPicPr/>
          <p:nvPr/>
        </p:nvPicPr>
        <p:blipFill>
          <a:blip r:embed="rId4"/>
          <a:stretch/>
        </p:blipFill>
        <p:spPr>
          <a:xfrm>
            <a:off x="7935840" y="2179800"/>
            <a:ext cx="3476520" cy="3612240"/>
          </a:xfrm>
          <a:prstGeom prst="rect">
            <a:avLst/>
          </a:prstGeom>
          <a:ln w="0">
            <a:noFill/>
          </a:ln>
        </p:spPr>
      </p:pic>
      <p:sp>
        <p:nvSpPr>
          <p:cNvPr id="105" name="TextShape 3"/>
          <p:cNvSpPr txBox="1"/>
          <p:nvPr/>
        </p:nvSpPr>
        <p:spPr>
          <a:xfrm>
            <a:off x="1080000" y="1061280"/>
            <a:ext cx="11122920" cy="828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ru-RU" sz="2600" b="1" strike="noStrike" spc="-1">
                <a:solidFill>
                  <a:srgbClr val="666666"/>
                </a:solidFill>
                <a:latin typeface="Arial"/>
              </a:rPr>
              <a:t>Четвертый шаг — формулирование темы занятия, инструкций к играм, основное содержание занятия.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Shape 1"/>
          <p:cNvSpPr txBox="1"/>
          <p:nvPr/>
        </p:nvSpPr>
        <p:spPr>
          <a:xfrm>
            <a:off x="822960" y="663840"/>
            <a:ext cx="10515240" cy="24480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t/>
            </a:r>
            <a:br/>
            <a:r>
              <a:t/>
            </a:r>
            <a:br/>
            <a:r>
              <a:t/>
            </a:r>
            <a:br/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7" name="TextShape 2"/>
          <p:cNvSpPr txBox="1"/>
          <p:nvPr/>
        </p:nvSpPr>
        <p:spPr>
          <a:xfrm>
            <a:off x="831960" y="1117440"/>
            <a:ext cx="10515240" cy="83484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600" b="1" strike="noStrike" spc="-1">
                <a:solidFill>
                  <a:srgbClr val="666666"/>
                </a:solidFill>
                <a:latin typeface="Times New Roman"/>
              </a:rPr>
              <a:t>Пятый шаг — завершение занятия, ритуал выхода.</a:t>
            </a:r>
            <a:endParaRPr lang="ru-RU" sz="2600" b="0" strike="noStrike" spc="-1">
              <a:solidFill>
                <a:srgbClr val="666666"/>
              </a:solidFill>
              <a:latin typeface="Times New Roman"/>
            </a:endParaRPr>
          </a:p>
        </p:txBody>
      </p:sp>
      <p:pic>
        <p:nvPicPr>
          <p:cNvPr id="108" name="Рисунок 4" descr="PHOTO-2023-03-14-09-36-15-17.jpg"/>
          <p:cNvPicPr/>
          <p:nvPr/>
        </p:nvPicPr>
        <p:blipFill>
          <a:blip r:embed="rId2"/>
          <a:stretch/>
        </p:blipFill>
        <p:spPr>
          <a:xfrm rot="10800000">
            <a:off x="578880" y="2215800"/>
            <a:ext cx="3713760" cy="3685320"/>
          </a:xfrm>
          <a:prstGeom prst="rect">
            <a:avLst/>
          </a:prstGeom>
          <a:ln w="0">
            <a:noFill/>
          </a:ln>
        </p:spPr>
      </p:pic>
      <p:pic>
        <p:nvPicPr>
          <p:cNvPr id="109" name="Рисунок 5" descr="PHOTO-2023-03-14-09-36-15-11.jpg"/>
          <p:cNvPicPr/>
          <p:nvPr/>
        </p:nvPicPr>
        <p:blipFill>
          <a:blip r:embed="rId3"/>
          <a:stretch/>
        </p:blipFill>
        <p:spPr>
          <a:xfrm rot="16200000">
            <a:off x="4566240" y="2259720"/>
            <a:ext cx="3058920" cy="3476520"/>
          </a:xfrm>
          <a:prstGeom prst="rect">
            <a:avLst/>
          </a:prstGeom>
          <a:ln w="0">
            <a:noFill/>
          </a:ln>
        </p:spPr>
      </p:pic>
      <p:pic>
        <p:nvPicPr>
          <p:cNvPr id="110" name="Рисунок 6" descr="PHOTO-2023-03-14-09-36-15-18.jpg"/>
          <p:cNvPicPr/>
          <p:nvPr/>
        </p:nvPicPr>
        <p:blipFill>
          <a:blip r:embed="rId4"/>
          <a:stretch/>
        </p:blipFill>
        <p:spPr>
          <a:xfrm rot="10800000">
            <a:off x="7911360" y="2221560"/>
            <a:ext cx="3781440" cy="36234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Shape 1"/>
          <p:cNvSpPr txBox="1"/>
          <p:nvPr/>
        </p:nvSpPr>
        <p:spPr>
          <a:xfrm>
            <a:off x="1014120" y="595440"/>
            <a:ext cx="10163160" cy="24634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</a:pPr>
            <a:r>
              <a:t/>
            </a:r>
            <a:br/>
            <a:r>
              <a:rPr lang="ru-RU" sz="6000" b="0" strike="noStrike" spc="-1">
                <a:solidFill>
                  <a:srgbClr val="0070C0"/>
                </a:solidFill>
                <a:latin typeface="Times New Roman"/>
              </a:rPr>
              <a:t>РЕЗУЛЬТАТЫ </a:t>
            </a:r>
            <a:r>
              <a:t/>
            </a:r>
            <a:br/>
            <a:r>
              <a:t/>
            </a:r>
            <a:br/>
            <a:endParaRPr lang="ru-RU" sz="6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2" name="TextShape 2"/>
          <p:cNvSpPr txBox="1"/>
          <p:nvPr/>
        </p:nvSpPr>
        <p:spPr>
          <a:xfrm>
            <a:off x="540000" y="720000"/>
            <a:ext cx="11520000" cy="397764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800" b="0" strike="noStrike" spc="-1">
                <a:solidFill>
                  <a:srgbClr val="000000"/>
                </a:solidFill>
                <a:latin typeface="Times New Roman"/>
              </a:rPr>
              <a:t> </a:t>
            </a: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ru-RU" sz="28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2800" b="0" strike="noStrike" spc="-1">
                <a:solidFill>
                  <a:srgbClr val="000000"/>
                </a:solidFill>
                <a:latin typeface="Times New Roman"/>
              </a:rPr>
              <a:t>    -знакомство со свойствами песка, другими объектами предметного мира посредством экспериментально-исследовательской деятельности с опорой на тактильное, зрительное, слуховое и звуковое восприятие;</a:t>
            </a:r>
            <a:endParaRPr lang="ru-RU" sz="28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ru-RU" sz="28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2800" b="0" strike="noStrike" spc="-1">
                <a:solidFill>
                  <a:srgbClr val="000000"/>
                </a:solidFill>
                <a:latin typeface="Times New Roman"/>
              </a:rPr>
              <a:t>- развитие пространственного восприятия, изучение признаков предметов опытным путём (цвет, величина, форма);</a:t>
            </a:r>
            <a:endParaRPr lang="ru-RU" sz="28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ru-RU" sz="2800" b="0" strike="noStrike" spc="-1">
              <a:solidFill>
                <a:srgbClr val="000000"/>
              </a:solidFill>
              <a:latin typeface="Times New Roman"/>
            </a:endParaRPr>
          </a:p>
          <a:p>
            <a:pPr marL="399960" indent="-3996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800" b="0" strike="noStrike" spc="-1">
                <a:solidFill>
                  <a:srgbClr val="000000"/>
                </a:solidFill>
                <a:latin typeface="Times New Roman"/>
              </a:rPr>
              <a:t>-приобретение опыта самостоятельного преодоления конфликтов в процессе игрового взаимодействия, воспитание взаимного уважения и умения слушать друг друга.</a:t>
            </a:r>
          </a:p>
          <a:p>
            <a:pPr marL="399960" indent="-3996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800" b="0" strike="noStrike" spc="-1">
                <a:solidFill>
                  <a:srgbClr val="000000"/>
                </a:solidFill>
                <a:latin typeface="Times New Roman"/>
              </a:rPr>
              <a:t> </a:t>
            </a: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800" b="0" strike="noStrike" spc="-1">
                <a:solidFill>
                  <a:srgbClr val="000000"/>
                </a:solidFill>
                <a:latin typeface="Times New Roman"/>
              </a:rPr>
              <a:t> </a:t>
            </a: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ru-RU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Рисунок 4"/>
          <p:cNvPicPr/>
          <p:nvPr/>
        </p:nvPicPr>
        <p:blipFill>
          <a:blip r:embed="rId2"/>
          <a:stretch/>
        </p:blipFill>
        <p:spPr>
          <a:xfrm>
            <a:off x="1944720" y="842400"/>
            <a:ext cx="8301960" cy="56181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</TotalTime>
  <Words>181</Words>
  <Application>Microsoft Office PowerPoint</Application>
  <PresentationFormat>Широкоэкранный</PresentationFormat>
  <Paragraphs>29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Microsoft YaHei</vt:lpstr>
      <vt:lpstr>Arial</vt:lpstr>
      <vt:lpstr>DejaVu Sans</vt:lpstr>
      <vt:lpstr>Times New Roman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Vitaliy</dc:creator>
  <dc:description/>
  <cp:lastModifiedBy>User</cp:lastModifiedBy>
  <cp:revision>68</cp:revision>
  <dcterms:created xsi:type="dcterms:W3CDTF">2023-01-18T14:41:30Z</dcterms:created>
  <dcterms:modified xsi:type="dcterms:W3CDTF">2023-03-27T17:18:44Z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Широкоэкранный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9</vt:i4>
  </property>
  <property fmtid="{D5CDD505-2E9C-101B-9397-08002B2CF9AE}" pid="12" name="version">
    <vt:lpwstr>0906.0100.01</vt:lpwstr>
  </property>
</Properties>
</file>