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5" r:id="rId11"/>
    <p:sldId id="271" r:id="rId12"/>
    <p:sldId id="266" r:id="rId13"/>
    <p:sldId id="267" r:id="rId14"/>
    <p:sldId id="272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EEF4CD2-B077-4D22-8251-DE68DB8A890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9"/>
            <p14:sldId id="265"/>
            <p14:sldId id="271"/>
            <p14:sldId id="266"/>
          </p14:sldIdLst>
        </p14:section>
        <p14:section name="Раздел без заголовка" id="{ACA35A38-F82C-4FEF-9919-A514BCA3E57C}">
          <p14:sldIdLst>
            <p14:sldId id="267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34C30B-8E4A-4F2E-A859-E8D6804E682A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D62A600-89D8-4C71-8CF8-70307A0CB8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9905" y="1484784"/>
            <a:ext cx="6910568" cy="2296051"/>
          </a:xfrm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Дифференциация звуков </a:t>
            </a:r>
            <a:r>
              <a:rPr lang="en-US" sz="3600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r>
              <a:rPr lang="ru-RU" sz="3600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ч – щ  в словах и предложениях.</a:t>
            </a:r>
            <a:br>
              <a:rPr lang="ru-RU" sz="3600" dirty="0"/>
            </a:br>
            <a:endParaRPr lang="ru-RU" sz="36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789040"/>
            <a:ext cx="6357276" cy="1656184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Работу выполнила </a:t>
            </a:r>
            <a:r>
              <a:rPr lang="en-US" sz="2400" dirty="0"/>
              <a:t>:</a:t>
            </a:r>
          </a:p>
          <a:p>
            <a:r>
              <a:rPr lang="ru-RU" sz="2400" dirty="0"/>
              <a:t>Филиппова Татьяна Евгеньевна, учитель-логопед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МОУ СОШ №40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города Твери</a:t>
            </a:r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176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147248" cy="1143000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Вставить пропущенные буквы –ч- -щ-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552096"/>
            <a:ext cx="8137525" cy="4875213"/>
          </a:xfrm>
        </p:spPr>
        <p:txBody>
          <a:bodyPr/>
          <a:lstStyle/>
          <a:p>
            <a:r>
              <a:rPr lang="ru-RU" dirty="0"/>
              <a:t>-АСОВ-ИК, ПРИ-УРИВ ГЛАЗ, -ИНИТ -АСИКИ ДЛЯ НАС.</a:t>
            </a:r>
          </a:p>
        </p:txBody>
      </p:sp>
      <p:pic>
        <p:nvPicPr>
          <p:cNvPr id="7176" name="Picture 8" descr="http://s47.radikal.ru/i116/1208/b9/ec4e0557f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0547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26919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2945" y="836712"/>
            <a:ext cx="7135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РОССВОРД ИЗ 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ОТГАДОК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>
          <a:xfrm>
            <a:off x="539240" y="2591038"/>
            <a:ext cx="3826768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 Мы ходим ночью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Ходим днём,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Но никуда мы не уйдём.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 бьем исправно каждый час,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вы, друзья, не бейте нас.</a:t>
            </a:r>
          </a:p>
          <a:p>
            <a:pPr marL="0" indent="0">
              <a:buNone/>
            </a:pP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У неё во рту пила,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Под водой она жила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Всех пугала, всех глотала,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теперь в котёл попала.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370588" y="2591038"/>
            <a:ext cx="3657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3. Пухлые, красивые,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 чего же милые,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морозе розовеют,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От стыда горят, краснеют.</a:t>
            </a:r>
          </a:p>
          <a:p>
            <a:pPr marL="0" indent="0">
              <a:buNone/>
            </a:pP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Пушистая вата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Плывет куда-то.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Чем вата ниже,</a:t>
            </a:r>
          </a:p>
          <a:p>
            <a:pPr marL="0" indent="0">
              <a:buNone/>
            </a:pPr>
            <a:r>
              <a:rPr lang="ru-RU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Тем дождик ближе.</a:t>
            </a:r>
          </a:p>
        </p:txBody>
      </p:sp>
    </p:spTree>
    <p:extLst>
      <p:ext uri="{BB962C8B-B14F-4D97-AF65-F5344CB8AC3E}">
        <p14:creationId xmlns:p14="http://schemas.microsoft.com/office/powerpoint/2010/main" val="28609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6071955" cy="336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34324" y="394341"/>
            <a:ext cx="4297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ОТГАДКИ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196" name="Picture 4" descr="http://www.bezdelu.net/images/stories/clock/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61" y="4509120"/>
            <a:ext cx="1364667" cy="13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fishing.ya1.ru/uploads/posts/2011-11/1322615370_rggr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48" y="2943922"/>
            <a:ext cx="1495915" cy="16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stickme.ru/sites/default/files/styles/uc_catalog_internal/public/product_images/1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74717"/>
            <a:ext cx="1343612" cy="13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astrologo.ru/imason/Shek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66" y="1421690"/>
            <a:ext cx="1856548" cy="147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>
                <a:solidFill>
                  <a:srgbClr val="FF0000"/>
                </a:solidFill>
              </a:rPr>
              <a:t>Загадка - шутка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Живёт в пещере чудовище.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Держит в лапищах сокровище.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Крепки у него лапищи,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Кривы на лапищах когтищи,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Остры у него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зубищи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Черны у него глазищи,</a:t>
            </a:r>
          </a:p>
          <a:p>
            <a:pPr marL="0" indent="0">
              <a:buNone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Блестящи его усищи!</a:t>
            </a:r>
          </a:p>
        </p:txBody>
      </p:sp>
      <p:pic>
        <p:nvPicPr>
          <p:cNvPr id="9224" name="Picture 8" descr="http://s1.maminklub.lv/cache/d0/7a/d07a6fd35ed6600ced910fdcf1fcd8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076576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7-tub-ru.yandex.net/i?id=428741269-56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734" y="4019064"/>
            <a:ext cx="1579378" cy="199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13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63688" y="1340768"/>
            <a:ext cx="5328592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Да вы не бойтесь, малышки!</a:t>
            </a:r>
          </a:p>
          <a:p>
            <a:pPr marL="0" indent="0" algn="ct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Чудовище это – мышка!</a:t>
            </a:r>
          </a:p>
          <a:p>
            <a:pPr marL="0" indent="0" algn="ct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Пещера –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мышкина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норка!</a:t>
            </a:r>
          </a:p>
          <a:p>
            <a:pPr marL="0" indent="0" algn="ctr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 сокровище – хлебная корка!</a:t>
            </a:r>
          </a:p>
        </p:txBody>
      </p:sp>
      <p:pic>
        <p:nvPicPr>
          <p:cNvPr id="4" name="Picture 4" descr="http://rawstyle.ru/wp-content/uploads/2011/05/m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5676">
            <a:off x="924388" y="4249821"/>
            <a:ext cx="2370677" cy="23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5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cap="none" dirty="0">
                <a:ln/>
                <a:solidFill>
                  <a:schemeClr val="accent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Итог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2205038"/>
            <a:ext cx="8604448" cy="4052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чётко на уроках отвечать,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звуки в устной речи различать.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(какие звуки мы различали?)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грамотно читать и писать,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буквы без ошибок называть.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(какими буквами обозначаются звуки -ч- -щ-?)</a:t>
            </a:r>
          </a:p>
        </p:txBody>
      </p:sp>
      <p:pic>
        <p:nvPicPr>
          <p:cNvPr id="10244" name="Picture 4" descr="http://us.cdn2.123rf.com/168nwm/yayayoy/yayayoy1203/yayayoy120300015/12793108-sn-----n-------n----noen------noen------n-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249530" cy="20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0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 numCol="1">
            <a:normAutofit/>
          </a:bodyPr>
          <a:lstStyle/>
          <a:p>
            <a:r>
              <a:rPr lang="ru-RU" sz="2000" dirty="0"/>
              <a:t>1. Не корень, а в земле,     2. Чуть побольше рукавички</a:t>
            </a:r>
          </a:p>
          <a:p>
            <a:r>
              <a:rPr lang="ru-RU" sz="2000" dirty="0"/>
              <a:t>    Не хлеб, а на столе.            Подарили мне его.</a:t>
            </a:r>
          </a:p>
          <a:p>
            <a:r>
              <a:rPr lang="ru-RU" sz="2000" dirty="0"/>
              <a:t>    И к пище приправа,           Он пока что с непривычки</a:t>
            </a:r>
          </a:p>
          <a:p>
            <a:r>
              <a:rPr lang="ru-RU" sz="2000" dirty="0"/>
              <a:t>    И на болезни управа.         Не лакает молоко.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Как услышит в дверь звонок</a:t>
            </a:r>
          </a:p>
          <a:p>
            <a:pPr marL="0" indent="0">
              <a:buNone/>
            </a:pPr>
            <a:r>
              <a:rPr lang="ru-RU" sz="2000" dirty="0"/>
              <a:t>                                                      Лает весело ……. </a:t>
            </a:r>
          </a:p>
        </p:txBody>
      </p:sp>
      <p:pic>
        <p:nvPicPr>
          <p:cNvPr id="1026" name="Picture 2" descr="http://natur-life.ru/upload/iblock/076/hfbr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7012"/>
            <a:ext cx="28575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inder-baby.ru/categories/novinki/myagkie-igrushki-2/schenok-25sm-multi-pulti-f11-w1659/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1743293" cy="25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260648"/>
            <a:ext cx="1943150" cy="1143000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225680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Беседа о характерных признаках звуков (Ч), (Щ).</a:t>
            </a:r>
          </a:p>
        </p:txBody>
      </p:sp>
      <p:pic>
        <p:nvPicPr>
          <p:cNvPr id="2050" name="Picture 2" descr="http://readik.ru/bukvy/c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12369" cy="39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-fotki.yandex.ru/get/5905/milkamilkina.1b5/0_9e91e_5056ce9a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92331"/>
            <a:ext cx="4782670" cy="400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9452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s002.radikal.ru/i199/1009/c2/9a48147221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061207"/>
            <a:ext cx="3226051" cy="22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s002.radikal.ru/i199/1009/c2/9a48147221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25465"/>
            <a:ext cx="3223368" cy="227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0979" y="476672"/>
            <a:ext cx="6383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</a:t>
            </a: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Веселый поезд</a:t>
            </a: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”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6" name="Picture 4" descr="http://flexmetal.ru/img/p/17-57-thick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979" y="2913515"/>
            <a:ext cx="2618656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785393">
            <a:off x="4393657" y="2980099"/>
            <a:ext cx="84642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</a:t>
            </a:r>
          </a:p>
        </p:txBody>
      </p:sp>
      <p:sp>
        <p:nvSpPr>
          <p:cNvPr id="7" name="Прямоугольник 6"/>
          <p:cNvSpPr/>
          <p:nvPr/>
        </p:nvSpPr>
        <p:spPr>
          <a:xfrm rot="229376">
            <a:off x="1475657" y="3249403"/>
            <a:ext cx="11368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</a:p>
        </p:txBody>
      </p:sp>
      <p:pic>
        <p:nvPicPr>
          <p:cNvPr id="3080" name="Picture 8" descr="http://www.graycell.ru/picture/big/schyotka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81" y="2211801"/>
            <a:ext cx="1080121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ishing.ya1.ru/uploads/posts/2011-11/1322615370_rggr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02" y="1682677"/>
            <a:ext cx="1495915" cy="160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s002.radikal.ru/i199/1002/bc/29dc4e1343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717" y="2045811"/>
            <a:ext cx="1518320" cy="113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phototusya.narod.ru/28593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22" y="1793954"/>
            <a:ext cx="1501447" cy="150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nskliga.icnn.ru/image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81" y="2045811"/>
            <a:ext cx="1531775" cy="116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specovochka.ru/components/com_virtuemart/shop_image/product/84eddde891ff135da9c2680b6853689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69" y="2005456"/>
            <a:ext cx="1173901" cy="11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megakot.ru/pictures/igrovoy_nabor_chaynik_00054673_larg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32" y="5340582"/>
            <a:ext cx="1127273" cy="112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cdn.freebievectors.com/illustrations/7/g/green-tortoise-cartoon-clip-art/preview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79" y="5501220"/>
            <a:ext cx="1092744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im8-tub-ru.yandex.net/i?id=216403376-18-72&amp;n=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20" y="5481157"/>
            <a:ext cx="853594" cy="8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ru.all.biz/img/ru/catalog/540278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89" y="5481157"/>
            <a:ext cx="1461951" cy="81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kolyan.net/uploads/posts/2010-04/1271754129_151_babochkiz.narod.ru_smal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56" y="5501220"/>
            <a:ext cx="1080121" cy="7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http://www.snow-tech.ru/images/catalog/normal/pic266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87" y="5523845"/>
            <a:ext cx="548281" cy="67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ttp://s001.radikal.ru/i194/1207/ed/656307283fb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20" y="5313916"/>
            <a:ext cx="928298" cy="10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ugnomika.ru/images/img_14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4636"/>
            <a:ext cx="4111205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gnomika.ru/images/img_149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05" y="1990750"/>
            <a:ext cx="4111205" cy="441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08912" cy="508918"/>
          </a:xfrm>
        </p:spPr>
        <p:txBody>
          <a:bodyPr>
            <a:noAutofit/>
          </a:bodyPr>
          <a:lstStyle/>
          <a:p>
            <a:r>
              <a:rPr lang="ru-RU" sz="3600" b="1" i="1" u="sng" dirty="0">
                <a:solidFill>
                  <a:srgbClr val="FF0000"/>
                </a:solidFill>
              </a:rPr>
              <a:t>Определить место звуков -ч- -щ-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052736"/>
            <a:ext cx="8147050" cy="4995862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Слова</a:t>
            </a:r>
            <a:r>
              <a:rPr lang="en-US" sz="2800" dirty="0"/>
              <a:t>: </a:t>
            </a:r>
            <a:r>
              <a:rPr lang="ru-RU" sz="2800" dirty="0"/>
              <a:t>ЧУЖОЙ, ЩЁТКА, ЛУЧИ, КИРПИЧ, ГРУЩУ, УБОРЩИЦА, УЧАСТОК.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    </a:t>
            </a:r>
            <a:endParaRPr lang="ru-RU" sz="11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            </a:t>
            </a:r>
            <a:r>
              <a:rPr lang="ru-RU" sz="6600" dirty="0"/>
              <a:t>    </a:t>
            </a:r>
          </a:p>
          <a:p>
            <a:pPr marL="0" indent="0">
              <a:buNone/>
            </a:pPr>
            <a:r>
              <a:rPr lang="ru-RU" sz="6600" dirty="0">
                <a:solidFill>
                  <a:srgbClr val="FF0000"/>
                </a:solidFill>
              </a:rPr>
              <a:t>         Ч</a:t>
            </a:r>
            <a:r>
              <a:rPr lang="en-US" sz="6600" dirty="0">
                <a:solidFill>
                  <a:srgbClr val="FF0000"/>
                </a:solidFill>
              </a:rPr>
              <a:t>               </a:t>
            </a:r>
            <a:r>
              <a:rPr lang="ru-RU" sz="6600" dirty="0">
                <a:solidFill>
                  <a:srgbClr val="FF0000"/>
                </a:solidFill>
              </a:rPr>
              <a:t>Щ</a:t>
            </a:r>
          </a:p>
          <a:p>
            <a:pPr marL="0" indent="0">
              <a:buNone/>
            </a:pPr>
            <a:r>
              <a:rPr lang="ru-RU" sz="6600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5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3106688" cy="11430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“</a:t>
            </a:r>
            <a:r>
              <a:rPr lang="ru-RU" b="1" i="1" u="sng" dirty="0">
                <a:solidFill>
                  <a:srgbClr val="FF0000"/>
                </a:solidFill>
              </a:rPr>
              <a:t>Добавь слог</a:t>
            </a:r>
            <a:r>
              <a:rPr lang="en-US" b="1" i="1" u="sng" dirty="0">
                <a:solidFill>
                  <a:srgbClr val="FF0000"/>
                </a:solidFill>
              </a:rPr>
              <a:t>”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1.  </a:t>
            </a:r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ru-RU" b="1" dirty="0" err="1">
                <a:solidFill>
                  <a:srgbClr val="0070C0"/>
                </a:solidFill>
              </a:rPr>
              <a:t>Ча</a:t>
            </a:r>
            <a:r>
              <a:rPr lang="ru-RU" b="1" dirty="0">
                <a:solidFill>
                  <a:srgbClr val="0070C0"/>
                </a:solidFill>
              </a:rPr>
              <a:t>- -Ща-                             </a:t>
            </a:r>
            <a:r>
              <a:rPr lang="ru-RU" dirty="0"/>
              <a:t>2. </a:t>
            </a:r>
            <a:r>
              <a:rPr lang="ru-RU" dirty="0">
                <a:solidFill>
                  <a:srgbClr val="0070C0"/>
                </a:solidFill>
              </a:rPr>
              <a:t>-</a:t>
            </a:r>
            <a:r>
              <a:rPr lang="ru-RU" b="1" dirty="0">
                <a:solidFill>
                  <a:srgbClr val="0070C0"/>
                </a:solidFill>
              </a:rPr>
              <a:t>Чу- -</a:t>
            </a:r>
            <a:r>
              <a:rPr lang="ru-RU" b="1" dirty="0" err="1">
                <a:solidFill>
                  <a:srgbClr val="0070C0"/>
                </a:solidFill>
              </a:rPr>
              <a:t>Щу</a:t>
            </a:r>
            <a:r>
              <a:rPr lang="ru-RU" b="1" dirty="0">
                <a:solidFill>
                  <a:srgbClr val="0070C0"/>
                </a:solidFill>
              </a:rPr>
              <a:t>-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                                         пи…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да…                                    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пи…                                    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                                   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кру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све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                                 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защи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                     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зада…                                     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встре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…</a:t>
            </a:r>
          </a:p>
        </p:txBody>
      </p:sp>
      <p:pic>
        <p:nvPicPr>
          <p:cNvPr id="15366" name="Picture 6" descr="http://redstarcat.ucoz.ru/_fr/77/23482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4329">
            <a:off x="2588050" y="2461112"/>
            <a:ext cx="2359783" cy="18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ru/thumb/d/d3/%D0%A1%D0%B2%D0%B5%D1%87%D0%B0_11.jpg/200px-%D0%A1%D0%B2%D0%B5%D1%87%D0%B0_1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 rot="966971">
            <a:off x="3799099" y="4307663"/>
            <a:ext cx="1500198" cy="255033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1368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08512" cy="1143000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Игра </a:t>
            </a:r>
            <a:r>
              <a:rPr lang="en-US" b="1" i="1" u="sng" dirty="0">
                <a:solidFill>
                  <a:srgbClr val="FF0000"/>
                </a:solidFill>
              </a:rPr>
              <a:t>“</a:t>
            </a:r>
            <a:r>
              <a:rPr lang="ru-RU" b="1" i="1" u="sng" dirty="0">
                <a:solidFill>
                  <a:srgbClr val="FF0000"/>
                </a:solidFill>
              </a:rPr>
              <a:t>Что я делаю?</a:t>
            </a:r>
            <a:r>
              <a:rPr lang="en-US" b="1" i="1" u="sng" dirty="0">
                <a:solidFill>
                  <a:srgbClr val="FF0000"/>
                </a:solidFill>
              </a:rPr>
              <a:t>”</a:t>
            </a:r>
            <a:endParaRPr lang="ru-RU" b="1" i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Катить 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Грустить 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Чистить 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Плакать–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Искать–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Вертеть–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Пустить–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Угостить–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Простить–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Платить–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Полоскать– Я …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Скакать– Я …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http://s013.radikal.ru/i325/1101/56/5ed00e0fa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8119">
            <a:off x="3449058" y="1895778"/>
            <a:ext cx="4757851" cy="356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45828"/>
            <a:ext cx="7467600" cy="1143000"/>
          </a:xfrm>
        </p:spPr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Вставить подходящее по смыслу слово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268413"/>
            <a:ext cx="8002588" cy="5205412"/>
          </a:xfrm>
        </p:spPr>
        <p:txBody>
          <a:bodyPr>
            <a:normAutofit/>
          </a:bodyPr>
          <a:lstStyle/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улицы доносится громкий …..</a:t>
            </a:r>
          </a:p>
          <a:p>
            <a:pPr marL="0" indent="0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(плащ, плач)                                            </a:t>
            </a:r>
          </a:p>
          <a:p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дождливую погоду мы надеваем…..</a:t>
            </a:r>
          </a:p>
        </p:txBody>
      </p:sp>
      <p:pic>
        <p:nvPicPr>
          <p:cNvPr id="12290" name="Picture 2" descr="http://photos2.fotosearch.com/bthumb/CSP/CSP359/k35924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470">
            <a:off x="5076056" y="3253264"/>
            <a:ext cx="2627362" cy="262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://www.specovochka.ru/components/com_virtuemart/shop_image/product/84eddde891ff135da9c2680b685368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8689">
            <a:off x="1572012" y="3717031"/>
            <a:ext cx="2495931" cy="24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2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0707" y="1440097"/>
            <a:ext cx="7513596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Физкультминутка</a:t>
            </a:r>
          </a:p>
        </p:txBody>
      </p:sp>
      <p:pic>
        <p:nvPicPr>
          <p:cNvPr id="11266" name="Picture 2" descr="http://www.dou1603.ru/wp-content/uploads/image/karninki/fizr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349" y="2402663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425</TotalTime>
  <Words>471</Words>
  <Application>Microsoft Office PowerPoint</Application>
  <PresentationFormat>Экран (4:3)</PresentationFormat>
  <Paragraphs>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Unicode MS</vt:lpstr>
      <vt:lpstr>Century Schoolbook</vt:lpstr>
      <vt:lpstr>Wingdings</vt:lpstr>
      <vt:lpstr>Wingdings 2</vt:lpstr>
      <vt:lpstr>Эркер</vt:lpstr>
      <vt:lpstr>Дифференциация звуков   ч – щ  в словах и предложениях. </vt:lpstr>
      <vt:lpstr>Загадки</vt:lpstr>
      <vt:lpstr>Беседа о характерных признаках звуков (Ч), (Щ).</vt:lpstr>
      <vt:lpstr>Презентация PowerPoint</vt:lpstr>
      <vt:lpstr>Определить место звуков -ч- -щ-</vt:lpstr>
      <vt:lpstr>“Добавь слог”</vt:lpstr>
      <vt:lpstr>Игра “Что я делаю?”</vt:lpstr>
      <vt:lpstr>Вставить подходящее по смыслу слово</vt:lpstr>
      <vt:lpstr>Презентация PowerPoint</vt:lpstr>
      <vt:lpstr>Вставить пропущенные буквы –ч- -щ-</vt:lpstr>
      <vt:lpstr>Презентация PowerPoint</vt:lpstr>
      <vt:lpstr>Презентация PowerPoint</vt:lpstr>
      <vt:lpstr>Загадка - шутка</vt:lpstr>
      <vt:lpstr>Презентация PowerPoint</vt:lpstr>
      <vt:lpstr>Итог занятия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Логопедическое занятие с группой учащихся с нарушением письма и чтения, обусловленным ФФН речи (3 класс)</dc:title>
  <dc:creator>user</dc:creator>
  <cp:lastModifiedBy>Дарина</cp:lastModifiedBy>
  <cp:revision>31</cp:revision>
  <dcterms:created xsi:type="dcterms:W3CDTF">2013-05-28T09:33:11Z</dcterms:created>
  <dcterms:modified xsi:type="dcterms:W3CDTF">2023-10-01T15:00:33Z</dcterms:modified>
</cp:coreProperties>
</file>