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366" autoAdjust="0"/>
  </p:normalViewPr>
  <p:slideViewPr>
    <p:cSldViewPr>
      <p:cViewPr varScale="1">
        <p:scale>
          <a:sx n="99" d="100"/>
          <a:sy n="99" d="100"/>
        </p:scale>
        <p:origin x="-3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FA688143-DD29-4437-9DA3-DD99A4CAF189}" type="datetimeFigureOut">
              <a:rPr lang="ru-RU" smtClean="0"/>
              <a:pPr/>
              <a:t>22.09.2023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37A418-8742-48C8-99D4-C399DCDC1C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8143-DD29-4437-9DA3-DD99A4CAF189}" type="datetimeFigureOut">
              <a:rPr lang="ru-RU" smtClean="0"/>
              <a:pPr/>
              <a:t>22.09.2023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7A418-8742-48C8-99D4-C399DCDC1C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A688143-DD29-4437-9DA3-DD99A4CAF189}" type="datetimeFigureOut">
              <a:rPr lang="ru-RU" smtClean="0"/>
              <a:pPr/>
              <a:t>22.09.2023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1337A418-8742-48C8-99D4-C399DCDC1C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8143-DD29-4437-9DA3-DD99A4CAF189}" type="datetimeFigureOut">
              <a:rPr lang="ru-RU" smtClean="0"/>
              <a:pPr/>
              <a:t>22.09.2023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37A418-8742-48C8-99D4-C399DCDC1C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8143-DD29-4437-9DA3-DD99A4CAF189}" type="datetimeFigureOut">
              <a:rPr lang="ru-RU" smtClean="0"/>
              <a:pPr/>
              <a:t>22.09.2023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337A418-8742-48C8-99D4-C399DCDC1C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A688143-DD29-4437-9DA3-DD99A4CAF189}" type="datetimeFigureOut">
              <a:rPr lang="ru-RU" smtClean="0"/>
              <a:pPr/>
              <a:t>22.09.2023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337A418-8742-48C8-99D4-C399DCDC1C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A688143-DD29-4437-9DA3-DD99A4CAF189}" type="datetimeFigureOut">
              <a:rPr lang="ru-RU" smtClean="0"/>
              <a:pPr/>
              <a:t>22.09.2023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337A418-8742-48C8-99D4-C399DCDC1C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8143-DD29-4437-9DA3-DD99A4CAF189}" type="datetimeFigureOut">
              <a:rPr lang="ru-RU" smtClean="0"/>
              <a:pPr/>
              <a:t>22.09.2023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37A418-8742-48C8-99D4-C399DCDC1C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8143-DD29-4437-9DA3-DD99A4CAF189}" type="datetimeFigureOut">
              <a:rPr lang="ru-RU" smtClean="0"/>
              <a:pPr/>
              <a:t>22.09.2023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37A418-8742-48C8-99D4-C399DCDC1C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8143-DD29-4437-9DA3-DD99A4CAF189}" type="datetimeFigureOut">
              <a:rPr lang="ru-RU" smtClean="0"/>
              <a:pPr/>
              <a:t>22.09.2023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37A418-8742-48C8-99D4-C399DCDC1C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FA688143-DD29-4437-9DA3-DD99A4CAF189}" type="datetimeFigureOut">
              <a:rPr lang="ru-RU" smtClean="0"/>
              <a:pPr/>
              <a:t>22.09.2023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337A418-8742-48C8-99D4-C399DCDC1C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A688143-DD29-4437-9DA3-DD99A4CAF189}" type="datetimeFigureOut">
              <a:rPr lang="ru-RU" smtClean="0"/>
              <a:pPr/>
              <a:t>22.09.2023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337A418-8742-48C8-99D4-C399DCDC1CD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2%D0%BE%D0%BB%D0%B5%D0%B9%D0%B1%D0%BE%D0%BB%D1%8C%D0%BD%D0%B0%D1%8F_%D0%BF%D0%BB%D0%BE%D1%89%D0%B0%D0%B4%D0%BA%D0%B0" TargetMode="External"/><Relationship Id="rId2" Type="http://schemas.openxmlformats.org/officeDocument/2006/relationships/hyperlink" Target="https://ru.wikipedia.org/wiki/%D0%A1%D0%BF%D0%BE%D1%80%D1%82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ru.wikipedia.org/wiki/%D0%92%D0%BE%D0%BB%D0%B5%D0%B9%D0%B1%D0%BE%D0%BB%D1%8C%D0%BD%D1%8B%D0%B9_%D0%BC%D1%8F%D1%87" TargetMode="External"/><Relationship Id="rId4" Type="http://schemas.openxmlformats.org/officeDocument/2006/relationships/hyperlink" Target="https://ru.wikipedia.org/w/index.php?title=%D0%A1%D0%B5%D1%82%D0%BA%D0%B0_(%D1%81%D0%BF%D0%BE%D1%80%D1%82%D0%B8%D0%B2%D0%BD%D0%B0%D1%8F)&amp;action=edit&amp;redlink=1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357166"/>
            <a:ext cx="7429552" cy="5286412"/>
          </a:xfrm>
        </p:spPr>
        <p:txBody>
          <a:bodyPr>
            <a:normAutofit/>
          </a:bodyPr>
          <a:lstStyle/>
          <a:p>
            <a:pPr algn="ctr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Муниципальное бюджетное общеобразовательное учреждение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Заларинская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средняя общеобразовательная школа №2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Волейбол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 Техника приема и передачи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мяча»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Разработал:</a:t>
            </a:r>
            <a:b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Акопян А.Н.</a:t>
            </a:r>
            <a:b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учитель физической культуры.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b="1" dirty="0"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Arial Black" pitchFamily="34" charset="0"/>
              </a:rPr>
              <a:t>Что такое волейбол?</a:t>
            </a:r>
            <a:endParaRPr lang="ru-RU" sz="3600" b="1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b="1" i="1" dirty="0" err="1" smtClean="0"/>
              <a:t>Волейбо́л</a:t>
            </a:r>
            <a:r>
              <a:rPr lang="ru-RU" i="1" dirty="0" smtClean="0"/>
              <a:t>  — вид </a:t>
            </a:r>
            <a:r>
              <a:rPr lang="ru-RU" i="1" dirty="0" smtClean="0">
                <a:hlinkClick r:id="rId2" tooltip="Спорт"/>
              </a:rPr>
              <a:t>спорта</a:t>
            </a:r>
            <a:r>
              <a:rPr lang="ru-RU" i="1" dirty="0" smtClean="0"/>
              <a:t>, командная спортивная игра, в процессе которой две команды соревнуются на специальной </a:t>
            </a:r>
            <a:r>
              <a:rPr lang="ru-RU" i="1" dirty="0" smtClean="0">
                <a:hlinkClick r:id="rId3" tooltip="Волейбольная площадка"/>
              </a:rPr>
              <a:t>площадке</a:t>
            </a:r>
            <a:r>
              <a:rPr lang="ru-RU" i="1" dirty="0" smtClean="0"/>
              <a:t>, разделённой </a:t>
            </a:r>
            <a:r>
              <a:rPr lang="ru-RU" i="1" dirty="0" smtClean="0">
                <a:hlinkClick r:id="rId4" tooltip="Сетка (спортивная) (страница отсутствует)"/>
              </a:rPr>
              <a:t>сеткой</a:t>
            </a:r>
            <a:r>
              <a:rPr lang="ru-RU" i="1" dirty="0" smtClean="0"/>
              <a:t>, стремясь направить </a:t>
            </a:r>
            <a:r>
              <a:rPr lang="ru-RU" i="1" dirty="0" smtClean="0">
                <a:hlinkClick r:id="rId5" tooltip="Волейбольный мяч"/>
              </a:rPr>
              <a:t>мяч</a:t>
            </a:r>
            <a:r>
              <a:rPr lang="ru-RU" i="1" dirty="0" smtClean="0"/>
              <a:t> на сторону соперника таким образом, чтобы он приземлился на площадке противника (добить до пола), либо чтобы игрок защищающейся команды допустил ошибку.</a:t>
            </a:r>
            <a:endParaRPr lang="ru-RU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Arial Black" pitchFamily="34" charset="0"/>
              </a:rPr>
              <a:t>Исходные положения</a:t>
            </a:r>
            <a:endParaRPr lang="ru-RU" sz="3600" b="1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FontTx/>
              <a:buNone/>
            </a:pPr>
            <a:r>
              <a:rPr lang="ru-RU" sz="2000" i="1" dirty="0" smtClean="0"/>
              <a:t>Исходным положением называется поза игрока, удобная для выполнения технического приема. Исходное положение волейболист принимает после передвижения к мячу или сразу же из игровой стойки.</a:t>
            </a:r>
          </a:p>
          <a:p>
            <a:pPr algn="just">
              <a:buFontTx/>
              <a:buNone/>
            </a:pPr>
            <a:r>
              <a:rPr lang="ru-RU" sz="1600" dirty="0" smtClean="0"/>
              <a:t>      </a:t>
            </a:r>
            <a:r>
              <a:rPr lang="ru-RU" sz="1600" i="1" dirty="0" smtClean="0"/>
              <a:t>Исходное положение предшествует подготовительной фазе технического приема и применяется перед верхними (рис. 18) и нижними (рис. 19) передачами, перед блокированием (рис. 20) и нападающим ударом (рис. 21). </a:t>
            </a:r>
          </a:p>
          <a:p>
            <a:endParaRPr lang="ru-RU" dirty="0"/>
          </a:p>
        </p:txBody>
      </p:sp>
      <p:pic>
        <p:nvPicPr>
          <p:cNvPr id="4" name="Picture 6" descr="%D0%98%D0%B2%D0%BE%D0%B9%D0%BB%D0%BE%D0%B2_%D0%90_%D0%92(7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000504"/>
            <a:ext cx="4716463" cy="1822450"/>
          </a:xfrm>
          <a:prstGeom prst="rect">
            <a:avLst/>
          </a:prstGeom>
          <a:noFill/>
        </p:spPr>
      </p:pic>
      <p:pic>
        <p:nvPicPr>
          <p:cNvPr id="6" name="Picture 9" descr="%D0%98%D0%B2%D0%BE%D0%B9%D0%BB%D0%BE%D0%B2_%D0%90_%D0%92(8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79950" y="3857628"/>
            <a:ext cx="4464050" cy="2084387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5780782"/>
            <a:ext cx="34208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000000"/>
                </a:solidFill>
              </a:rPr>
              <a:t>Рис. 19. Стойка (а), </a:t>
            </a:r>
            <a:r>
              <a:rPr lang="ru-RU" sz="1400" dirty="0" err="1" smtClean="0">
                <a:solidFill>
                  <a:srgbClr val="000000"/>
                </a:solidFill>
              </a:rPr>
              <a:t>исходн</a:t>
            </a:r>
            <a:r>
              <a:rPr lang="ru-RU" sz="1400" dirty="0" smtClean="0">
                <a:solidFill>
                  <a:srgbClr val="000000"/>
                </a:solidFill>
              </a:rPr>
              <a:t>. положение (б).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>
                <a:solidFill>
                  <a:srgbClr val="000000"/>
                </a:solidFill>
              </a:rPr>
              <a:t>Рис. 18. Стойка (а), </a:t>
            </a:r>
            <a:r>
              <a:rPr lang="ru-RU" sz="1400" dirty="0" err="1" smtClean="0">
                <a:solidFill>
                  <a:srgbClr val="000000"/>
                </a:solidFill>
              </a:rPr>
              <a:t>исходн</a:t>
            </a:r>
            <a:r>
              <a:rPr lang="ru-RU" sz="1400" dirty="0" smtClean="0">
                <a:solidFill>
                  <a:srgbClr val="000000"/>
                </a:solidFill>
              </a:rPr>
              <a:t>. положение (б).</a:t>
            </a:r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dirty="0" smtClean="0"/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683116" y="5786454"/>
            <a:ext cx="34608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solidFill>
                  <a:srgbClr val="000000"/>
                </a:solidFill>
              </a:rPr>
              <a:t>Рис. 20. Стойка (а), </a:t>
            </a:r>
            <a:r>
              <a:rPr lang="ru-RU" sz="1400" dirty="0" err="1" smtClean="0">
                <a:solidFill>
                  <a:srgbClr val="000000"/>
                </a:solidFill>
              </a:rPr>
              <a:t>исходн</a:t>
            </a:r>
            <a:r>
              <a:rPr lang="ru-RU" sz="1400" dirty="0" smtClean="0">
                <a:solidFill>
                  <a:srgbClr val="000000"/>
                </a:solidFill>
              </a:rPr>
              <a:t>. положение (б).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>
                <a:solidFill>
                  <a:srgbClr val="000000"/>
                </a:solidFill>
              </a:rPr>
              <a:t>Рис. 21. Стойка (а), </a:t>
            </a:r>
            <a:r>
              <a:rPr lang="ru-RU" sz="1400" dirty="0" err="1" smtClean="0">
                <a:solidFill>
                  <a:srgbClr val="000000"/>
                </a:solidFill>
              </a:rPr>
              <a:t>исходн</a:t>
            </a:r>
            <a:r>
              <a:rPr lang="ru-RU" sz="1400" dirty="0" smtClean="0">
                <a:solidFill>
                  <a:srgbClr val="000000"/>
                </a:solidFill>
              </a:rPr>
              <a:t>. положение (б).</a:t>
            </a:r>
            <a:r>
              <a:rPr lang="ru-RU" sz="1400" dirty="0" smtClean="0"/>
              <a:t> </a:t>
            </a:r>
            <a:endParaRPr lang="ru-RU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Arial Black" pitchFamily="34" charset="0"/>
              </a:rPr>
              <a:t>Подачи мяча</a:t>
            </a:r>
            <a:endParaRPr lang="ru-RU" sz="3600" b="1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sz="2400" i="1" dirty="0" smtClean="0">
                <a:cs typeface="Times New Roman" pitchFamily="18" charset="0"/>
              </a:rPr>
              <a:t>В волейболе применяют несколько разновидностей подачи мяча. </a:t>
            </a:r>
          </a:p>
          <a:p>
            <a:endParaRPr lang="ru-RU" dirty="0"/>
          </a:p>
        </p:txBody>
      </p:sp>
      <p:pic>
        <p:nvPicPr>
          <p:cNvPr id="4" name="Picture 2" descr="http://extream-cs.ru/_ld/14/2511508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75" y="2512770"/>
            <a:ext cx="2137870" cy="2041529"/>
          </a:xfrm>
          <a:prstGeom prst="rect">
            <a:avLst/>
          </a:prstGeom>
          <a:noFill/>
        </p:spPr>
      </p:pic>
      <p:cxnSp>
        <p:nvCxnSpPr>
          <p:cNvPr id="5" name="Прямая со стрелкой 4"/>
          <p:cNvCxnSpPr/>
          <p:nvPr/>
        </p:nvCxnSpPr>
        <p:spPr>
          <a:xfrm flipV="1">
            <a:off x="2643174" y="3276295"/>
            <a:ext cx="2796366" cy="9829"/>
          </a:xfrm>
          <a:prstGeom prst="straightConnector1">
            <a:avLst/>
          </a:prstGeom>
          <a:ln w="412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2586835" y="3887115"/>
            <a:ext cx="2595985" cy="763525"/>
          </a:xfrm>
          <a:prstGeom prst="straightConnector1">
            <a:avLst/>
          </a:prstGeom>
          <a:ln w="412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2128720" y="4345230"/>
            <a:ext cx="916230" cy="1221640"/>
          </a:xfrm>
          <a:prstGeom prst="straightConnector1">
            <a:avLst/>
          </a:prstGeom>
          <a:ln w="412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5357818" y="2928934"/>
            <a:ext cx="150019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 smtClean="0">
                <a:cs typeface="Times New Roman" pitchFamily="18" charset="0"/>
              </a:rPr>
              <a:t>Верхняя подача</a:t>
            </a:r>
            <a:endParaRPr lang="ru-RU" sz="2000" b="1" i="1" dirty="0"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214942" y="4357694"/>
            <a:ext cx="150019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 smtClean="0">
                <a:cs typeface="Times New Roman" pitchFamily="18" charset="0"/>
              </a:rPr>
              <a:t>Нижняя подача</a:t>
            </a:r>
            <a:endParaRPr lang="ru-RU" sz="2000" b="1" i="1" dirty="0"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43108" y="5572140"/>
            <a:ext cx="207170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 smtClean="0">
                <a:cs typeface="Times New Roman" pitchFamily="18" charset="0"/>
              </a:rPr>
              <a:t>Силовая подача в прыжке</a:t>
            </a:r>
            <a:endParaRPr lang="ru-RU" sz="2000" b="1" i="1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1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Arial Black" pitchFamily="34" charset="0"/>
              </a:rPr>
              <a:t>Нижняя прямая подача</a:t>
            </a:r>
            <a:endParaRPr lang="ru-RU" sz="3200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90037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sz="2800" i="1" dirty="0" smtClean="0"/>
              <a:t>Нижняя прямая подача – это основной способ подачи для начинающих. Трудностей в обучении она не представляет, а польза от нее большая. Во-первых, появляется возможность постепенно совершенствовать навыки приема мяча с подачи, и, во-вторых, двухсторонняя игра в волейбол происходит более интересно и эффективно. В этих целях при проведении соревнований новичков следует разрешать подачу только этим способом.</a:t>
            </a:r>
          </a:p>
          <a:p>
            <a:endParaRPr lang="ru-RU" dirty="0"/>
          </a:p>
        </p:txBody>
      </p:sp>
      <p:pic>
        <p:nvPicPr>
          <p:cNvPr id="4" name="Содержимое 5" descr="http://bmsi.ru/_uf/images/%D0%93%D0%BE%D0%BB%D0%BE%D0%BC%D0%B0%D0%B7%D0%BE%D0%B2_%D0%92_%D0%90___%D0%9A%D0%BE%D0%B2%D0%B0%D0%BB%D0%B5%D0%B2_%D0%92_%D0%94___%D0%9C%D0%B5%D0%BB%D1%8C%D0%BD%D0%B8%D0%BA%D0%BE%D0%B2_%D0%90_%D0%93(6)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4357694"/>
            <a:ext cx="5488230" cy="229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Arial Black" pitchFamily="34" charset="0"/>
              </a:rPr>
              <a:t>Верхняя подача</a:t>
            </a:r>
            <a:endParaRPr lang="ru-RU" sz="3600" b="1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332899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i="1" dirty="0" smtClean="0"/>
              <a:t>Верхняя подача чуть сложнее для исполнения, но также использует в основном спортсменами-любителями. Чтобы выполнить сильный прямой верхний ввод мяча, необходимо поставить ноги на ширину плеч, затем подбросить мяч вытянутой вперед рукой. Второй же рукой совершить замах и сильно ударить ладонью по мячу, нацелившись в конкретную точку чужой половины. Такая подача требует расчета силы и высоты выброса мяча. Если расчет выполнен неверно, скорей всего, последует ошибка. </a:t>
            </a:r>
            <a:endParaRPr lang="ru-RU" i="1" dirty="0"/>
          </a:p>
        </p:txBody>
      </p:sp>
      <p:pic>
        <p:nvPicPr>
          <p:cNvPr id="4" name="Рисунок 3" descr="1660088352_24-sportishka-com-p-verkhnyaya-i-nizhnyaya-podacha-v-voleibole-4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7422" y="4143380"/>
            <a:ext cx="4584913" cy="257174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Arial Black" pitchFamily="34" charset="0"/>
                <a:cs typeface="Times New Roman" pitchFamily="18" charset="0"/>
              </a:rPr>
              <a:t>Силовая подача в прыжке</a:t>
            </a:r>
            <a:endParaRPr lang="ru-RU" sz="3600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3114684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i="1" dirty="0" smtClean="0"/>
              <a:t>При ее осуществлении, игрок соприкасается с мячом, при этом как бы делая накат кистью по поверхности мяча, задавая переднее кручение в процессе полета, но сейчас удар по мячу происходит в самой высокой точке, что в свою очередь создает проблемы для принятия мяча игрокам оппонента. </a:t>
            </a:r>
            <a:r>
              <a:rPr lang="ru-RU" i="1" dirty="0" err="1" smtClean="0"/>
              <a:t>Подкид</a:t>
            </a:r>
            <a:r>
              <a:rPr lang="ru-RU" i="1" dirty="0" smtClean="0"/>
              <a:t> мяча более затруднителен, в отличие от исполнения подачи с передним кручением в положении стоя. Выполняющий подачу должен так подкинуть мяч, создав ему переднее кручение значительно высоко и весьма далеко вперед от себя, чтобы в итоге осталось время для выполнения разбега, далее прыжка и самого удара.</a:t>
            </a:r>
            <a:endParaRPr lang="ru-RU" i="1" dirty="0"/>
          </a:p>
        </p:txBody>
      </p:sp>
      <p:pic>
        <p:nvPicPr>
          <p:cNvPr id="4" name="Рисунок 3" descr="img-KnCiD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4612" y="4643446"/>
            <a:ext cx="3837961" cy="207170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Arial Black" pitchFamily="34" charset="0"/>
              </a:rPr>
              <a:t>Нападающие удары</a:t>
            </a:r>
            <a:endParaRPr lang="ru-RU" sz="3600" dirty="0">
              <a:latin typeface="Arial Black" pitchFamily="34" charset="0"/>
            </a:endParaRPr>
          </a:p>
        </p:txBody>
      </p:sp>
      <p:pic>
        <p:nvPicPr>
          <p:cNvPr id="4" name="Picture 11" descr="%D0%98%D0%B2%D0%BE%D0%B9%D0%BB%D0%BE%D0%B2_%D0%90_%D0%92(19)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571612"/>
            <a:ext cx="6917856" cy="407196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85720" y="5657671"/>
            <a:ext cx="87154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/>
              <a:t>Техника нападающего удара расчленяется на четыре фазы: разбег, прыжок, собственно нападающий удар и приземление. В свою очередь эти фазы состоят из </a:t>
            </a:r>
            <a:r>
              <a:rPr lang="ru-RU" i="1" dirty="0" err="1"/>
              <a:t>микрофаз</a:t>
            </a:r>
            <a:r>
              <a:rPr lang="ru-RU" i="1" dirty="0"/>
              <a:t>, характеризующихся своеобразием внешней формы движений и особенностями нервно-мышечной деятельности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428604"/>
            <a:ext cx="8531352" cy="9906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latin typeface="Arial Black" pitchFamily="34" charset="0"/>
              </a:rPr>
              <a:t>Занятия Волейбола вырабатывают у спортсменов ценные физические, и высокие морально-волевые качества:</a:t>
            </a:r>
            <a:br>
              <a:rPr lang="ru-RU" sz="2800" b="1" dirty="0" smtClean="0">
                <a:latin typeface="Arial Black" pitchFamily="34" charset="0"/>
              </a:rPr>
            </a:br>
            <a:endParaRPr lang="ru-RU" sz="2800" b="1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381000" indent="-381000" algn="just">
              <a:lnSpc>
                <a:spcPct val="80000"/>
              </a:lnSpc>
              <a:buClr>
                <a:schemeClr val="tx1"/>
              </a:buClr>
              <a:buFontTx/>
              <a:buAutoNum type="arabicPeriod"/>
            </a:pPr>
            <a:r>
              <a:rPr lang="ru-RU" sz="2400" i="1" dirty="0" smtClean="0"/>
              <a:t>- помогут укрепить сердечнососудистую и дыхательную системы;</a:t>
            </a:r>
          </a:p>
          <a:p>
            <a:pPr marL="381000" indent="-381000" algn="just">
              <a:lnSpc>
                <a:spcPct val="80000"/>
              </a:lnSpc>
              <a:buClrTx/>
              <a:buFontTx/>
              <a:buAutoNum type="arabicPeriod"/>
            </a:pPr>
            <a:r>
              <a:rPr lang="ru-RU" sz="2400" i="1" dirty="0" smtClean="0"/>
              <a:t>- вырабатывают выносливость;</a:t>
            </a:r>
          </a:p>
          <a:p>
            <a:pPr marL="381000" indent="-381000" algn="just">
              <a:lnSpc>
                <a:spcPct val="80000"/>
              </a:lnSpc>
              <a:buClrTx/>
              <a:buFontTx/>
              <a:buAutoNum type="arabicPeriod"/>
            </a:pPr>
            <a:r>
              <a:rPr lang="ru-RU" sz="2400" i="1" dirty="0" smtClean="0"/>
              <a:t>- развивают глазомер;</a:t>
            </a:r>
          </a:p>
          <a:p>
            <a:pPr marL="381000" indent="-381000" algn="just">
              <a:lnSpc>
                <a:spcPct val="80000"/>
              </a:lnSpc>
              <a:buClrTx/>
              <a:buFontTx/>
              <a:buAutoNum type="arabicPeriod"/>
            </a:pPr>
            <a:r>
              <a:rPr lang="ru-RU" sz="2400" i="1" dirty="0" smtClean="0"/>
              <a:t>- помогают избавиться от плоскостопия;</a:t>
            </a:r>
          </a:p>
          <a:p>
            <a:pPr marL="381000" indent="-381000" algn="just">
              <a:lnSpc>
                <a:spcPct val="80000"/>
              </a:lnSpc>
              <a:buClrTx/>
              <a:buFontTx/>
              <a:buAutoNum type="arabicPeriod"/>
            </a:pPr>
            <a:r>
              <a:rPr lang="ru-RU" sz="2400" i="1" dirty="0" smtClean="0"/>
              <a:t>- укрепляют мышцы ног и таза;</a:t>
            </a:r>
          </a:p>
          <a:p>
            <a:pPr marL="381000" indent="-381000" algn="just">
              <a:lnSpc>
                <a:spcPct val="80000"/>
              </a:lnSpc>
              <a:buClrTx/>
              <a:buFontTx/>
              <a:buAutoNum type="arabicPeriod"/>
            </a:pPr>
            <a:r>
              <a:rPr lang="ru-RU" sz="2400" i="1" dirty="0" smtClean="0"/>
              <a:t>- при занятии волейболом улучшается работа опорно-двигательного аппарата, улучшается координация движения и осанка;</a:t>
            </a:r>
          </a:p>
          <a:p>
            <a:pPr marL="381000" indent="-381000" algn="just">
              <a:lnSpc>
                <a:spcPct val="80000"/>
              </a:lnSpc>
              <a:buClrTx/>
              <a:buFontTx/>
              <a:buAutoNum type="arabicPeriod"/>
            </a:pPr>
            <a:r>
              <a:rPr lang="ru-RU" sz="2400" i="1" dirty="0" smtClean="0"/>
              <a:t>- положительное влияние оказывают эти виды спорта на людей, болеющих сахарным диабетом и </a:t>
            </a:r>
            <a:r>
              <a:rPr lang="ru-RU" sz="2400" i="1" dirty="0" err="1" smtClean="0"/>
              <a:t>сердечно-сосудистыми</a:t>
            </a:r>
            <a:r>
              <a:rPr lang="ru-RU" sz="2400" i="1" dirty="0" smtClean="0"/>
              <a:t> патологиями. </a:t>
            </a:r>
            <a:endParaRPr lang="ru-RU" sz="2400" i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56</TotalTime>
  <Words>488</Words>
  <Application>Microsoft Office PowerPoint</Application>
  <PresentationFormat>Экран (4:3)</PresentationFormat>
  <Paragraphs>29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Обычная</vt:lpstr>
      <vt:lpstr>Муниципальное бюджетное общеобразовательное учреждение                                           Заларинская средняя общеобразовательная школа №2  «Волейбол. Техника приема и передачи мяча» Разработал: Акопян А.Н. учитель физической культуры.   </vt:lpstr>
      <vt:lpstr>Что такое волейбол?</vt:lpstr>
      <vt:lpstr>Исходные положения</vt:lpstr>
      <vt:lpstr>Подачи мяча</vt:lpstr>
      <vt:lpstr>Нижняя прямая подача</vt:lpstr>
      <vt:lpstr>Верхняя подача</vt:lpstr>
      <vt:lpstr>Силовая подача в прыжке</vt:lpstr>
      <vt:lpstr>Нападающие удары</vt:lpstr>
      <vt:lpstr>Занятия Волейбола вырабатывают у спортсменов ценные физические, и высокие морально-волевые качества: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Волейбол</dc:title>
  <dc:creator>USER</dc:creator>
  <cp:lastModifiedBy>USER</cp:lastModifiedBy>
  <cp:revision>8</cp:revision>
  <dcterms:created xsi:type="dcterms:W3CDTF">2023-09-21T02:31:59Z</dcterms:created>
  <dcterms:modified xsi:type="dcterms:W3CDTF">2023-09-22T06:59:10Z</dcterms:modified>
</cp:coreProperties>
</file>