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5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71" r:id="rId12"/>
    <p:sldId id="266" r:id="rId13"/>
    <p:sldId id="272" r:id="rId14"/>
    <p:sldId id="267" r:id="rId15"/>
    <p:sldId id="273" r:id="rId16"/>
    <p:sldId id="268" r:id="rId17"/>
    <p:sldId id="274" r:id="rId18"/>
    <p:sldId id="269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6481" y="273629"/>
            <a:ext cx="8226720" cy="5855655"/>
          </a:xfrm>
        </p:spPr>
        <p:txBody>
          <a:bodyPr lIns="82945" tIns="41473" rIns="82945" bIns="41473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457200" y="6246813"/>
            <a:ext cx="2127250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3127375" y="6246813"/>
            <a:ext cx="2897188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6556375" y="6246813"/>
            <a:ext cx="2128838" cy="4714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549CC-15D4-488E-B340-E52127AD5A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757EF-8A1E-42F4-B7D5-ADD22281CBF0}" type="datetimeFigureOut">
              <a:rPr lang="ru-RU" smtClean="0"/>
              <a:pPr/>
              <a:t>13.04.2015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E1723-70B5-4839-B335-FA400B094F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332656"/>
            <a:ext cx="8280920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Признак </a:t>
            </a:r>
          </a:p>
          <a:p>
            <a:pPr algn="ctr"/>
            <a:r>
              <a:rPr lang="ru-RU" sz="5400" b="1" dirty="0">
                <a:ln/>
                <a:solidFill>
                  <a:schemeClr val="accent3">
                    <a:lumMod val="50000"/>
                  </a:schemeClr>
                </a:solidFill>
              </a:rPr>
              <a:t>в</a:t>
            </a:r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озрастания</a:t>
            </a:r>
          </a:p>
          <a:p>
            <a:pPr algn="ctr"/>
            <a:r>
              <a:rPr lang="ru-RU" sz="5400" b="1" dirty="0" smtClean="0">
                <a:ln/>
                <a:solidFill>
                  <a:schemeClr val="accent3">
                    <a:lumMod val="50000"/>
                  </a:schemeClr>
                </a:solidFill>
              </a:rPr>
              <a:t>(убывания)</a:t>
            </a:r>
          </a:p>
          <a:p>
            <a:pPr algn="ctr"/>
            <a:r>
              <a:rPr lang="ru-RU" sz="5400" b="1" dirty="0">
                <a:ln/>
                <a:solidFill>
                  <a:schemeClr val="accent3">
                    <a:lumMod val="50000"/>
                  </a:schemeClr>
                </a:solidFill>
              </a:rPr>
              <a:t>ф</a:t>
            </a:r>
            <a:r>
              <a:rPr lang="ru-RU" sz="5400" b="1" cap="none" spc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</a:rPr>
              <a:t>ункции. </a:t>
            </a:r>
            <a:endParaRPr lang="ru-RU" sz="5400" b="1" cap="none" spc="0" dirty="0">
              <a:ln/>
              <a:solidFill>
                <a:schemeClr val="accent3">
                  <a:lumMod val="50000"/>
                </a:schemeClr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1560" y="4581128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математики МОУ  </a:t>
            </a:r>
            <a:r>
              <a:rPr lang="ru-RU" sz="2400" b="1" i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Корсукская</a:t>
            </a:r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СОШ</a:t>
            </a:r>
          </a:p>
          <a:p>
            <a:pPr algn="r"/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err="1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Модонова</a:t>
            </a:r>
            <a:r>
              <a:rPr lang="ru-RU" sz="2400" b="1" i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Н.Н.</a:t>
            </a:r>
            <a:endParaRPr lang="ru-RU" sz="2400" b="1" i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51520" y="188638"/>
          <a:ext cx="8606760" cy="6053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4671"/>
                <a:gridCol w="3163169"/>
                <a:gridCol w="2868920"/>
              </a:tblGrid>
              <a:tr h="43681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</a:tr>
              <a:tr h="1092033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19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D(f)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</a:t>
                      </a:r>
                      <a:endParaRPr lang="ru-RU" dirty="0"/>
                    </a:p>
                  </a:txBody>
                  <a:tcPr/>
                </a:tc>
              </a:tr>
              <a:tr h="71956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0" dirty="0" smtClean="0"/>
                        <a:t> ‘ (x)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764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0" dirty="0" smtClean="0"/>
                        <a:t> ‘ (x) = 0 </a:t>
                      </a:r>
                    </a:p>
                    <a:p>
                      <a:pPr algn="ctr"/>
                      <a:r>
                        <a:rPr lang="en-US" baseline="0" dirty="0" smtClean="0"/>
                        <a:t>(</a:t>
                      </a:r>
                      <a:r>
                        <a:rPr lang="ru-RU" baseline="0" dirty="0" smtClean="0"/>
                        <a:t>не существует</a:t>
                      </a:r>
                      <a:r>
                        <a:rPr lang="en-US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-1;  1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-1;  1</a:t>
                      </a:r>
                      <a:endParaRPr lang="ru-RU" sz="2800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44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Знаки</a:t>
                      </a:r>
                    </a:p>
                    <a:p>
                      <a:pPr algn="ctr"/>
                      <a:r>
                        <a:rPr lang="ru-RU" dirty="0" smtClean="0"/>
                        <a:t>производной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       </a:t>
                      </a:r>
                      <a:r>
                        <a:rPr lang="en-US" baseline="0" dirty="0" smtClean="0"/>
                        <a:t>  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44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Промежутки возрастания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7644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Промежутки убывания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980728"/>
            <a:ext cx="2495112" cy="485774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972096"/>
            <a:ext cx="2205031" cy="442347"/>
          </a:xfrm>
          <a:prstGeom prst="rect">
            <a:avLst/>
          </a:prstGeom>
          <a:noFill/>
        </p:spPr>
      </p:pic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35896" y="2492896"/>
            <a:ext cx="1584176" cy="622355"/>
          </a:xfrm>
          <a:prstGeom prst="rect">
            <a:avLst/>
          </a:prstGeom>
          <a:noFill/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0232" y="2492896"/>
            <a:ext cx="1584176" cy="663845"/>
          </a:xfrm>
          <a:prstGeom prst="rect">
            <a:avLst/>
          </a:prstGeom>
          <a:noFill/>
        </p:spPr>
      </p:pic>
      <p:cxnSp>
        <p:nvCxnSpPr>
          <p:cNvPr id="10" name="Прямая со стрелкой 9"/>
          <p:cNvCxnSpPr/>
          <p:nvPr/>
        </p:nvCxnSpPr>
        <p:spPr>
          <a:xfrm>
            <a:off x="3203848" y="4437112"/>
            <a:ext cx="252028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6156176" y="4437112"/>
            <a:ext cx="2520280" cy="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3923928" y="4293096"/>
            <a:ext cx="0" cy="288032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7884368" y="4293096"/>
            <a:ext cx="0" cy="288032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7020272" y="4293096"/>
            <a:ext cx="0" cy="288032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4860032" y="4293096"/>
            <a:ext cx="0" cy="288032"/>
          </a:xfrm>
          <a:prstGeom prst="line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35896" y="38610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7668344" y="40050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203848" y="3933056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+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732240" y="39330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-1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236296" y="386104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+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004048" y="3861048"/>
            <a:ext cx="504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</a:rPr>
              <a:t>+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39952" y="3717032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-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00392" y="3645024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-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00192" y="3717032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rgbClr val="C00000"/>
                </a:solidFill>
              </a:rPr>
              <a:t>-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4869160"/>
            <a:ext cx="2057400" cy="342900"/>
          </a:xfrm>
          <a:prstGeom prst="rect">
            <a:avLst/>
          </a:prstGeom>
          <a:noFill/>
        </p:spPr>
      </p:pic>
      <p:sp>
        <p:nvSpPr>
          <p:cNvPr id="51207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08" name="Picture 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5661248"/>
            <a:ext cx="2057400" cy="342900"/>
          </a:xfrm>
          <a:prstGeom prst="rect">
            <a:avLst/>
          </a:prstGeom>
          <a:noFill/>
        </p:spPr>
      </p:pic>
      <p:sp>
        <p:nvSpPr>
          <p:cNvPr id="51210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1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3928" y="5733256"/>
            <a:ext cx="809625" cy="342900"/>
          </a:xfrm>
          <a:prstGeom prst="rect">
            <a:avLst/>
          </a:prstGeom>
          <a:noFill/>
        </p:spPr>
      </p:pic>
      <p:sp>
        <p:nvSpPr>
          <p:cNvPr id="51213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1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1214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20272" y="4941168"/>
            <a:ext cx="809625" cy="342900"/>
          </a:xfrm>
          <a:prstGeom prst="rect">
            <a:avLst/>
          </a:prstGeom>
          <a:noFill/>
        </p:spPr>
      </p:pic>
      <p:sp>
        <p:nvSpPr>
          <p:cNvPr id="51216" name="Rectangle 16"/>
          <p:cNvSpPr>
            <a:spLocks noChangeArrowheads="1"/>
          </p:cNvSpPr>
          <p:nvPr/>
        </p:nvSpPr>
        <p:spPr bwMode="auto">
          <a:xfrm>
            <a:off x="0" y="800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428625"/>
            <a:ext cx="8174038" cy="915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1800" b="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Непрерывная функция у = </a:t>
            </a:r>
            <a:r>
              <a:rPr lang="en-US" sz="1800">
                <a:solidFill>
                  <a:schemeClr val="tx1"/>
                </a:solidFill>
              </a:rPr>
              <a:t>f(x) </a:t>
            </a:r>
            <a:r>
              <a:rPr lang="ru-RU" sz="1800">
                <a:solidFill>
                  <a:schemeClr val="tx1"/>
                </a:solidFill>
              </a:rPr>
              <a:t>задана на отрезке </a:t>
            </a:r>
            <a:r>
              <a:rPr lang="en-US" sz="1800">
                <a:solidFill>
                  <a:schemeClr val="tx1"/>
                </a:solidFill>
                <a:latin typeface="Times New Roman" pitchFamily="18" charset="0"/>
              </a:rPr>
              <a:t>[</a:t>
            </a:r>
            <a:r>
              <a:rPr lang="en-US" sz="1800" i="1">
                <a:solidFill>
                  <a:schemeClr val="tx1"/>
                </a:solidFill>
                <a:latin typeface="Times New Roman" pitchFamily="18" charset="0"/>
              </a:rPr>
              <a:t>a;b</a:t>
            </a:r>
            <a:r>
              <a:rPr lang="en-US" sz="1800">
                <a:solidFill>
                  <a:schemeClr val="tx1"/>
                </a:solidFill>
                <a:latin typeface="Times New Roman" pitchFamily="18" charset="0"/>
              </a:rPr>
              <a:t>]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На рисунке изображен ее график.</a:t>
            </a:r>
          </a:p>
          <a:p>
            <a:pPr>
              <a:defRPr/>
            </a:pPr>
            <a:r>
              <a:rPr lang="ru-RU" sz="1800" b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5123" name="Text Box 19"/>
          <p:cNvSpPr txBox="1">
            <a:spLocks noChangeArrowheads="1"/>
          </p:cNvSpPr>
          <p:nvPr/>
        </p:nvSpPr>
        <p:spPr bwMode="auto">
          <a:xfrm>
            <a:off x="5100638" y="2368550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y</a:t>
            </a:r>
            <a:r>
              <a:rPr lang="ru-RU" sz="2400">
                <a:solidFill>
                  <a:schemeClr val="tx1"/>
                </a:solidFill>
                <a:latin typeface="Calibri" pitchFamily="34" charset="0"/>
              </a:rPr>
              <a:t> = </a:t>
            </a:r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f(x)</a:t>
            </a:r>
            <a:endParaRPr lang="ru-RU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4" name="Rectangle 20"/>
          <p:cNvSpPr>
            <a:spLocks noChangeArrowheads="1"/>
          </p:cNvSpPr>
          <p:nvPr/>
        </p:nvSpPr>
        <p:spPr bwMode="auto">
          <a:xfrm>
            <a:off x="4410075" y="451485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5" name="Freeform 21"/>
          <p:cNvSpPr>
            <a:spLocks/>
          </p:cNvSpPr>
          <p:nvPr/>
        </p:nvSpPr>
        <p:spPr bwMode="auto">
          <a:xfrm>
            <a:off x="1933575" y="353536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6" name="Freeform 22"/>
          <p:cNvSpPr>
            <a:spLocks/>
          </p:cNvSpPr>
          <p:nvPr/>
        </p:nvSpPr>
        <p:spPr bwMode="auto">
          <a:xfrm>
            <a:off x="1785938" y="2354263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7" name="Freeform 23"/>
          <p:cNvSpPr>
            <a:spLocks/>
          </p:cNvSpPr>
          <p:nvPr/>
        </p:nvSpPr>
        <p:spPr bwMode="auto">
          <a:xfrm>
            <a:off x="1857375" y="521493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8" name="Freeform 24"/>
          <p:cNvSpPr>
            <a:spLocks/>
          </p:cNvSpPr>
          <p:nvPr/>
        </p:nvSpPr>
        <p:spPr bwMode="auto">
          <a:xfrm>
            <a:off x="1851025" y="492918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9" name="Freeform 25"/>
          <p:cNvSpPr>
            <a:spLocks/>
          </p:cNvSpPr>
          <p:nvPr/>
        </p:nvSpPr>
        <p:spPr bwMode="auto">
          <a:xfrm>
            <a:off x="1851025" y="464978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0" name="Freeform 26"/>
          <p:cNvSpPr>
            <a:spLocks/>
          </p:cNvSpPr>
          <p:nvPr/>
        </p:nvSpPr>
        <p:spPr bwMode="auto">
          <a:xfrm>
            <a:off x="1838325" y="437038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1" name="Freeform 27"/>
          <p:cNvSpPr>
            <a:spLocks/>
          </p:cNvSpPr>
          <p:nvPr/>
        </p:nvSpPr>
        <p:spPr bwMode="auto">
          <a:xfrm>
            <a:off x="1933575" y="381793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2" name="Freeform 28"/>
          <p:cNvSpPr>
            <a:spLocks/>
          </p:cNvSpPr>
          <p:nvPr/>
        </p:nvSpPr>
        <p:spPr bwMode="auto">
          <a:xfrm>
            <a:off x="1863725" y="325913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3" name="Freeform 29"/>
          <p:cNvSpPr>
            <a:spLocks/>
          </p:cNvSpPr>
          <p:nvPr/>
        </p:nvSpPr>
        <p:spPr bwMode="auto">
          <a:xfrm>
            <a:off x="1835150" y="29972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4" name="Line 30"/>
          <p:cNvSpPr>
            <a:spLocks noChangeShapeType="1"/>
          </p:cNvSpPr>
          <p:nvPr/>
        </p:nvSpPr>
        <p:spPr bwMode="auto">
          <a:xfrm>
            <a:off x="1933575" y="411162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835150" y="2276475"/>
            <a:ext cx="4929188" cy="2952750"/>
            <a:chOff x="2424" y="346"/>
            <a:chExt cx="3105" cy="3199"/>
          </a:xfrm>
        </p:grpSpPr>
        <p:sp>
          <p:nvSpPr>
            <p:cNvPr id="5196" name="Freeform 3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7" name="Freeform 3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8" name="Freeform 3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9" name="Freeform 3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0" name="Freeform 3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1" name="Freeform 3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2" name="Freeform 3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3" name="Freeform 3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4" name="Freeform 4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5" name="Freeform 4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6" name="Freeform 4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7" name="Freeform 4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8" name="Freeform 4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9" name="Freeform 4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0" name="Freeform 4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1" name="Freeform 4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2" name="Line 4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6" name="Text Box 49"/>
          <p:cNvSpPr txBox="1">
            <a:spLocks noChangeArrowheads="1"/>
          </p:cNvSpPr>
          <p:nvPr/>
        </p:nvSpPr>
        <p:spPr bwMode="auto">
          <a:xfrm>
            <a:off x="4525963" y="41116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7" name="Text Box 51"/>
          <p:cNvSpPr txBox="1">
            <a:spLocks noChangeArrowheads="1"/>
          </p:cNvSpPr>
          <p:nvPr/>
        </p:nvSpPr>
        <p:spPr bwMode="auto">
          <a:xfrm>
            <a:off x="6786563" y="40719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x</a:t>
            </a:r>
            <a:endParaRPr lang="ru-RU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8" name="Freeform 52"/>
          <p:cNvSpPr>
            <a:spLocks/>
          </p:cNvSpPr>
          <p:nvPr/>
        </p:nvSpPr>
        <p:spPr bwMode="auto">
          <a:xfrm>
            <a:off x="1844675" y="2665413"/>
            <a:ext cx="4965700" cy="12700"/>
          </a:xfrm>
          <a:custGeom>
            <a:avLst/>
            <a:gdLst>
              <a:gd name="T0" fmla="*/ 0 w 3128"/>
              <a:gd name="T1" fmla="*/ 2147483647 h 8"/>
              <a:gd name="T2" fmla="*/ 2147483647 w 3128"/>
              <a:gd name="T3" fmla="*/ 0 h 8"/>
              <a:gd name="T4" fmla="*/ 0 60000 65536"/>
              <a:gd name="T5" fmla="*/ 0 60000 65536"/>
              <a:gd name="T6" fmla="*/ 0 w 3128"/>
              <a:gd name="T7" fmla="*/ 0 h 8"/>
              <a:gd name="T8" fmla="*/ 3128 w 312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28" h="8">
                <a:moveTo>
                  <a:pt x="0" y="8"/>
                </a:moveTo>
                <a:lnTo>
                  <a:pt x="312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9" name="Freeform 61"/>
          <p:cNvSpPr>
            <a:spLocks/>
          </p:cNvSpPr>
          <p:nvPr/>
        </p:nvSpPr>
        <p:spPr bwMode="auto">
          <a:xfrm>
            <a:off x="2182813" y="3057525"/>
            <a:ext cx="4330700" cy="1984375"/>
          </a:xfrm>
          <a:custGeom>
            <a:avLst/>
            <a:gdLst>
              <a:gd name="T0" fmla="*/ 0 w 2728"/>
              <a:gd name="T1" fmla="*/ 2147483647 h 1250"/>
              <a:gd name="T2" fmla="*/ 2147483647 w 2728"/>
              <a:gd name="T3" fmla="*/ 2147483647 h 1250"/>
              <a:gd name="T4" fmla="*/ 2147483647 w 2728"/>
              <a:gd name="T5" fmla="*/ 2147483647 h 1250"/>
              <a:gd name="T6" fmla="*/ 2147483647 w 2728"/>
              <a:gd name="T7" fmla="*/ 2147483647 h 1250"/>
              <a:gd name="T8" fmla="*/ 2147483647 w 2728"/>
              <a:gd name="T9" fmla="*/ 2147483647 h 1250"/>
              <a:gd name="T10" fmla="*/ 2147483647 w 2728"/>
              <a:gd name="T11" fmla="*/ 2147483647 h 1250"/>
              <a:gd name="T12" fmla="*/ 2147483647 w 2728"/>
              <a:gd name="T13" fmla="*/ 2147483647 h 12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28"/>
              <a:gd name="T22" fmla="*/ 0 h 1250"/>
              <a:gd name="T23" fmla="*/ 2728 w 2728"/>
              <a:gd name="T24" fmla="*/ 1250 h 125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28" h="1250">
                <a:moveTo>
                  <a:pt x="0" y="1158"/>
                </a:moveTo>
                <a:cubicBezTo>
                  <a:pt x="28" y="991"/>
                  <a:pt x="88" y="176"/>
                  <a:pt x="160" y="155"/>
                </a:cubicBezTo>
                <a:cubicBezTo>
                  <a:pt x="232" y="134"/>
                  <a:pt x="320" y="1050"/>
                  <a:pt x="434" y="1029"/>
                </a:cubicBezTo>
                <a:cubicBezTo>
                  <a:pt x="548" y="1008"/>
                  <a:pt x="691" y="0"/>
                  <a:pt x="842" y="30"/>
                </a:cubicBezTo>
                <a:cubicBezTo>
                  <a:pt x="993" y="60"/>
                  <a:pt x="1147" y="1174"/>
                  <a:pt x="1343" y="1212"/>
                </a:cubicBezTo>
                <a:cubicBezTo>
                  <a:pt x="1539" y="1250"/>
                  <a:pt x="1787" y="267"/>
                  <a:pt x="2018" y="261"/>
                </a:cubicBezTo>
                <a:cubicBezTo>
                  <a:pt x="2249" y="255"/>
                  <a:pt x="2580" y="984"/>
                  <a:pt x="2728" y="1174"/>
                </a:cubicBezTo>
              </a:path>
            </a:pathLst>
          </a:cu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40" name="Rectangle 62"/>
          <p:cNvSpPr>
            <a:spLocks noChangeArrowheads="1"/>
          </p:cNvSpPr>
          <p:nvPr/>
        </p:nvSpPr>
        <p:spPr bwMode="auto">
          <a:xfrm>
            <a:off x="1854200" y="35988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tx1"/>
                </a:solidFill>
                <a:latin typeface="Times New Roman" pitchFamily="18" charset="0"/>
              </a:rPr>
              <a:t>a</a:t>
            </a:r>
            <a:endParaRPr lang="ru-RU" sz="3600" i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41" name="Rectangle 63"/>
          <p:cNvSpPr>
            <a:spLocks noChangeArrowheads="1"/>
          </p:cNvSpPr>
          <p:nvPr/>
        </p:nvSpPr>
        <p:spPr bwMode="auto">
          <a:xfrm>
            <a:off x="6181725" y="359251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tx1"/>
                </a:solidFill>
                <a:latin typeface="Times New Roman" pitchFamily="18" charset="0"/>
              </a:rPr>
              <a:t>b</a:t>
            </a:r>
            <a:endParaRPr lang="ru-RU" sz="3600" i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42" name="Oval 64"/>
          <p:cNvSpPr>
            <a:spLocks noChangeArrowheads="1"/>
          </p:cNvSpPr>
          <p:nvPr/>
        </p:nvSpPr>
        <p:spPr bwMode="auto">
          <a:xfrm>
            <a:off x="2147888" y="488791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43" name="Oval 65"/>
          <p:cNvSpPr>
            <a:spLocks noChangeArrowheads="1"/>
          </p:cNvSpPr>
          <p:nvPr/>
        </p:nvSpPr>
        <p:spPr bwMode="auto">
          <a:xfrm>
            <a:off x="6469063" y="488791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49" name="Прямоугольник 110"/>
          <p:cNvSpPr>
            <a:spLocks noChangeArrowheads="1"/>
          </p:cNvSpPr>
          <p:nvPr/>
        </p:nvSpPr>
        <p:spPr bwMode="auto">
          <a:xfrm>
            <a:off x="4429125" y="2071688"/>
            <a:ext cx="293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alibri" pitchFamily="34" charset="0"/>
              </a:rPr>
              <a:t>y</a:t>
            </a:r>
            <a:endParaRPr lang="ru-RU" sz="1800">
              <a:latin typeface="Calibri" pitchFamily="34" charset="0"/>
            </a:endParaRPr>
          </a:p>
        </p:txBody>
      </p: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0" y="0"/>
            <a:ext cx="9080500" cy="6705600"/>
            <a:chOff x="168" y="176"/>
            <a:chExt cx="5408" cy="3928"/>
          </a:xfrm>
        </p:grpSpPr>
        <p:sp>
          <p:nvSpPr>
            <p:cNvPr id="5178" name="Freeform 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79" name="Freeform 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0" name="Freeform 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1" name="Freeform 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2" name="Freeform 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3" name="Freeform 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4" name="Freeform 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5" name="Freeform 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395288" y="981075"/>
            <a:ext cx="8208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0" dirty="0">
                <a:solidFill>
                  <a:schemeClr val="tx1"/>
                </a:solidFill>
              </a:rPr>
              <a:t>Укажите точки графика, в которых касательная параллельна оси Ох.</a:t>
            </a:r>
            <a:endParaRPr lang="en-US" sz="1800" b="0" dirty="0">
              <a:solidFill>
                <a:schemeClr val="tx1"/>
              </a:solidFill>
            </a:endParaRPr>
          </a:p>
          <a:p>
            <a:r>
              <a:rPr lang="ru-RU" sz="1800" b="0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7323" name="Text Box 155"/>
          <p:cNvSpPr txBox="1">
            <a:spLocks noChangeArrowheads="1"/>
          </p:cNvSpPr>
          <p:nvPr/>
        </p:nvSpPr>
        <p:spPr bwMode="auto">
          <a:xfrm>
            <a:off x="2555875" y="5445125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3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428625"/>
            <a:ext cx="8174038" cy="915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1800" b="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Непрерывная функция у = </a:t>
            </a:r>
            <a:r>
              <a:rPr lang="en-US" sz="1800">
                <a:solidFill>
                  <a:schemeClr val="tx1"/>
                </a:solidFill>
              </a:rPr>
              <a:t>f(x) </a:t>
            </a:r>
            <a:r>
              <a:rPr lang="ru-RU" sz="1800">
                <a:solidFill>
                  <a:schemeClr val="tx1"/>
                </a:solidFill>
              </a:rPr>
              <a:t>задана на отрезке </a:t>
            </a:r>
            <a:r>
              <a:rPr lang="en-US" sz="1800">
                <a:solidFill>
                  <a:schemeClr val="tx1"/>
                </a:solidFill>
                <a:latin typeface="Times New Roman" pitchFamily="18" charset="0"/>
              </a:rPr>
              <a:t>[</a:t>
            </a:r>
            <a:r>
              <a:rPr lang="en-US" sz="1800" i="1">
                <a:solidFill>
                  <a:schemeClr val="tx1"/>
                </a:solidFill>
                <a:latin typeface="Times New Roman" pitchFamily="18" charset="0"/>
              </a:rPr>
              <a:t>a;b</a:t>
            </a:r>
            <a:r>
              <a:rPr lang="en-US" sz="1800">
                <a:solidFill>
                  <a:schemeClr val="tx1"/>
                </a:solidFill>
                <a:latin typeface="Times New Roman" pitchFamily="18" charset="0"/>
              </a:rPr>
              <a:t>]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 </a:t>
            </a:r>
            <a:r>
              <a:rPr lang="en-US" sz="1800">
                <a:solidFill>
                  <a:schemeClr val="tx1"/>
                </a:solidFill>
              </a:rPr>
              <a:t> </a:t>
            </a:r>
            <a:r>
              <a:rPr lang="ru-RU" sz="1800">
                <a:solidFill>
                  <a:schemeClr val="tx1"/>
                </a:solidFill>
              </a:rPr>
              <a:t>На рисунке изображен ее график.</a:t>
            </a:r>
          </a:p>
          <a:p>
            <a:pPr>
              <a:defRPr/>
            </a:pPr>
            <a:r>
              <a:rPr lang="ru-RU" sz="1800" b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5123" name="Text Box 19"/>
          <p:cNvSpPr txBox="1">
            <a:spLocks noChangeArrowheads="1"/>
          </p:cNvSpPr>
          <p:nvPr/>
        </p:nvSpPr>
        <p:spPr bwMode="auto">
          <a:xfrm>
            <a:off x="5100638" y="2368550"/>
            <a:ext cx="1174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y</a:t>
            </a:r>
            <a:r>
              <a:rPr lang="ru-RU" sz="2400">
                <a:solidFill>
                  <a:schemeClr val="tx1"/>
                </a:solidFill>
                <a:latin typeface="Calibri" pitchFamily="34" charset="0"/>
              </a:rPr>
              <a:t> = </a:t>
            </a:r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f(x)</a:t>
            </a:r>
            <a:endParaRPr lang="ru-RU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4" name="Rectangle 20"/>
          <p:cNvSpPr>
            <a:spLocks noChangeArrowheads="1"/>
          </p:cNvSpPr>
          <p:nvPr/>
        </p:nvSpPr>
        <p:spPr bwMode="auto">
          <a:xfrm>
            <a:off x="4410075" y="451485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5" name="Freeform 21"/>
          <p:cNvSpPr>
            <a:spLocks/>
          </p:cNvSpPr>
          <p:nvPr/>
        </p:nvSpPr>
        <p:spPr bwMode="auto">
          <a:xfrm>
            <a:off x="1933575" y="353536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6" name="Freeform 22"/>
          <p:cNvSpPr>
            <a:spLocks/>
          </p:cNvSpPr>
          <p:nvPr/>
        </p:nvSpPr>
        <p:spPr bwMode="auto">
          <a:xfrm>
            <a:off x="1785938" y="2354263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7" name="Freeform 23"/>
          <p:cNvSpPr>
            <a:spLocks/>
          </p:cNvSpPr>
          <p:nvPr/>
        </p:nvSpPr>
        <p:spPr bwMode="auto">
          <a:xfrm>
            <a:off x="1857375" y="521493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8" name="Freeform 24"/>
          <p:cNvSpPr>
            <a:spLocks/>
          </p:cNvSpPr>
          <p:nvPr/>
        </p:nvSpPr>
        <p:spPr bwMode="auto">
          <a:xfrm>
            <a:off x="1851025" y="492918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29" name="Freeform 25"/>
          <p:cNvSpPr>
            <a:spLocks/>
          </p:cNvSpPr>
          <p:nvPr/>
        </p:nvSpPr>
        <p:spPr bwMode="auto">
          <a:xfrm>
            <a:off x="1851025" y="464978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0" name="Freeform 26"/>
          <p:cNvSpPr>
            <a:spLocks/>
          </p:cNvSpPr>
          <p:nvPr/>
        </p:nvSpPr>
        <p:spPr bwMode="auto">
          <a:xfrm>
            <a:off x="1838325" y="437038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1" name="Freeform 27"/>
          <p:cNvSpPr>
            <a:spLocks/>
          </p:cNvSpPr>
          <p:nvPr/>
        </p:nvSpPr>
        <p:spPr bwMode="auto">
          <a:xfrm>
            <a:off x="1933575" y="381793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2" name="Freeform 28"/>
          <p:cNvSpPr>
            <a:spLocks/>
          </p:cNvSpPr>
          <p:nvPr/>
        </p:nvSpPr>
        <p:spPr bwMode="auto">
          <a:xfrm>
            <a:off x="1863725" y="325913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3" name="Freeform 29"/>
          <p:cNvSpPr>
            <a:spLocks/>
          </p:cNvSpPr>
          <p:nvPr/>
        </p:nvSpPr>
        <p:spPr bwMode="auto">
          <a:xfrm>
            <a:off x="1835150" y="2997200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4" name="Line 30"/>
          <p:cNvSpPr>
            <a:spLocks noChangeShapeType="1"/>
          </p:cNvSpPr>
          <p:nvPr/>
        </p:nvSpPr>
        <p:spPr bwMode="auto">
          <a:xfrm>
            <a:off x="1933575" y="411162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1835150" y="2276475"/>
            <a:ext cx="4929188" cy="2952750"/>
            <a:chOff x="2424" y="346"/>
            <a:chExt cx="3105" cy="3199"/>
          </a:xfrm>
        </p:grpSpPr>
        <p:sp>
          <p:nvSpPr>
            <p:cNvPr id="5196" name="Freeform 32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7" name="Freeform 33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8" name="Freeform 34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9" name="Freeform 35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0" name="Freeform 36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1" name="Freeform 37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2" name="Freeform 38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3" name="Freeform 39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4" name="Freeform 40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5" name="Freeform 41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6" name="Freeform 42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7" name="Freeform 43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8" name="Freeform 44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09" name="Freeform 45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0" name="Freeform 46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1" name="Freeform 47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212" name="Line 48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36" name="Text Box 49"/>
          <p:cNvSpPr txBox="1">
            <a:spLocks noChangeArrowheads="1"/>
          </p:cNvSpPr>
          <p:nvPr/>
        </p:nvSpPr>
        <p:spPr bwMode="auto">
          <a:xfrm>
            <a:off x="4525963" y="41116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7" name="Text Box 51"/>
          <p:cNvSpPr txBox="1">
            <a:spLocks noChangeArrowheads="1"/>
          </p:cNvSpPr>
          <p:nvPr/>
        </p:nvSpPr>
        <p:spPr bwMode="auto">
          <a:xfrm>
            <a:off x="6786563" y="40719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" pitchFamily="34" charset="0"/>
              </a:rPr>
              <a:t>x</a:t>
            </a:r>
            <a:endParaRPr lang="ru-RU" sz="240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8" name="Freeform 52"/>
          <p:cNvSpPr>
            <a:spLocks/>
          </p:cNvSpPr>
          <p:nvPr/>
        </p:nvSpPr>
        <p:spPr bwMode="auto">
          <a:xfrm>
            <a:off x="1844675" y="2665413"/>
            <a:ext cx="4965700" cy="12700"/>
          </a:xfrm>
          <a:custGeom>
            <a:avLst/>
            <a:gdLst>
              <a:gd name="T0" fmla="*/ 0 w 3128"/>
              <a:gd name="T1" fmla="*/ 2147483647 h 8"/>
              <a:gd name="T2" fmla="*/ 2147483647 w 3128"/>
              <a:gd name="T3" fmla="*/ 0 h 8"/>
              <a:gd name="T4" fmla="*/ 0 60000 65536"/>
              <a:gd name="T5" fmla="*/ 0 60000 65536"/>
              <a:gd name="T6" fmla="*/ 0 w 3128"/>
              <a:gd name="T7" fmla="*/ 0 h 8"/>
              <a:gd name="T8" fmla="*/ 3128 w 312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28" h="8">
                <a:moveTo>
                  <a:pt x="0" y="8"/>
                </a:moveTo>
                <a:lnTo>
                  <a:pt x="312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39" name="Freeform 61"/>
          <p:cNvSpPr>
            <a:spLocks/>
          </p:cNvSpPr>
          <p:nvPr/>
        </p:nvSpPr>
        <p:spPr bwMode="auto">
          <a:xfrm>
            <a:off x="2182813" y="3057525"/>
            <a:ext cx="4330700" cy="1984375"/>
          </a:xfrm>
          <a:custGeom>
            <a:avLst/>
            <a:gdLst>
              <a:gd name="T0" fmla="*/ 0 w 2728"/>
              <a:gd name="T1" fmla="*/ 2147483647 h 1250"/>
              <a:gd name="T2" fmla="*/ 2147483647 w 2728"/>
              <a:gd name="T3" fmla="*/ 2147483647 h 1250"/>
              <a:gd name="T4" fmla="*/ 2147483647 w 2728"/>
              <a:gd name="T5" fmla="*/ 2147483647 h 1250"/>
              <a:gd name="T6" fmla="*/ 2147483647 w 2728"/>
              <a:gd name="T7" fmla="*/ 2147483647 h 1250"/>
              <a:gd name="T8" fmla="*/ 2147483647 w 2728"/>
              <a:gd name="T9" fmla="*/ 2147483647 h 1250"/>
              <a:gd name="T10" fmla="*/ 2147483647 w 2728"/>
              <a:gd name="T11" fmla="*/ 2147483647 h 1250"/>
              <a:gd name="T12" fmla="*/ 2147483647 w 2728"/>
              <a:gd name="T13" fmla="*/ 2147483647 h 12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28"/>
              <a:gd name="T22" fmla="*/ 0 h 1250"/>
              <a:gd name="T23" fmla="*/ 2728 w 2728"/>
              <a:gd name="T24" fmla="*/ 1250 h 125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28" h="1250">
                <a:moveTo>
                  <a:pt x="0" y="1158"/>
                </a:moveTo>
                <a:cubicBezTo>
                  <a:pt x="28" y="991"/>
                  <a:pt x="88" y="176"/>
                  <a:pt x="160" y="155"/>
                </a:cubicBezTo>
                <a:cubicBezTo>
                  <a:pt x="232" y="134"/>
                  <a:pt x="320" y="1050"/>
                  <a:pt x="434" y="1029"/>
                </a:cubicBezTo>
                <a:cubicBezTo>
                  <a:pt x="548" y="1008"/>
                  <a:pt x="691" y="0"/>
                  <a:pt x="842" y="30"/>
                </a:cubicBezTo>
                <a:cubicBezTo>
                  <a:pt x="993" y="60"/>
                  <a:pt x="1147" y="1174"/>
                  <a:pt x="1343" y="1212"/>
                </a:cubicBezTo>
                <a:cubicBezTo>
                  <a:pt x="1539" y="1250"/>
                  <a:pt x="1787" y="267"/>
                  <a:pt x="2018" y="261"/>
                </a:cubicBezTo>
                <a:cubicBezTo>
                  <a:pt x="2249" y="255"/>
                  <a:pt x="2580" y="984"/>
                  <a:pt x="2728" y="1174"/>
                </a:cubicBezTo>
              </a:path>
            </a:pathLst>
          </a:custGeom>
          <a:noFill/>
          <a:ln w="2857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40" name="Rectangle 62"/>
          <p:cNvSpPr>
            <a:spLocks noChangeArrowheads="1"/>
          </p:cNvSpPr>
          <p:nvPr/>
        </p:nvSpPr>
        <p:spPr bwMode="auto">
          <a:xfrm>
            <a:off x="1854200" y="359886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tx1"/>
                </a:solidFill>
                <a:latin typeface="Times New Roman" pitchFamily="18" charset="0"/>
              </a:rPr>
              <a:t>a</a:t>
            </a:r>
            <a:endParaRPr lang="ru-RU" sz="3600" i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41" name="Rectangle 63"/>
          <p:cNvSpPr>
            <a:spLocks noChangeArrowheads="1"/>
          </p:cNvSpPr>
          <p:nvPr/>
        </p:nvSpPr>
        <p:spPr bwMode="auto">
          <a:xfrm>
            <a:off x="6181725" y="3592513"/>
            <a:ext cx="412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i="1">
                <a:solidFill>
                  <a:schemeClr val="tx1"/>
                </a:solidFill>
                <a:latin typeface="Times New Roman" pitchFamily="18" charset="0"/>
              </a:rPr>
              <a:t>b</a:t>
            </a:r>
            <a:endParaRPr lang="ru-RU" sz="3600" i="1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142" name="Oval 64"/>
          <p:cNvSpPr>
            <a:spLocks noChangeArrowheads="1"/>
          </p:cNvSpPr>
          <p:nvPr/>
        </p:nvSpPr>
        <p:spPr bwMode="auto">
          <a:xfrm>
            <a:off x="2147888" y="488791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43" name="Oval 65"/>
          <p:cNvSpPr>
            <a:spLocks noChangeArrowheads="1"/>
          </p:cNvSpPr>
          <p:nvPr/>
        </p:nvSpPr>
        <p:spPr bwMode="auto">
          <a:xfrm>
            <a:off x="6469063" y="4887913"/>
            <a:ext cx="71437" cy="7302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1979613" y="3284538"/>
            <a:ext cx="1195387" cy="79375"/>
            <a:chOff x="2448" y="2059"/>
            <a:chExt cx="753" cy="50"/>
          </a:xfrm>
        </p:grpSpPr>
        <p:sp>
          <p:nvSpPr>
            <p:cNvPr id="5194" name="Freeform 67"/>
            <p:cNvSpPr>
              <a:spLocks/>
            </p:cNvSpPr>
            <p:nvPr/>
          </p:nvSpPr>
          <p:spPr bwMode="auto">
            <a:xfrm>
              <a:off x="2448" y="2082"/>
              <a:ext cx="753" cy="1"/>
            </a:xfrm>
            <a:custGeom>
              <a:avLst/>
              <a:gdLst>
                <a:gd name="T0" fmla="*/ 0 w 753"/>
                <a:gd name="T1" fmla="*/ 0 h 1"/>
                <a:gd name="T2" fmla="*/ 753 w 753"/>
                <a:gd name="T3" fmla="*/ 0 h 1"/>
                <a:gd name="T4" fmla="*/ 0 60000 65536"/>
                <a:gd name="T5" fmla="*/ 0 60000 65536"/>
                <a:gd name="T6" fmla="*/ 0 w 753"/>
                <a:gd name="T7" fmla="*/ 0 h 1"/>
                <a:gd name="T8" fmla="*/ 753 w 753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53" h="1">
                  <a:moveTo>
                    <a:pt x="0" y="0"/>
                  </a:moveTo>
                  <a:lnTo>
                    <a:pt x="753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5" name="Oval 68"/>
            <p:cNvSpPr>
              <a:spLocks noChangeArrowheads="1"/>
            </p:cNvSpPr>
            <p:nvPr/>
          </p:nvSpPr>
          <p:spPr bwMode="auto">
            <a:xfrm>
              <a:off x="2721" y="2059"/>
              <a:ext cx="51" cy="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6" name="Group 69"/>
          <p:cNvGrpSpPr>
            <a:grpSpLocks/>
          </p:cNvGrpSpPr>
          <p:nvPr/>
        </p:nvGrpSpPr>
        <p:grpSpPr bwMode="auto">
          <a:xfrm>
            <a:off x="2916238" y="3068638"/>
            <a:ext cx="1347787" cy="79375"/>
            <a:chOff x="3030" y="1923"/>
            <a:chExt cx="849" cy="50"/>
          </a:xfrm>
        </p:grpSpPr>
        <p:sp>
          <p:nvSpPr>
            <p:cNvPr id="5192" name="Oval 70"/>
            <p:cNvSpPr>
              <a:spLocks noChangeArrowheads="1"/>
            </p:cNvSpPr>
            <p:nvPr/>
          </p:nvSpPr>
          <p:spPr bwMode="auto">
            <a:xfrm>
              <a:off x="3402" y="1923"/>
              <a:ext cx="51" cy="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3" name="Freeform 71"/>
            <p:cNvSpPr>
              <a:spLocks/>
            </p:cNvSpPr>
            <p:nvPr/>
          </p:nvSpPr>
          <p:spPr bwMode="auto">
            <a:xfrm>
              <a:off x="3030" y="1947"/>
              <a:ext cx="849" cy="1"/>
            </a:xfrm>
            <a:custGeom>
              <a:avLst/>
              <a:gdLst>
                <a:gd name="T0" fmla="*/ 0 w 849"/>
                <a:gd name="T1" fmla="*/ 0 h 1"/>
                <a:gd name="T2" fmla="*/ 849 w 849"/>
                <a:gd name="T3" fmla="*/ 0 h 1"/>
                <a:gd name="T4" fmla="*/ 0 60000 65536"/>
                <a:gd name="T5" fmla="*/ 0 60000 65536"/>
                <a:gd name="T6" fmla="*/ 0 w 849"/>
                <a:gd name="T7" fmla="*/ 0 h 1"/>
                <a:gd name="T8" fmla="*/ 849 w 849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49" h="1">
                  <a:moveTo>
                    <a:pt x="0" y="0"/>
                  </a:moveTo>
                  <a:lnTo>
                    <a:pt x="849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2268538" y="4652963"/>
            <a:ext cx="1266825" cy="79375"/>
            <a:chOff x="2643" y="2920"/>
            <a:chExt cx="798" cy="50"/>
          </a:xfrm>
        </p:grpSpPr>
        <p:sp>
          <p:nvSpPr>
            <p:cNvPr id="5190" name="Oval 73"/>
            <p:cNvSpPr>
              <a:spLocks noChangeArrowheads="1"/>
            </p:cNvSpPr>
            <p:nvPr/>
          </p:nvSpPr>
          <p:spPr bwMode="auto">
            <a:xfrm>
              <a:off x="2993" y="2920"/>
              <a:ext cx="51" cy="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91" name="Freeform 74"/>
            <p:cNvSpPr>
              <a:spLocks/>
            </p:cNvSpPr>
            <p:nvPr/>
          </p:nvSpPr>
          <p:spPr bwMode="auto">
            <a:xfrm>
              <a:off x="2643" y="2946"/>
              <a:ext cx="798" cy="3"/>
            </a:xfrm>
            <a:custGeom>
              <a:avLst/>
              <a:gdLst>
                <a:gd name="T0" fmla="*/ 0 w 798"/>
                <a:gd name="T1" fmla="*/ 3 h 3"/>
                <a:gd name="T2" fmla="*/ 798 w 798"/>
                <a:gd name="T3" fmla="*/ 0 h 3"/>
                <a:gd name="T4" fmla="*/ 0 60000 65536"/>
                <a:gd name="T5" fmla="*/ 0 60000 65536"/>
                <a:gd name="T6" fmla="*/ 0 w 798"/>
                <a:gd name="T7" fmla="*/ 0 h 3"/>
                <a:gd name="T8" fmla="*/ 798 w 798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98" h="3">
                  <a:moveTo>
                    <a:pt x="0" y="3"/>
                  </a:moveTo>
                  <a:lnTo>
                    <a:pt x="798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8" name="Group 75"/>
          <p:cNvGrpSpPr>
            <a:grpSpLocks/>
          </p:cNvGrpSpPr>
          <p:nvPr/>
        </p:nvGrpSpPr>
        <p:grpSpPr bwMode="auto">
          <a:xfrm>
            <a:off x="3635375" y="4941888"/>
            <a:ext cx="1343025" cy="79375"/>
            <a:chOff x="3492" y="3102"/>
            <a:chExt cx="846" cy="50"/>
          </a:xfrm>
        </p:grpSpPr>
        <p:sp>
          <p:nvSpPr>
            <p:cNvPr id="5188" name="Oval 76"/>
            <p:cNvSpPr>
              <a:spLocks noChangeArrowheads="1"/>
            </p:cNvSpPr>
            <p:nvPr/>
          </p:nvSpPr>
          <p:spPr bwMode="auto">
            <a:xfrm>
              <a:off x="3901" y="3102"/>
              <a:ext cx="51" cy="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9" name="Freeform 77"/>
            <p:cNvSpPr>
              <a:spLocks/>
            </p:cNvSpPr>
            <p:nvPr/>
          </p:nvSpPr>
          <p:spPr bwMode="auto">
            <a:xfrm>
              <a:off x="3492" y="3132"/>
              <a:ext cx="846" cy="3"/>
            </a:xfrm>
            <a:custGeom>
              <a:avLst/>
              <a:gdLst>
                <a:gd name="T0" fmla="*/ 0 w 846"/>
                <a:gd name="T1" fmla="*/ 3 h 3"/>
                <a:gd name="T2" fmla="*/ 846 w 846"/>
                <a:gd name="T3" fmla="*/ 0 h 3"/>
                <a:gd name="T4" fmla="*/ 0 60000 65536"/>
                <a:gd name="T5" fmla="*/ 0 60000 65536"/>
                <a:gd name="T6" fmla="*/ 0 w 846"/>
                <a:gd name="T7" fmla="*/ 0 h 3"/>
                <a:gd name="T8" fmla="*/ 846 w 846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46" h="3">
                  <a:moveTo>
                    <a:pt x="0" y="3"/>
                  </a:moveTo>
                  <a:lnTo>
                    <a:pt x="846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14" name="Group 78"/>
          <p:cNvGrpSpPr>
            <a:grpSpLocks/>
          </p:cNvGrpSpPr>
          <p:nvPr/>
        </p:nvGrpSpPr>
        <p:grpSpPr bwMode="auto">
          <a:xfrm>
            <a:off x="4643438" y="3429000"/>
            <a:ext cx="1376362" cy="79375"/>
            <a:chOff x="4152" y="2149"/>
            <a:chExt cx="867" cy="50"/>
          </a:xfrm>
        </p:grpSpPr>
        <p:sp>
          <p:nvSpPr>
            <p:cNvPr id="5186" name="Oval 79"/>
            <p:cNvSpPr>
              <a:spLocks noChangeArrowheads="1"/>
            </p:cNvSpPr>
            <p:nvPr/>
          </p:nvSpPr>
          <p:spPr bwMode="auto">
            <a:xfrm>
              <a:off x="4581" y="2149"/>
              <a:ext cx="51" cy="5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7" name="Freeform 80"/>
            <p:cNvSpPr>
              <a:spLocks/>
            </p:cNvSpPr>
            <p:nvPr/>
          </p:nvSpPr>
          <p:spPr bwMode="auto">
            <a:xfrm>
              <a:off x="4152" y="2166"/>
              <a:ext cx="867" cy="3"/>
            </a:xfrm>
            <a:custGeom>
              <a:avLst/>
              <a:gdLst>
                <a:gd name="T0" fmla="*/ 0 w 867"/>
                <a:gd name="T1" fmla="*/ 3 h 3"/>
                <a:gd name="T2" fmla="*/ 867 w 867"/>
                <a:gd name="T3" fmla="*/ 0 h 3"/>
                <a:gd name="T4" fmla="*/ 0 60000 65536"/>
                <a:gd name="T5" fmla="*/ 0 60000 65536"/>
                <a:gd name="T6" fmla="*/ 0 w 867"/>
                <a:gd name="T7" fmla="*/ 0 h 3"/>
                <a:gd name="T8" fmla="*/ 867 w 867"/>
                <a:gd name="T9" fmla="*/ 3 h 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67" h="3">
                  <a:moveTo>
                    <a:pt x="0" y="3"/>
                  </a:moveTo>
                  <a:lnTo>
                    <a:pt x="867" y="0"/>
                  </a:ln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sp>
        <p:nvSpPr>
          <p:cNvPr id="5149" name="Прямоугольник 110"/>
          <p:cNvSpPr>
            <a:spLocks noChangeArrowheads="1"/>
          </p:cNvSpPr>
          <p:nvPr/>
        </p:nvSpPr>
        <p:spPr bwMode="auto">
          <a:xfrm>
            <a:off x="4429125" y="2071688"/>
            <a:ext cx="293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latin typeface="Calibri" pitchFamily="34" charset="0"/>
              </a:rPr>
              <a:t>y</a:t>
            </a:r>
            <a:endParaRPr lang="ru-RU" sz="1800">
              <a:latin typeface="Calibri" pitchFamily="34" charset="0"/>
            </a:endParaRPr>
          </a:p>
        </p:txBody>
      </p:sp>
      <p:grpSp>
        <p:nvGrpSpPr>
          <p:cNvPr id="15" name="Group 9"/>
          <p:cNvGrpSpPr>
            <a:grpSpLocks/>
          </p:cNvGrpSpPr>
          <p:nvPr/>
        </p:nvGrpSpPr>
        <p:grpSpPr bwMode="auto">
          <a:xfrm>
            <a:off x="0" y="0"/>
            <a:ext cx="9080500" cy="6705600"/>
            <a:chOff x="168" y="176"/>
            <a:chExt cx="5408" cy="3928"/>
          </a:xfrm>
        </p:grpSpPr>
        <p:sp>
          <p:nvSpPr>
            <p:cNvPr id="5178" name="Freeform 10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79" name="Freeform 11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0" name="Freeform 12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1" name="Freeform 13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2" name="Freeform 14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3" name="Freeform 15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4" name="Freeform 16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 vert="eaVert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5185" name="Freeform 17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 rot="10800000" vert="eaVert"/>
            <a:lstStyle/>
            <a:p>
              <a:endParaRPr lang="ru-RU" sz="1800" b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827088" y="5445125"/>
            <a:ext cx="6602412" cy="889000"/>
            <a:chOff x="0" y="3306"/>
            <a:chExt cx="4159" cy="560"/>
          </a:xfrm>
        </p:grpSpPr>
        <p:sp>
          <p:nvSpPr>
            <p:cNvPr id="5174" name="Text Box 4"/>
            <p:cNvSpPr txBox="1">
              <a:spLocks noChangeArrowheads="1"/>
            </p:cNvSpPr>
            <p:nvPr/>
          </p:nvSpPr>
          <p:spPr bwMode="auto">
            <a:xfrm>
              <a:off x="68" y="3578"/>
              <a:ext cx="5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0">
                  <a:solidFill>
                    <a:schemeClr val="tx1"/>
                  </a:solidFill>
                </a:rPr>
                <a:t> </a:t>
              </a:r>
              <a:r>
                <a:rPr lang="en-US" sz="2400" b="0">
                  <a:solidFill>
                    <a:schemeClr val="tx1"/>
                  </a:solidFill>
                </a:rPr>
                <a:t>f(x)</a:t>
              </a:r>
              <a:endParaRPr lang="ru-RU" sz="2400" b="0">
                <a:solidFill>
                  <a:srgbClr val="FF0000"/>
                </a:solidFill>
              </a:endParaRPr>
            </a:p>
          </p:txBody>
        </p:sp>
        <p:sp>
          <p:nvSpPr>
            <p:cNvPr id="5175" name="Text Box 5"/>
            <p:cNvSpPr txBox="1">
              <a:spLocks noChangeArrowheads="1"/>
            </p:cNvSpPr>
            <p:nvPr/>
          </p:nvSpPr>
          <p:spPr bwMode="auto">
            <a:xfrm>
              <a:off x="0" y="3306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  f</a:t>
              </a:r>
              <a:r>
                <a:rPr lang="en-US" sz="2400" b="0" baseline="30000">
                  <a:solidFill>
                    <a:schemeClr val="tx1"/>
                  </a:solidFill>
                </a:rPr>
                <a:t>/</a:t>
              </a:r>
              <a:r>
                <a:rPr lang="en-US" sz="2400" b="0">
                  <a:solidFill>
                    <a:schemeClr val="tx1"/>
                  </a:solidFill>
                </a:rPr>
                <a:t>(x)</a:t>
              </a:r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5176" name="Freeform 6"/>
            <p:cNvSpPr>
              <a:spLocks/>
            </p:cNvSpPr>
            <p:nvPr/>
          </p:nvSpPr>
          <p:spPr bwMode="auto">
            <a:xfrm>
              <a:off x="128" y="3576"/>
              <a:ext cx="3952" cy="1"/>
            </a:xfrm>
            <a:custGeom>
              <a:avLst/>
              <a:gdLst>
                <a:gd name="T0" fmla="*/ 0 w 3952"/>
                <a:gd name="T1" fmla="*/ 0 h 1"/>
                <a:gd name="T2" fmla="*/ 3952 w 3952"/>
                <a:gd name="T3" fmla="*/ 0 h 1"/>
                <a:gd name="T4" fmla="*/ 0 60000 65536"/>
                <a:gd name="T5" fmla="*/ 0 60000 65536"/>
                <a:gd name="T6" fmla="*/ 0 w 3952"/>
                <a:gd name="T7" fmla="*/ 0 h 1"/>
                <a:gd name="T8" fmla="*/ 3952 w 395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52" h="1">
                  <a:moveTo>
                    <a:pt x="0" y="0"/>
                  </a:moveTo>
                  <a:lnTo>
                    <a:pt x="3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5177" name="Text Box 7"/>
            <p:cNvSpPr txBox="1">
              <a:spLocks noChangeArrowheads="1"/>
            </p:cNvSpPr>
            <p:nvPr/>
          </p:nvSpPr>
          <p:spPr bwMode="auto">
            <a:xfrm>
              <a:off x="3936" y="353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x</a:t>
              </a:r>
              <a:endParaRPr lang="ru-RU" sz="2400">
                <a:solidFill>
                  <a:schemeClr val="tx1"/>
                </a:solidFill>
              </a:endParaRPr>
            </a:p>
          </p:txBody>
        </p:sp>
      </p:grpSp>
      <p:sp>
        <p:nvSpPr>
          <p:cNvPr id="3" name="Прямоугольник 1"/>
          <p:cNvSpPr>
            <a:spLocks noChangeArrowheads="1"/>
          </p:cNvSpPr>
          <p:nvPr/>
        </p:nvSpPr>
        <p:spPr bwMode="auto">
          <a:xfrm>
            <a:off x="395288" y="981075"/>
            <a:ext cx="82089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 b="0" dirty="0">
                <a:solidFill>
                  <a:schemeClr val="tx1"/>
                </a:solidFill>
              </a:rPr>
              <a:t>Укажите точки графика, в которых касательная параллельна оси Ох.</a:t>
            </a:r>
            <a:endParaRPr lang="en-US" sz="1800" b="0" dirty="0">
              <a:solidFill>
                <a:schemeClr val="tx1"/>
              </a:solidFill>
            </a:endParaRPr>
          </a:p>
          <a:p>
            <a:r>
              <a:rPr lang="ru-RU" sz="1800" b="0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7304" name="Прямоугольник 120"/>
          <p:cNvSpPr>
            <a:spLocks noChangeArrowheads="1"/>
          </p:cNvSpPr>
          <p:nvPr/>
        </p:nvSpPr>
        <p:spPr bwMode="auto">
          <a:xfrm>
            <a:off x="539750" y="1773238"/>
            <a:ext cx="4130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f</a:t>
            </a:r>
            <a:r>
              <a:rPr lang="ru-RU" sz="1800" b="0" baseline="30000">
                <a:solidFill>
                  <a:schemeClr val="tx1"/>
                </a:solidFill>
                <a:latin typeface="Calibri" pitchFamily="34" charset="0"/>
              </a:rPr>
              <a:t>/</a:t>
            </a:r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(x)</a:t>
            </a:r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&gt; 0</a:t>
            </a:r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, значит, функция возрастает</a:t>
            </a:r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.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7305" name="Прямоугольник 122"/>
          <p:cNvSpPr>
            <a:spLocks noChangeArrowheads="1"/>
          </p:cNvSpPr>
          <p:nvPr/>
        </p:nvSpPr>
        <p:spPr bwMode="auto">
          <a:xfrm>
            <a:off x="539750" y="1268413"/>
            <a:ext cx="3975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f</a:t>
            </a:r>
            <a:r>
              <a:rPr lang="ru-RU" sz="1800" b="0" baseline="30000">
                <a:solidFill>
                  <a:schemeClr val="tx1"/>
                </a:solidFill>
                <a:latin typeface="Calibri" pitchFamily="34" charset="0"/>
              </a:rPr>
              <a:t>/</a:t>
            </a:r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(x)</a:t>
            </a:r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sz="1800" b="0">
                <a:solidFill>
                  <a:schemeClr val="tx1"/>
                </a:solidFill>
                <a:latin typeface="Calibri" pitchFamily="34" charset="0"/>
              </a:rPr>
              <a:t>&lt; 0</a:t>
            </a:r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, </a:t>
            </a:r>
            <a:r>
              <a:rPr lang="ru-RU" b="0">
                <a:solidFill>
                  <a:schemeClr val="tx1"/>
                </a:solidFill>
                <a:latin typeface="Calibri" pitchFamily="34" charset="0"/>
              </a:rPr>
              <a:t>значит</a:t>
            </a:r>
            <a:r>
              <a:rPr lang="ru-RU" sz="1800" b="0">
                <a:solidFill>
                  <a:schemeClr val="tx1"/>
                </a:solidFill>
                <a:latin typeface="Calibri" pitchFamily="34" charset="0"/>
              </a:rPr>
              <a:t>, функция убывает. 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7306" name="Line 138"/>
          <p:cNvSpPr>
            <a:spLocks noChangeShapeType="1"/>
          </p:cNvSpPr>
          <p:nvPr/>
        </p:nvSpPr>
        <p:spPr bwMode="auto">
          <a:xfrm>
            <a:off x="2446338" y="3284538"/>
            <a:ext cx="0" cy="259238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07" name="Line 139"/>
          <p:cNvSpPr>
            <a:spLocks noChangeShapeType="1"/>
          </p:cNvSpPr>
          <p:nvPr/>
        </p:nvSpPr>
        <p:spPr bwMode="auto">
          <a:xfrm>
            <a:off x="3525838" y="3141663"/>
            <a:ext cx="0" cy="2735262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08" name="Line 140"/>
          <p:cNvSpPr>
            <a:spLocks noChangeShapeType="1"/>
          </p:cNvSpPr>
          <p:nvPr/>
        </p:nvSpPr>
        <p:spPr bwMode="auto">
          <a:xfrm>
            <a:off x="5364163" y="3429000"/>
            <a:ext cx="0" cy="24479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09" name="Line 141"/>
          <p:cNvSpPr>
            <a:spLocks noChangeShapeType="1"/>
          </p:cNvSpPr>
          <p:nvPr/>
        </p:nvSpPr>
        <p:spPr bwMode="auto">
          <a:xfrm>
            <a:off x="4321175" y="5013325"/>
            <a:ext cx="0" cy="8636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6" name="Freeform 50"/>
          <p:cNvSpPr>
            <a:spLocks/>
          </p:cNvSpPr>
          <p:nvPr/>
        </p:nvSpPr>
        <p:spPr bwMode="auto">
          <a:xfrm>
            <a:off x="2484438" y="6021388"/>
            <a:ext cx="287337" cy="71437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7312" name="Line 144"/>
          <p:cNvSpPr>
            <a:spLocks noChangeShapeType="1"/>
          </p:cNvSpPr>
          <p:nvPr/>
        </p:nvSpPr>
        <p:spPr bwMode="auto">
          <a:xfrm>
            <a:off x="2843213" y="4724400"/>
            <a:ext cx="0" cy="115252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Freeform 50"/>
          <p:cNvSpPr>
            <a:spLocks/>
          </p:cNvSpPr>
          <p:nvPr/>
        </p:nvSpPr>
        <p:spPr bwMode="auto">
          <a:xfrm>
            <a:off x="3851275" y="6021388"/>
            <a:ext cx="287338" cy="71437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" name="Freeform 50"/>
          <p:cNvSpPr>
            <a:spLocks/>
          </p:cNvSpPr>
          <p:nvPr/>
        </p:nvSpPr>
        <p:spPr bwMode="auto">
          <a:xfrm>
            <a:off x="5795963" y="5949950"/>
            <a:ext cx="287337" cy="71438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1" name="Freeform 50"/>
          <p:cNvSpPr>
            <a:spLocks/>
          </p:cNvSpPr>
          <p:nvPr/>
        </p:nvSpPr>
        <p:spPr bwMode="auto">
          <a:xfrm rot="-2446485">
            <a:off x="2195513" y="6021388"/>
            <a:ext cx="287337" cy="71437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2" name="Freeform 50"/>
          <p:cNvSpPr>
            <a:spLocks/>
          </p:cNvSpPr>
          <p:nvPr/>
        </p:nvSpPr>
        <p:spPr bwMode="auto">
          <a:xfrm rot="-2033688">
            <a:off x="3059113" y="6021388"/>
            <a:ext cx="287337" cy="71437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3" name="Freeform 50"/>
          <p:cNvSpPr>
            <a:spLocks/>
          </p:cNvSpPr>
          <p:nvPr/>
        </p:nvSpPr>
        <p:spPr bwMode="auto">
          <a:xfrm rot="20981710" flipV="1">
            <a:off x="4716463" y="6021388"/>
            <a:ext cx="288925" cy="73025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 rot="10800000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7320" name="Line 152"/>
          <p:cNvSpPr>
            <a:spLocks noChangeShapeType="1"/>
          </p:cNvSpPr>
          <p:nvPr/>
        </p:nvSpPr>
        <p:spPr bwMode="auto">
          <a:xfrm>
            <a:off x="2195513" y="4941888"/>
            <a:ext cx="0" cy="93503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21" name="Line 153"/>
          <p:cNvSpPr>
            <a:spLocks noChangeShapeType="1"/>
          </p:cNvSpPr>
          <p:nvPr/>
        </p:nvSpPr>
        <p:spPr bwMode="auto">
          <a:xfrm>
            <a:off x="6516688" y="4941888"/>
            <a:ext cx="0" cy="935037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322" name="Text Box 154"/>
          <p:cNvSpPr txBox="1">
            <a:spLocks noChangeArrowheads="1"/>
          </p:cNvSpPr>
          <p:nvPr/>
        </p:nvSpPr>
        <p:spPr bwMode="auto">
          <a:xfrm>
            <a:off x="2124075" y="5445125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+</a:t>
            </a:r>
          </a:p>
        </p:txBody>
      </p:sp>
      <p:sp>
        <p:nvSpPr>
          <p:cNvPr id="7323" name="Text Box 155"/>
          <p:cNvSpPr txBox="1">
            <a:spLocks noChangeArrowheads="1"/>
          </p:cNvSpPr>
          <p:nvPr/>
        </p:nvSpPr>
        <p:spPr bwMode="auto">
          <a:xfrm>
            <a:off x="2555875" y="5445125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7324" name="Text Box 156"/>
          <p:cNvSpPr txBox="1">
            <a:spLocks noChangeArrowheads="1"/>
          </p:cNvSpPr>
          <p:nvPr/>
        </p:nvSpPr>
        <p:spPr bwMode="auto">
          <a:xfrm>
            <a:off x="2987675" y="5445125"/>
            <a:ext cx="3603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+</a:t>
            </a:r>
          </a:p>
        </p:txBody>
      </p:sp>
      <p:sp>
        <p:nvSpPr>
          <p:cNvPr id="7325" name="Text Box 157"/>
          <p:cNvSpPr txBox="1">
            <a:spLocks noChangeArrowheads="1"/>
          </p:cNvSpPr>
          <p:nvPr/>
        </p:nvSpPr>
        <p:spPr bwMode="auto">
          <a:xfrm>
            <a:off x="4643438" y="5445125"/>
            <a:ext cx="360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+</a:t>
            </a:r>
          </a:p>
        </p:txBody>
      </p:sp>
      <p:sp>
        <p:nvSpPr>
          <p:cNvPr id="7326" name="Text Box 158"/>
          <p:cNvSpPr txBox="1">
            <a:spLocks noChangeArrowheads="1"/>
          </p:cNvSpPr>
          <p:nvPr/>
        </p:nvSpPr>
        <p:spPr bwMode="auto">
          <a:xfrm>
            <a:off x="3851275" y="5445125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7327" name="Text Box 159"/>
          <p:cNvSpPr txBox="1">
            <a:spLocks noChangeArrowheads="1"/>
          </p:cNvSpPr>
          <p:nvPr/>
        </p:nvSpPr>
        <p:spPr bwMode="auto">
          <a:xfrm>
            <a:off x="5867400" y="5445125"/>
            <a:ext cx="215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7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1000"/>
                                        <p:tgtEl>
                                          <p:spTgt spid="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7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7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7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7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7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1000"/>
                                        <p:tgtEl>
                                          <p:spTgt spid="7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24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000"/>
                            </p:stCondLst>
                            <p:childTnLst>
                              <p:par>
                                <p:cTn id="88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9" dur="500" fill="hold"/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2462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7" dur="1000"/>
                                        <p:tgtEl>
                                          <p:spTgt spid="7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8" presetClass="entr" presetSubtype="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7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000"/>
                                        <p:tgtEl>
                                          <p:spTgt spid="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2000"/>
                            </p:stCondLst>
                            <p:childTnLst>
                              <p:par>
                                <p:cTn id="128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304" grpId="0"/>
      <p:bldP spid="7305" grpId="0"/>
      <p:bldP spid="7306" grpId="0" animBg="1"/>
      <p:bldP spid="7307" grpId="0" animBg="1"/>
      <p:bldP spid="7308" grpId="0" animBg="1"/>
      <p:bldP spid="7309" grpId="0" animBg="1"/>
      <p:bldP spid="24626" grpId="0" animBg="1"/>
      <p:bldP spid="24626" grpId="1" animBg="1"/>
      <p:bldP spid="7312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7320" grpId="0" animBg="1"/>
      <p:bldP spid="7320" grpId="1" animBg="1"/>
      <p:bldP spid="7321" grpId="0" animBg="1"/>
      <p:bldP spid="7322" grpId="0"/>
      <p:bldP spid="7323" grpId="0"/>
      <p:bldP spid="7324" grpId="0"/>
      <p:bldP spid="7325" grpId="0"/>
      <p:bldP spid="7326" grpId="0"/>
      <p:bldP spid="73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198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199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0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1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2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3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8273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4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5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6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7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8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9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0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1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2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3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4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5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6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7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8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9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5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06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8207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208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209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8265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6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7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8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9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0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1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2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21556" name="Freeform 52"/>
          <p:cNvSpPr>
            <a:spLocks/>
          </p:cNvSpPr>
          <p:nvPr/>
        </p:nvSpPr>
        <p:spPr bwMode="auto">
          <a:xfrm>
            <a:off x="889000" y="5778500"/>
            <a:ext cx="609600" cy="304800"/>
          </a:xfrm>
          <a:custGeom>
            <a:avLst/>
            <a:gdLst>
              <a:gd name="T0" fmla="*/ 2147483647 w 384"/>
              <a:gd name="T1" fmla="*/ 0 h 192"/>
              <a:gd name="T2" fmla="*/ 0 w 384"/>
              <a:gd name="T3" fmla="*/ 2147483647 h 192"/>
              <a:gd name="T4" fmla="*/ 0 60000 65536"/>
              <a:gd name="T5" fmla="*/ 0 60000 65536"/>
              <a:gd name="T6" fmla="*/ 0 w 384"/>
              <a:gd name="T7" fmla="*/ 0 h 192"/>
              <a:gd name="T8" fmla="*/ 384 w 384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192">
                <a:moveTo>
                  <a:pt x="384" y="0"/>
                </a:moveTo>
                <a:lnTo>
                  <a:pt x="0" y="1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6" name="Freeform 55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7" name="Oval 56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8" name="Oval 57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22" name="Freeform 61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28" name="Oval 67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30" name="Oval 69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31" name="Text Box 70"/>
          <p:cNvSpPr txBox="1">
            <a:spLocks noChangeArrowheads="1"/>
          </p:cNvSpPr>
          <p:nvPr/>
        </p:nvSpPr>
        <p:spPr bwMode="auto">
          <a:xfrm>
            <a:off x="533400" y="762000"/>
            <a:ext cx="813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возрастания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8238" name="Line 91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9" name="Text Box 92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40" name="Text Box 93"/>
          <p:cNvSpPr txBox="1">
            <a:spLocks noChangeArrowheads="1"/>
          </p:cNvSpPr>
          <p:nvPr/>
        </p:nvSpPr>
        <p:spPr bwMode="auto">
          <a:xfrm>
            <a:off x="3376613" y="317817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1   2   3  4   5   6   7</a:t>
            </a:r>
          </a:p>
        </p:txBody>
      </p:sp>
      <p:sp>
        <p:nvSpPr>
          <p:cNvPr id="8241" name="Text Box 94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  <p:sp>
        <p:nvSpPr>
          <p:cNvPr id="8242" name="Freeform 95"/>
          <p:cNvSpPr>
            <a:spLocks/>
          </p:cNvSpPr>
          <p:nvPr/>
        </p:nvSpPr>
        <p:spPr bwMode="auto">
          <a:xfrm>
            <a:off x="857250" y="288448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1663700" y="3124200"/>
            <a:ext cx="3454400" cy="101600"/>
            <a:chOff x="1016" y="1968"/>
            <a:chExt cx="2176" cy="64"/>
          </a:xfrm>
        </p:grpSpPr>
        <p:sp>
          <p:nvSpPr>
            <p:cNvPr id="8250" name="Oval 97"/>
            <p:cNvSpPr>
              <a:spLocks noChangeArrowheads="1"/>
            </p:cNvSpPr>
            <p:nvPr/>
          </p:nvSpPr>
          <p:spPr bwMode="auto">
            <a:xfrm>
              <a:off x="1016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1" name="Oval 98"/>
            <p:cNvSpPr>
              <a:spLocks noChangeArrowheads="1"/>
            </p:cNvSpPr>
            <p:nvPr/>
          </p:nvSpPr>
          <p:spPr bwMode="auto">
            <a:xfrm>
              <a:off x="1976" y="19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2" name="Oval 99"/>
            <p:cNvSpPr>
              <a:spLocks noChangeArrowheads="1"/>
            </p:cNvSpPr>
            <p:nvPr/>
          </p:nvSpPr>
          <p:spPr bwMode="auto">
            <a:xfrm>
              <a:off x="2560" y="19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3" name="Oval 100"/>
            <p:cNvSpPr>
              <a:spLocks noChangeArrowheads="1"/>
            </p:cNvSpPr>
            <p:nvPr/>
          </p:nvSpPr>
          <p:spPr bwMode="auto">
            <a:xfrm>
              <a:off x="3144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5078413" y="2003425"/>
            <a:ext cx="638175" cy="1196975"/>
          </a:xfrm>
          <a:custGeom>
            <a:avLst/>
            <a:gdLst>
              <a:gd name="T0" fmla="*/ 2147483647 w 402"/>
              <a:gd name="T1" fmla="*/ 2147483647 h 754"/>
              <a:gd name="T2" fmla="*/ 2147483647 w 402"/>
              <a:gd name="T3" fmla="*/ 2147483647 h 754"/>
              <a:gd name="T4" fmla="*/ 2147483647 w 402"/>
              <a:gd name="T5" fmla="*/ 2147483647 h 754"/>
              <a:gd name="T6" fmla="*/ 2147483647 w 402"/>
              <a:gd name="T7" fmla="*/ 2147483647 h 754"/>
              <a:gd name="T8" fmla="*/ 2147483647 w 402"/>
              <a:gd name="T9" fmla="*/ 2147483647 h 754"/>
              <a:gd name="T10" fmla="*/ 2147483647 w 402"/>
              <a:gd name="T11" fmla="*/ 2147483647 h 754"/>
              <a:gd name="T12" fmla="*/ 2147483647 w 402"/>
              <a:gd name="T13" fmla="*/ 2147483647 h 754"/>
              <a:gd name="T14" fmla="*/ 2147483647 w 402"/>
              <a:gd name="T15" fmla="*/ 2147483647 h 754"/>
              <a:gd name="T16" fmla="*/ 2147483647 w 402"/>
              <a:gd name="T17" fmla="*/ 2147483647 h 754"/>
              <a:gd name="T18" fmla="*/ 2147483647 w 402"/>
              <a:gd name="T19" fmla="*/ 2147483647 h 754"/>
              <a:gd name="T20" fmla="*/ 2147483647 w 402"/>
              <a:gd name="T21" fmla="*/ 2147483647 h 754"/>
              <a:gd name="T22" fmla="*/ 2147483647 w 402"/>
              <a:gd name="T23" fmla="*/ 2147483647 h 754"/>
              <a:gd name="T24" fmla="*/ 2147483647 w 402"/>
              <a:gd name="T25" fmla="*/ 2147483647 h 754"/>
              <a:gd name="T26" fmla="*/ 2147483647 w 402"/>
              <a:gd name="T27" fmla="*/ 2147483647 h 7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2"/>
              <a:gd name="T43" fmla="*/ 0 h 754"/>
              <a:gd name="T44" fmla="*/ 402 w 402"/>
              <a:gd name="T45" fmla="*/ 754 h 75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2" h="754">
                <a:moveTo>
                  <a:pt x="391" y="739"/>
                </a:moveTo>
                <a:cubicBezTo>
                  <a:pt x="395" y="714"/>
                  <a:pt x="388" y="708"/>
                  <a:pt x="388" y="601"/>
                </a:cubicBezTo>
                <a:cubicBezTo>
                  <a:pt x="388" y="494"/>
                  <a:pt x="394" y="188"/>
                  <a:pt x="394" y="94"/>
                </a:cubicBezTo>
                <a:cubicBezTo>
                  <a:pt x="394" y="0"/>
                  <a:pt x="402" y="39"/>
                  <a:pt x="385" y="34"/>
                </a:cubicBezTo>
                <a:cubicBezTo>
                  <a:pt x="368" y="29"/>
                  <a:pt x="332" y="40"/>
                  <a:pt x="292" y="64"/>
                </a:cubicBezTo>
                <a:cubicBezTo>
                  <a:pt x="252" y="88"/>
                  <a:pt x="179" y="140"/>
                  <a:pt x="145" y="178"/>
                </a:cubicBezTo>
                <a:cubicBezTo>
                  <a:pt x="111" y="216"/>
                  <a:pt x="97" y="247"/>
                  <a:pt x="85" y="292"/>
                </a:cubicBezTo>
                <a:cubicBezTo>
                  <a:pt x="73" y="337"/>
                  <a:pt x="77" y="395"/>
                  <a:pt x="70" y="451"/>
                </a:cubicBezTo>
                <a:cubicBezTo>
                  <a:pt x="63" y="507"/>
                  <a:pt x="50" y="581"/>
                  <a:pt x="40" y="628"/>
                </a:cubicBezTo>
                <a:cubicBezTo>
                  <a:pt x="30" y="675"/>
                  <a:pt x="0" y="718"/>
                  <a:pt x="7" y="736"/>
                </a:cubicBezTo>
                <a:cubicBezTo>
                  <a:pt x="14" y="754"/>
                  <a:pt x="35" y="738"/>
                  <a:pt x="82" y="739"/>
                </a:cubicBezTo>
                <a:cubicBezTo>
                  <a:pt x="129" y="740"/>
                  <a:pt x="242" y="739"/>
                  <a:pt x="289" y="739"/>
                </a:cubicBezTo>
                <a:cubicBezTo>
                  <a:pt x="336" y="739"/>
                  <a:pt x="350" y="736"/>
                  <a:pt x="367" y="736"/>
                </a:cubicBezTo>
                <a:cubicBezTo>
                  <a:pt x="384" y="736"/>
                  <a:pt x="386" y="738"/>
                  <a:pt x="391" y="739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-12700" y="5248275"/>
            <a:ext cx="6602413" cy="889000"/>
            <a:chOff x="0" y="3306"/>
            <a:chExt cx="4159" cy="560"/>
          </a:xfrm>
        </p:grpSpPr>
        <p:sp>
          <p:nvSpPr>
            <p:cNvPr id="8290" name="Text Box 4"/>
            <p:cNvSpPr txBox="1">
              <a:spLocks noChangeArrowheads="1"/>
            </p:cNvSpPr>
            <p:nvPr/>
          </p:nvSpPr>
          <p:spPr bwMode="auto">
            <a:xfrm>
              <a:off x="68" y="3578"/>
              <a:ext cx="5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0">
                  <a:solidFill>
                    <a:schemeClr val="tx1"/>
                  </a:solidFill>
                </a:rPr>
                <a:t> </a:t>
              </a:r>
              <a:r>
                <a:rPr lang="en-US" sz="2400" b="0">
                  <a:solidFill>
                    <a:schemeClr val="tx1"/>
                  </a:solidFill>
                </a:rPr>
                <a:t>f(x)</a:t>
              </a:r>
              <a:endParaRPr lang="ru-RU" sz="2400" b="0">
                <a:solidFill>
                  <a:srgbClr val="FF0000"/>
                </a:solidFill>
              </a:endParaRPr>
            </a:p>
          </p:txBody>
        </p:sp>
        <p:sp>
          <p:nvSpPr>
            <p:cNvPr id="8291" name="Text Box 5"/>
            <p:cNvSpPr txBox="1">
              <a:spLocks noChangeArrowheads="1"/>
            </p:cNvSpPr>
            <p:nvPr/>
          </p:nvSpPr>
          <p:spPr bwMode="auto">
            <a:xfrm>
              <a:off x="0" y="3306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  f</a:t>
              </a:r>
              <a:r>
                <a:rPr lang="en-US" sz="2400" b="0" baseline="30000">
                  <a:solidFill>
                    <a:schemeClr val="tx1"/>
                  </a:solidFill>
                </a:rPr>
                <a:t>/</a:t>
              </a:r>
              <a:r>
                <a:rPr lang="en-US" sz="2400" b="0">
                  <a:solidFill>
                    <a:schemeClr val="tx1"/>
                  </a:solidFill>
                </a:rPr>
                <a:t>(x)</a:t>
              </a:r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92" name="Freeform 6"/>
            <p:cNvSpPr>
              <a:spLocks/>
            </p:cNvSpPr>
            <p:nvPr/>
          </p:nvSpPr>
          <p:spPr bwMode="auto">
            <a:xfrm>
              <a:off x="128" y="3576"/>
              <a:ext cx="3952" cy="1"/>
            </a:xfrm>
            <a:custGeom>
              <a:avLst/>
              <a:gdLst>
                <a:gd name="T0" fmla="*/ 0 w 3952"/>
                <a:gd name="T1" fmla="*/ 0 h 1"/>
                <a:gd name="T2" fmla="*/ 3952 w 3952"/>
                <a:gd name="T3" fmla="*/ 0 h 1"/>
                <a:gd name="T4" fmla="*/ 0 60000 65536"/>
                <a:gd name="T5" fmla="*/ 0 60000 65536"/>
                <a:gd name="T6" fmla="*/ 0 w 3952"/>
                <a:gd name="T7" fmla="*/ 0 h 1"/>
                <a:gd name="T8" fmla="*/ 3952 w 395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52" h="1">
                  <a:moveTo>
                    <a:pt x="0" y="0"/>
                  </a:moveTo>
                  <a:lnTo>
                    <a:pt x="3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93" name="Text Box 7"/>
            <p:cNvSpPr txBox="1">
              <a:spLocks noChangeArrowheads="1"/>
            </p:cNvSpPr>
            <p:nvPr/>
          </p:nvSpPr>
          <p:spPr bwMode="auto">
            <a:xfrm>
              <a:off x="3936" y="353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x</a:t>
              </a:r>
              <a:endParaRPr lang="ru-RU" sz="2400">
                <a:solidFill>
                  <a:schemeClr val="tx1"/>
                </a:solidFill>
              </a:endParaRPr>
            </a:p>
          </p:txBody>
        </p:sp>
      </p:grp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198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199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0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1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2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03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8273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4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5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6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7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8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9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0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1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2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3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4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5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6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7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8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89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05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206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8207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208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8209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8265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6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7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8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69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0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1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72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21554" name="Freeform 50"/>
          <p:cNvSpPr>
            <a:spLocks/>
          </p:cNvSpPr>
          <p:nvPr/>
        </p:nvSpPr>
        <p:spPr bwMode="auto">
          <a:xfrm>
            <a:off x="3405188" y="5803900"/>
            <a:ext cx="569912" cy="336550"/>
          </a:xfrm>
          <a:custGeom>
            <a:avLst/>
            <a:gdLst>
              <a:gd name="T0" fmla="*/ 2147483647 w 359"/>
              <a:gd name="T1" fmla="*/ 0 h 212"/>
              <a:gd name="T2" fmla="*/ 0 w 359"/>
              <a:gd name="T3" fmla="*/ 2147483647 h 212"/>
              <a:gd name="T4" fmla="*/ 0 60000 65536"/>
              <a:gd name="T5" fmla="*/ 0 60000 65536"/>
              <a:gd name="T6" fmla="*/ 0 w 359"/>
              <a:gd name="T7" fmla="*/ 0 h 212"/>
              <a:gd name="T8" fmla="*/ 359 w 359"/>
              <a:gd name="T9" fmla="*/ 212 h 2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9" h="212">
                <a:moveTo>
                  <a:pt x="359" y="0"/>
                </a:moveTo>
                <a:lnTo>
                  <a:pt x="0" y="21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2" name="Freeform 51"/>
          <p:cNvSpPr>
            <a:spLocks/>
          </p:cNvSpPr>
          <p:nvPr/>
        </p:nvSpPr>
        <p:spPr bwMode="auto">
          <a:xfrm>
            <a:off x="1881188" y="5767388"/>
            <a:ext cx="1141412" cy="392112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1556" name="Freeform 52"/>
          <p:cNvSpPr>
            <a:spLocks/>
          </p:cNvSpPr>
          <p:nvPr/>
        </p:nvSpPr>
        <p:spPr bwMode="auto">
          <a:xfrm>
            <a:off x="889000" y="5778500"/>
            <a:ext cx="609600" cy="304800"/>
          </a:xfrm>
          <a:custGeom>
            <a:avLst/>
            <a:gdLst>
              <a:gd name="T0" fmla="*/ 2147483647 w 384"/>
              <a:gd name="T1" fmla="*/ 0 h 192"/>
              <a:gd name="T2" fmla="*/ 0 w 384"/>
              <a:gd name="T3" fmla="*/ 2147483647 h 192"/>
              <a:gd name="T4" fmla="*/ 0 60000 65536"/>
              <a:gd name="T5" fmla="*/ 0 60000 65536"/>
              <a:gd name="T6" fmla="*/ 0 w 384"/>
              <a:gd name="T7" fmla="*/ 0 h 192"/>
              <a:gd name="T8" fmla="*/ 384 w 384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192">
                <a:moveTo>
                  <a:pt x="384" y="0"/>
                </a:moveTo>
                <a:lnTo>
                  <a:pt x="0" y="1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4" name="Freeform 53"/>
          <p:cNvSpPr>
            <a:spLocks/>
          </p:cNvSpPr>
          <p:nvPr/>
        </p:nvSpPr>
        <p:spPr bwMode="auto">
          <a:xfrm>
            <a:off x="4343400" y="5778500"/>
            <a:ext cx="609600" cy="393700"/>
          </a:xfrm>
          <a:custGeom>
            <a:avLst/>
            <a:gdLst>
              <a:gd name="T0" fmla="*/ 2147483647 w 384"/>
              <a:gd name="T1" fmla="*/ 2147483647 h 248"/>
              <a:gd name="T2" fmla="*/ 0 w 384"/>
              <a:gd name="T3" fmla="*/ 0 h 248"/>
              <a:gd name="T4" fmla="*/ 0 60000 65536"/>
              <a:gd name="T5" fmla="*/ 0 60000 65536"/>
              <a:gd name="T6" fmla="*/ 0 w 384"/>
              <a:gd name="T7" fmla="*/ 0 h 248"/>
              <a:gd name="T8" fmla="*/ 384 w 384"/>
              <a:gd name="T9" fmla="*/ 248 h 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248">
                <a:moveTo>
                  <a:pt x="384" y="24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1558" name="Freeform 54"/>
          <p:cNvSpPr>
            <a:spLocks/>
          </p:cNvSpPr>
          <p:nvPr/>
        </p:nvSpPr>
        <p:spPr bwMode="auto">
          <a:xfrm>
            <a:off x="5219700" y="5791200"/>
            <a:ext cx="469900" cy="368300"/>
          </a:xfrm>
          <a:custGeom>
            <a:avLst/>
            <a:gdLst>
              <a:gd name="T0" fmla="*/ 2147483647 w 296"/>
              <a:gd name="T1" fmla="*/ 0 h 232"/>
              <a:gd name="T2" fmla="*/ 0 w 296"/>
              <a:gd name="T3" fmla="*/ 2147483647 h 232"/>
              <a:gd name="T4" fmla="*/ 0 60000 65536"/>
              <a:gd name="T5" fmla="*/ 0 60000 65536"/>
              <a:gd name="T6" fmla="*/ 0 w 296"/>
              <a:gd name="T7" fmla="*/ 0 h 232"/>
              <a:gd name="T8" fmla="*/ 296 w 296"/>
              <a:gd name="T9" fmla="*/ 232 h 2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6" h="232">
                <a:moveTo>
                  <a:pt x="296" y="0"/>
                </a:moveTo>
                <a:lnTo>
                  <a:pt x="0" y="2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6" name="Freeform 55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7" name="Oval 56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8" name="Oval 57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19" name="Freeform 58"/>
          <p:cNvSpPr>
            <a:spLocks/>
          </p:cNvSpPr>
          <p:nvPr/>
        </p:nvSpPr>
        <p:spPr bwMode="auto">
          <a:xfrm>
            <a:off x="3244850" y="2181225"/>
            <a:ext cx="946150" cy="996950"/>
          </a:xfrm>
          <a:custGeom>
            <a:avLst/>
            <a:gdLst>
              <a:gd name="T0" fmla="*/ 2147483647 w 596"/>
              <a:gd name="T1" fmla="*/ 2147483647 h 628"/>
              <a:gd name="T2" fmla="*/ 2147483647 w 596"/>
              <a:gd name="T3" fmla="*/ 2147483647 h 628"/>
              <a:gd name="T4" fmla="*/ 2147483647 w 596"/>
              <a:gd name="T5" fmla="*/ 2147483647 h 628"/>
              <a:gd name="T6" fmla="*/ 2147483647 w 596"/>
              <a:gd name="T7" fmla="*/ 2147483647 h 628"/>
              <a:gd name="T8" fmla="*/ 2147483647 w 596"/>
              <a:gd name="T9" fmla="*/ 2147483647 h 628"/>
              <a:gd name="T10" fmla="*/ 2147483647 w 596"/>
              <a:gd name="T11" fmla="*/ 2147483647 h 628"/>
              <a:gd name="T12" fmla="*/ 2147483647 w 596"/>
              <a:gd name="T13" fmla="*/ 2147483647 h 628"/>
              <a:gd name="T14" fmla="*/ 2147483647 w 596"/>
              <a:gd name="T15" fmla="*/ 2147483647 h 628"/>
              <a:gd name="T16" fmla="*/ 2147483647 w 596"/>
              <a:gd name="T17" fmla="*/ 2147483647 h 628"/>
              <a:gd name="T18" fmla="*/ 2147483647 w 596"/>
              <a:gd name="T19" fmla="*/ 2147483647 h 628"/>
              <a:gd name="T20" fmla="*/ 2147483647 w 596"/>
              <a:gd name="T21" fmla="*/ 2147483647 h 628"/>
              <a:gd name="T22" fmla="*/ 2147483647 w 596"/>
              <a:gd name="T23" fmla="*/ 2147483647 h 628"/>
              <a:gd name="T24" fmla="*/ 2147483647 w 596"/>
              <a:gd name="T25" fmla="*/ 2147483647 h 628"/>
              <a:gd name="T26" fmla="*/ 2147483647 w 596"/>
              <a:gd name="T27" fmla="*/ 2147483647 h 628"/>
              <a:gd name="T28" fmla="*/ 2147483647 w 596"/>
              <a:gd name="T29" fmla="*/ 2147483647 h 6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96"/>
              <a:gd name="T46" fmla="*/ 0 h 628"/>
              <a:gd name="T47" fmla="*/ 596 w 596"/>
              <a:gd name="T48" fmla="*/ 628 h 6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96" h="628">
                <a:moveTo>
                  <a:pt x="568" y="615"/>
                </a:moveTo>
                <a:cubicBezTo>
                  <a:pt x="596" y="607"/>
                  <a:pt x="555" y="603"/>
                  <a:pt x="544" y="579"/>
                </a:cubicBezTo>
                <a:cubicBezTo>
                  <a:pt x="533" y="555"/>
                  <a:pt x="532" y="532"/>
                  <a:pt x="499" y="468"/>
                </a:cubicBezTo>
                <a:cubicBezTo>
                  <a:pt x="466" y="404"/>
                  <a:pt x="388" y="267"/>
                  <a:pt x="349" y="195"/>
                </a:cubicBezTo>
                <a:cubicBezTo>
                  <a:pt x="310" y="123"/>
                  <a:pt x="289" y="64"/>
                  <a:pt x="265" y="33"/>
                </a:cubicBezTo>
                <a:cubicBezTo>
                  <a:pt x="241" y="2"/>
                  <a:pt x="223" y="7"/>
                  <a:pt x="202" y="6"/>
                </a:cubicBezTo>
                <a:cubicBezTo>
                  <a:pt x="181" y="5"/>
                  <a:pt x="155" y="0"/>
                  <a:pt x="136" y="27"/>
                </a:cubicBezTo>
                <a:cubicBezTo>
                  <a:pt x="117" y="54"/>
                  <a:pt x="104" y="114"/>
                  <a:pt x="89" y="166"/>
                </a:cubicBezTo>
                <a:cubicBezTo>
                  <a:pt x="74" y="218"/>
                  <a:pt x="57" y="280"/>
                  <a:pt x="46" y="339"/>
                </a:cubicBezTo>
                <a:cubicBezTo>
                  <a:pt x="35" y="398"/>
                  <a:pt x="28" y="474"/>
                  <a:pt x="22" y="519"/>
                </a:cubicBezTo>
                <a:cubicBezTo>
                  <a:pt x="16" y="564"/>
                  <a:pt x="0" y="593"/>
                  <a:pt x="11" y="610"/>
                </a:cubicBezTo>
                <a:cubicBezTo>
                  <a:pt x="22" y="627"/>
                  <a:pt x="52" y="619"/>
                  <a:pt x="85" y="621"/>
                </a:cubicBezTo>
                <a:cubicBezTo>
                  <a:pt x="118" y="623"/>
                  <a:pt x="163" y="623"/>
                  <a:pt x="211" y="624"/>
                </a:cubicBezTo>
                <a:cubicBezTo>
                  <a:pt x="259" y="625"/>
                  <a:pt x="314" y="628"/>
                  <a:pt x="373" y="627"/>
                </a:cubicBezTo>
                <a:cubicBezTo>
                  <a:pt x="432" y="626"/>
                  <a:pt x="536" y="623"/>
                  <a:pt x="568" y="615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20" name="Freeform 59"/>
          <p:cNvSpPr>
            <a:spLocks/>
          </p:cNvSpPr>
          <p:nvPr/>
        </p:nvSpPr>
        <p:spPr bwMode="auto">
          <a:xfrm>
            <a:off x="1673225" y="3159125"/>
            <a:ext cx="1579563" cy="1168400"/>
          </a:xfrm>
          <a:custGeom>
            <a:avLst/>
            <a:gdLst>
              <a:gd name="T0" fmla="*/ 2147483647 w 995"/>
              <a:gd name="T1" fmla="*/ 2147483647 h 736"/>
              <a:gd name="T2" fmla="*/ 2147483647 w 995"/>
              <a:gd name="T3" fmla="*/ 2147483647 h 736"/>
              <a:gd name="T4" fmla="*/ 2147483647 w 995"/>
              <a:gd name="T5" fmla="*/ 2147483647 h 736"/>
              <a:gd name="T6" fmla="*/ 2147483647 w 995"/>
              <a:gd name="T7" fmla="*/ 2147483647 h 736"/>
              <a:gd name="T8" fmla="*/ 2147483647 w 995"/>
              <a:gd name="T9" fmla="*/ 2147483647 h 736"/>
              <a:gd name="T10" fmla="*/ 2147483647 w 995"/>
              <a:gd name="T11" fmla="*/ 2147483647 h 736"/>
              <a:gd name="T12" fmla="*/ 2147483647 w 995"/>
              <a:gd name="T13" fmla="*/ 2147483647 h 736"/>
              <a:gd name="T14" fmla="*/ 2147483647 w 995"/>
              <a:gd name="T15" fmla="*/ 2147483647 h 736"/>
              <a:gd name="T16" fmla="*/ 2147483647 w 995"/>
              <a:gd name="T17" fmla="*/ 2147483647 h 736"/>
              <a:gd name="T18" fmla="*/ 2147483647 w 995"/>
              <a:gd name="T19" fmla="*/ 2147483647 h 736"/>
              <a:gd name="T20" fmla="*/ 2147483647 w 995"/>
              <a:gd name="T21" fmla="*/ 2147483647 h 736"/>
              <a:gd name="T22" fmla="*/ 2147483647 w 995"/>
              <a:gd name="T23" fmla="*/ 2147483647 h 736"/>
              <a:gd name="T24" fmla="*/ 2147483647 w 995"/>
              <a:gd name="T25" fmla="*/ 2147483647 h 736"/>
              <a:gd name="T26" fmla="*/ 2147483647 w 995"/>
              <a:gd name="T27" fmla="*/ 2147483647 h 736"/>
              <a:gd name="T28" fmla="*/ 2147483647 w 995"/>
              <a:gd name="T29" fmla="*/ 2147483647 h 736"/>
              <a:gd name="T30" fmla="*/ 2147483647 w 995"/>
              <a:gd name="T31" fmla="*/ 2147483647 h 736"/>
              <a:gd name="T32" fmla="*/ 2147483647 w 995"/>
              <a:gd name="T33" fmla="*/ 2147483647 h 736"/>
              <a:gd name="T34" fmla="*/ 2147483647 w 995"/>
              <a:gd name="T35" fmla="*/ 2147483647 h 7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95"/>
              <a:gd name="T55" fmla="*/ 0 h 736"/>
              <a:gd name="T56" fmla="*/ 995 w 995"/>
              <a:gd name="T57" fmla="*/ 736 h 7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95" h="736">
                <a:moveTo>
                  <a:pt x="988" y="29"/>
                </a:moveTo>
                <a:cubicBezTo>
                  <a:pt x="982" y="16"/>
                  <a:pt x="981" y="12"/>
                  <a:pt x="925" y="8"/>
                </a:cubicBezTo>
                <a:cubicBezTo>
                  <a:pt x="869" y="4"/>
                  <a:pt x="754" y="5"/>
                  <a:pt x="650" y="5"/>
                </a:cubicBezTo>
                <a:cubicBezTo>
                  <a:pt x="546" y="5"/>
                  <a:pt x="391" y="7"/>
                  <a:pt x="299" y="8"/>
                </a:cubicBezTo>
                <a:cubicBezTo>
                  <a:pt x="207" y="9"/>
                  <a:pt x="145" y="10"/>
                  <a:pt x="97" y="11"/>
                </a:cubicBezTo>
                <a:cubicBezTo>
                  <a:pt x="49" y="12"/>
                  <a:pt x="20" y="0"/>
                  <a:pt x="10" y="17"/>
                </a:cubicBezTo>
                <a:cubicBezTo>
                  <a:pt x="0" y="34"/>
                  <a:pt x="22" y="48"/>
                  <a:pt x="40" y="110"/>
                </a:cubicBezTo>
                <a:cubicBezTo>
                  <a:pt x="58" y="172"/>
                  <a:pt x="92" y="384"/>
                  <a:pt x="118" y="392"/>
                </a:cubicBezTo>
                <a:cubicBezTo>
                  <a:pt x="144" y="400"/>
                  <a:pt x="166" y="132"/>
                  <a:pt x="199" y="161"/>
                </a:cubicBezTo>
                <a:cubicBezTo>
                  <a:pt x="232" y="190"/>
                  <a:pt x="285" y="471"/>
                  <a:pt x="316" y="566"/>
                </a:cubicBezTo>
                <a:cubicBezTo>
                  <a:pt x="347" y="661"/>
                  <a:pt x="364" y="736"/>
                  <a:pt x="385" y="734"/>
                </a:cubicBezTo>
                <a:cubicBezTo>
                  <a:pt x="406" y="732"/>
                  <a:pt x="419" y="632"/>
                  <a:pt x="445" y="554"/>
                </a:cubicBezTo>
                <a:cubicBezTo>
                  <a:pt x="471" y="476"/>
                  <a:pt x="513" y="282"/>
                  <a:pt x="544" y="266"/>
                </a:cubicBezTo>
                <a:cubicBezTo>
                  <a:pt x="575" y="250"/>
                  <a:pt x="609" y="417"/>
                  <a:pt x="634" y="458"/>
                </a:cubicBezTo>
                <a:cubicBezTo>
                  <a:pt x="659" y="499"/>
                  <a:pt x="655" y="534"/>
                  <a:pt x="694" y="512"/>
                </a:cubicBezTo>
                <a:cubicBezTo>
                  <a:pt x="733" y="490"/>
                  <a:pt x="824" y="398"/>
                  <a:pt x="868" y="326"/>
                </a:cubicBezTo>
                <a:cubicBezTo>
                  <a:pt x="912" y="254"/>
                  <a:pt x="941" y="132"/>
                  <a:pt x="961" y="83"/>
                </a:cubicBezTo>
                <a:cubicBezTo>
                  <a:pt x="981" y="34"/>
                  <a:pt x="995" y="39"/>
                  <a:pt x="988" y="29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21" name="Freeform 60"/>
          <p:cNvSpPr>
            <a:spLocks/>
          </p:cNvSpPr>
          <p:nvPr/>
        </p:nvSpPr>
        <p:spPr bwMode="auto">
          <a:xfrm>
            <a:off x="757238" y="2130425"/>
            <a:ext cx="1001712" cy="1069975"/>
          </a:xfrm>
          <a:custGeom>
            <a:avLst/>
            <a:gdLst>
              <a:gd name="T0" fmla="*/ 2147483647 w 631"/>
              <a:gd name="T1" fmla="*/ 2147483647 h 674"/>
              <a:gd name="T2" fmla="*/ 2147483647 w 631"/>
              <a:gd name="T3" fmla="*/ 2147483647 h 674"/>
              <a:gd name="T4" fmla="*/ 2147483647 w 631"/>
              <a:gd name="T5" fmla="*/ 2147483647 h 674"/>
              <a:gd name="T6" fmla="*/ 2147483647 w 631"/>
              <a:gd name="T7" fmla="*/ 2147483647 h 674"/>
              <a:gd name="T8" fmla="*/ 2147483647 w 631"/>
              <a:gd name="T9" fmla="*/ 2147483647 h 674"/>
              <a:gd name="T10" fmla="*/ 2147483647 w 631"/>
              <a:gd name="T11" fmla="*/ 2147483647 h 674"/>
              <a:gd name="T12" fmla="*/ 2147483647 w 631"/>
              <a:gd name="T13" fmla="*/ 2147483647 h 674"/>
              <a:gd name="T14" fmla="*/ 2147483647 w 631"/>
              <a:gd name="T15" fmla="*/ 2147483647 h 674"/>
              <a:gd name="T16" fmla="*/ 2147483647 w 631"/>
              <a:gd name="T17" fmla="*/ 2147483647 h 674"/>
              <a:gd name="T18" fmla="*/ 2147483647 w 631"/>
              <a:gd name="T19" fmla="*/ 2147483647 h 674"/>
              <a:gd name="T20" fmla="*/ 2147483647 w 631"/>
              <a:gd name="T21" fmla="*/ 2147483647 h 674"/>
              <a:gd name="T22" fmla="*/ 2147483647 w 631"/>
              <a:gd name="T23" fmla="*/ 2147483647 h 674"/>
              <a:gd name="T24" fmla="*/ 2147483647 w 631"/>
              <a:gd name="T25" fmla="*/ 2147483647 h 674"/>
              <a:gd name="T26" fmla="*/ 2147483647 w 631"/>
              <a:gd name="T27" fmla="*/ 2147483647 h 674"/>
              <a:gd name="T28" fmla="*/ 2147483647 w 631"/>
              <a:gd name="T29" fmla="*/ 2147483647 h 674"/>
              <a:gd name="T30" fmla="*/ 2147483647 w 631"/>
              <a:gd name="T31" fmla="*/ 2147483647 h 6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31"/>
              <a:gd name="T49" fmla="*/ 0 h 674"/>
              <a:gd name="T50" fmla="*/ 631 w 631"/>
              <a:gd name="T51" fmla="*/ 674 h 6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31" h="674">
                <a:moveTo>
                  <a:pt x="603" y="653"/>
                </a:moveTo>
                <a:cubicBezTo>
                  <a:pt x="631" y="645"/>
                  <a:pt x="588" y="643"/>
                  <a:pt x="579" y="617"/>
                </a:cubicBezTo>
                <a:cubicBezTo>
                  <a:pt x="570" y="591"/>
                  <a:pt x="568" y="545"/>
                  <a:pt x="551" y="494"/>
                </a:cubicBezTo>
                <a:cubicBezTo>
                  <a:pt x="534" y="443"/>
                  <a:pt x="500" y="363"/>
                  <a:pt x="476" y="311"/>
                </a:cubicBezTo>
                <a:cubicBezTo>
                  <a:pt x="452" y="259"/>
                  <a:pt x="434" y="224"/>
                  <a:pt x="407" y="182"/>
                </a:cubicBezTo>
                <a:cubicBezTo>
                  <a:pt x="380" y="140"/>
                  <a:pt x="342" y="86"/>
                  <a:pt x="311" y="56"/>
                </a:cubicBezTo>
                <a:cubicBezTo>
                  <a:pt x="280" y="26"/>
                  <a:pt x="246" y="0"/>
                  <a:pt x="218" y="2"/>
                </a:cubicBezTo>
                <a:cubicBezTo>
                  <a:pt x="190" y="4"/>
                  <a:pt x="167" y="34"/>
                  <a:pt x="143" y="65"/>
                </a:cubicBezTo>
                <a:cubicBezTo>
                  <a:pt x="119" y="96"/>
                  <a:pt x="94" y="150"/>
                  <a:pt x="74" y="191"/>
                </a:cubicBezTo>
                <a:cubicBezTo>
                  <a:pt x="54" y="232"/>
                  <a:pt x="32" y="250"/>
                  <a:pt x="23" y="314"/>
                </a:cubicBezTo>
                <a:cubicBezTo>
                  <a:pt x="14" y="378"/>
                  <a:pt x="21" y="515"/>
                  <a:pt x="20" y="572"/>
                </a:cubicBezTo>
                <a:cubicBezTo>
                  <a:pt x="19" y="629"/>
                  <a:pt x="0" y="644"/>
                  <a:pt x="17" y="659"/>
                </a:cubicBezTo>
                <a:cubicBezTo>
                  <a:pt x="34" y="674"/>
                  <a:pt x="82" y="659"/>
                  <a:pt x="120" y="659"/>
                </a:cubicBezTo>
                <a:cubicBezTo>
                  <a:pt x="158" y="659"/>
                  <a:pt x="198" y="661"/>
                  <a:pt x="246" y="662"/>
                </a:cubicBezTo>
                <a:cubicBezTo>
                  <a:pt x="294" y="663"/>
                  <a:pt x="349" y="666"/>
                  <a:pt x="408" y="665"/>
                </a:cubicBezTo>
                <a:cubicBezTo>
                  <a:pt x="467" y="664"/>
                  <a:pt x="571" y="661"/>
                  <a:pt x="603" y="653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22" name="Freeform 61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1566" name="Text Box 62"/>
          <p:cNvSpPr txBox="1">
            <a:spLocks noChangeArrowheads="1"/>
          </p:cNvSpPr>
          <p:nvPr/>
        </p:nvSpPr>
        <p:spPr bwMode="auto">
          <a:xfrm>
            <a:off x="5156200" y="51816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67" name="Text Box 63"/>
          <p:cNvSpPr txBox="1">
            <a:spLocks noChangeArrowheads="1"/>
          </p:cNvSpPr>
          <p:nvPr/>
        </p:nvSpPr>
        <p:spPr bwMode="auto">
          <a:xfrm>
            <a:off x="2184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25" name="Freeform 64"/>
          <p:cNvSpPr>
            <a:spLocks/>
          </p:cNvSpPr>
          <p:nvPr/>
        </p:nvSpPr>
        <p:spPr bwMode="auto">
          <a:xfrm>
            <a:off x="4149725" y="3171825"/>
            <a:ext cx="930275" cy="568325"/>
          </a:xfrm>
          <a:custGeom>
            <a:avLst/>
            <a:gdLst>
              <a:gd name="T0" fmla="*/ 2147483647 w 586"/>
              <a:gd name="T1" fmla="*/ 2147483647 h 358"/>
              <a:gd name="T2" fmla="*/ 2147483647 w 586"/>
              <a:gd name="T3" fmla="*/ 2147483647 h 358"/>
              <a:gd name="T4" fmla="*/ 2147483647 w 586"/>
              <a:gd name="T5" fmla="*/ 2147483647 h 358"/>
              <a:gd name="T6" fmla="*/ 2147483647 w 586"/>
              <a:gd name="T7" fmla="*/ 2147483647 h 358"/>
              <a:gd name="T8" fmla="*/ 2147483647 w 586"/>
              <a:gd name="T9" fmla="*/ 2147483647 h 358"/>
              <a:gd name="T10" fmla="*/ 2147483647 w 586"/>
              <a:gd name="T11" fmla="*/ 2147483647 h 358"/>
              <a:gd name="T12" fmla="*/ 2147483647 w 586"/>
              <a:gd name="T13" fmla="*/ 2147483647 h 358"/>
              <a:gd name="T14" fmla="*/ 2147483647 w 586"/>
              <a:gd name="T15" fmla="*/ 2147483647 h 358"/>
              <a:gd name="T16" fmla="*/ 2147483647 w 586"/>
              <a:gd name="T17" fmla="*/ 2147483647 h 358"/>
              <a:gd name="T18" fmla="*/ 2147483647 w 586"/>
              <a:gd name="T19" fmla="*/ 2147483647 h 35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86"/>
              <a:gd name="T31" fmla="*/ 0 h 358"/>
              <a:gd name="T32" fmla="*/ 586 w 586"/>
              <a:gd name="T33" fmla="*/ 358 h 35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86" h="358">
                <a:moveTo>
                  <a:pt x="586" y="18"/>
                </a:moveTo>
                <a:cubicBezTo>
                  <a:pt x="575" y="0"/>
                  <a:pt x="549" y="7"/>
                  <a:pt x="472" y="6"/>
                </a:cubicBezTo>
                <a:cubicBezTo>
                  <a:pt x="395" y="5"/>
                  <a:pt x="198" y="7"/>
                  <a:pt x="121" y="9"/>
                </a:cubicBezTo>
                <a:cubicBezTo>
                  <a:pt x="44" y="11"/>
                  <a:pt x="20" y="1"/>
                  <a:pt x="10" y="18"/>
                </a:cubicBezTo>
                <a:cubicBezTo>
                  <a:pt x="0" y="35"/>
                  <a:pt x="34" y="66"/>
                  <a:pt x="58" y="114"/>
                </a:cubicBezTo>
                <a:cubicBezTo>
                  <a:pt x="82" y="162"/>
                  <a:pt x="122" y="266"/>
                  <a:pt x="154" y="306"/>
                </a:cubicBezTo>
                <a:cubicBezTo>
                  <a:pt x="186" y="346"/>
                  <a:pt x="210" y="358"/>
                  <a:pt x="250" y="354"/>
                </a:cubicBezTo>
                <a:cubicBezTo>
                  <a:pt x="290" y="350"/>
                  <a:pt x="353" y="319"/>
                  <a:pt x="397" y="279"/>
                </a:cubicBezTo>
                <a:cubicBezTo>
                  <a:pt x="441" y="239"/>
                  <a:pt x="482" y="158"/>
                  <a:pt x="514" y="114"/>
                </a:cubicBezTo>
                <a:cubicBezTo>
                  <a:pt x="546" y="70"/>
                  <a:pt x="571" y="38"/>
                  <a:pt x="586" y="18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1569" name="Text Box 65"/>
          <p:cNvSpPr txBox="1">
            <a:spLocks noChangeArrowheads="1"/>
          </p:cNvSpPr>
          <p:nvPr/>
        </p:nvSpPr>
        <p:spPr bwMode="auto">
          <a:xfrm>
            <a:off x="43942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570" name="Text Box 66"/>
          <p:cNvSpPr txBox="1">
            <a:spLocks noChangeArrowheads="1"/>
          </p:cNvSpPr>
          <p:nvPr/>
        </p:nvSpPr>
        <p:spPr bwMode="auto">
          <a:xfrm>
            <a:off x="34036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8228" name="Oval 67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1572" name="Text Box 68"/>
          <p:cNvSpPr txBox="1">
            <a:spLocks noChangeArrowheads="1"/>
          </p:cNvSpPr>
          <p:nvPr/>
        </p:nvSpPr>
        <p:spPr bwMode="auto">
          <a:xfrm>
            <a:off x="1041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8230" name="Oval 69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31" name="Text Box 70"/>
          <p:cNvSpPr txBox="1">
            <a:spLocks noChangeArrowheads="1"/>
          </p:cNvSpPr>
          <p:nvPr/>
        </p:nvSpPr>
        <p:spPr bwMode="auto">
          <a:xfrm>
            <a:off x="533400" y="762000"/>
            <a:ext cx="8135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возрастания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575" name="Text Box 71"/>
          <p:cNvSpPr txBox="1">
            <a:spLocks noChangeArrowheads="1"/>
          </p:cNvSpPr>
          <p:nvPr/>
        </p:nvSpPr>
        <p:spPr bwMode="auto">
          <a:xfrm>
            <a:off x="5918200" y="1524000"/>
            <a:ext cx="3048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В точках –5, 0, 3 и 6 </a:t>
            </a:r>
          </a:p>
          <a:p>
            <a:r>
              <a:rPr lang="ru-RU" b="0">
                <a:solidFill>
                  <a:schemeClr val="tx1"/>
                </a:solidFill>
              </a:rPr>
              <a:t>функция непрерывна, поэтому при записи промежутков возрастания эти точки включаем.</a:t>
            </a:r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4906963" y="3175000"/>
            <a:ext cx="503237" cy="2928938"/>
            <a:chOff x="3059" y="2000"/>
            <a:chExt cx="317" cy="1845"/>
          </a:xfrm>
        </p:grpSpPr>
        <p:sp>
          <p:nvSpPr>
            <p:cNvPr id="8262" name="Oval 76"/>
            <p:cNvSpPr>
              <a:spLocks noChangeArrowheads="1"/>
            </p:cNvSpPr>
            <p:nvPr/>
          </p:nvSpPr>
          <p:spPr bwMode="auto">
            <a:xfrm>
              <a:off x="3149" y="3548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1581" name="Text Box 77"/>
            <p:cNvSpPr txBox="1">
              <a:spLocks noChangeArrowheads="1"/>
            </p:cNvSpPr>
            <p:nvPr/>
          </p:nvSpPr>
          <p:spPr bwMode="auto">
            <a:xfrm>
              <a:off x="3059" y="3557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</a:t>
              </a:r>
            </a:p>
          </p:txBody>
        </p:sp>
        <p:sp>
          <p:nvSpPr>
            <p:cNvPr id="8264" name="Line 78"/>
            <p:cNvSpPr>
              <a:spLocks noChangeShapeType="1"/>
            </p:cNvSpPr>
            <p:nvPr/>
          </p:nvSpPr>
          <p:spPr bwMode="auto">
            <a:xfrm>
              <a:off x="3176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79"/>
          <p:cNvGrpSpPr>
            <a:grpSpLocks/>
          </p:cNvGrpSpPr>
          <p:nvPr/>
        </p:nvGrpSpPr>
        <p:grpSpPr bwMode="auto">
          <a:xfrm>
            <a:off x="3975100" y="3175000"/>
            <a:ext cx="503238" cy="2935288"/>
            <a:chOff x="2472" y="2000"/>
            <a:chExt cx="317" cy="1849"/>
          </a:xfrm>
        </p:grpSpPr>
        <p:grpSp>
          <p:nvGrpSpPr>
            <p:cNvPr id="7" name="Group 80"/>
            <p:cNvGrpSpPr>
              <a:grpSpLocks/>
            </p:cNvGrpSpPr>
            <p:nvPr/>
          </p:nvGrpSpPr>
          <p:grpSpPr bwMode="auto">
            <a:xfrm>
              <a:off x="2472" y="3552"/>
              <a:ext cx="317" cy="297"/>
              <a:chOff x="3924" y="3820"/>
              <a:chExt cx="317" cy="297"/>
            </a:xfrm>
          </p:grpSpPr>
          <p:sp>
            <p:nvSpPr>
              <p:cNvPr id="8260" name="Oval 81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586" name="Text Box 82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  <p:sp>
          <p:nvSpPr>
            <p:cNvPr id="8259" name="Line 83"/>
            <p:cNvSpPr>
              <a:spLocks noChangeShapeType="1"/>
            </p:cNvSpPr>
            <p:nvPr/>
          </p:nvSpPr>
          <p:spPr bwMode="auto">
            <a:xfrm>
              <a:off x="2584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84"/>
          <p:cNvGrpSpPr>
            <a:grpSpLocks/>
          </p:cNvGrpSpPr>
          <p:nvPr/>
        </p:nvGrpSpPr>
        <p:grpSpPr bwMode="auto">
          <a:xfrm>
            <a:off x="3052763" y="3175000"/>
            <a:ext cx="503237" cy="2936875"/>
            <a:chOff x="1891" y="2000"/>
            <a:chExt cx="317" cy="1850"/>
          </a:xfrm>
        </p:grpSpPr>
        <p:grpSp>
          <p:nvGrpSpPr>
            <p:cNvPr id="9" name="Group 85"/>
            <p:cNvGrpSpPr>
              <a:grpSpLocks/>
            </p:cNvGrpSpPr>
            <p:nvPr/>
          </p:nvGrpSpPr>
          <p:grpSpPr bwMode="auto">
            <a:xfrm>
              <a:off x="1891" y="3553"/>
              <a:ext cx="317" cy="297"/>
              <a:chOff x="3924" y="3820"/>
              <a:chExt cx="317" cy="297"/>
            </a:xfrm>
          </p:grpSpPr>
          <p:sp>
            <p:nvSpPr>
              <p:cNvPr id="8256" name="Oval 86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591" name="Text Box 87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0</a:t>
                </a:r>
              </a:p>
            </p:txBody>
          </p:sp>
        </p:grpSp>
        <p:sp>
          <p:nvSpPr>
            <p:cNvPr id="8255" name="Line 88"/>
            <p:cNvSpPr>
              <a:spLocks noChangeShapeType="1"/>
            </p:cNvSpPr>
            <p:nvPr/>
          </p:nvSpPr>
          <p:spPr bwMode="auto">
            <a:xfrm>
              <a:off x="2000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236" name="Line 89"/>
          <p:cNvSpPr>
            <a:spLocks noChangeShapeType="1"/>
          </p:cNvSpPr>
          <p:nvPr/>
        </p:nvSpPr>
        <p:spPr bwMode="auto">
          <a:xfrm>
            <a:off x="1689100" y="3175000"/>
            <a:ext cx="1588" cy="2514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37" name="Freeform 90"/>
          <p:cNvSpPr>
            <a:spLocks/>
          </p:cNvSpPr>
          <p:nvPr/>
        </p:nvSpPr>
        <p:spPr bwMode="auto">
          <a:xfrm>
            <a:off x="762000" y="343693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38" name="Line 91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39" name="Text Box 92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8240" name="Text Box 93"/>
          <p:cNvSpPr txBox="1">
            <a:spLocks noChangeArrowheads="1"/>
          </p:cNvSpPr>
          <p:nvPr/>
        </p:nvSpPr>
        <p:spPr bwMode="auto">
          <a:xfrm>
            <a:off x="3376613" y="317817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1   2   3  4   5   6   7</a:t>
            </a:r>
          </a:p>
        </p:txBody>
      </p:sp>
      <p:sp>
        <p:nvSpPr>
          <p:cNvPr id="8241" name="Text Box 94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  <p:sp>
        <p:nvSpPr>
          <p:cNvPr id="8242" name="Freeform 95"/>
          <p:cNvSpPr>
            <a:spLocks/>
          </p:cNvSpPr>
          <p:nvPr/>
        </p:nvSpPr>
        <p:spPr bwMode="auto">
          <a:xfrm>
            <a:off x="857250" y="288448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10" name="Group 96"/>
          <p:cNvGrpSpPr>
            <a:grpSpLocks/>
          </p:cNvGrpSpPr>
          <p:nvPr/>
        </p:nvGrpSpPr>
        <p:grpSpPr bwMode="auto">
          <a:xfrm>
            <a:off x="1663700" y="3124200"/>
            <a:ext cx="3454400" cy="101600"/>
            <a:chOff x="1016" y="1968"/>
            <a:chExt cx="2176" cy="64"/>
          </a:xfrm>
        </p:grpSpPr>
        <p:sp>
          <p:nvSpPr>
            <p:cNvPr id="8250" name="Oval 97"/>
            <p:cNvSpPr>
              <a:spLocks noChangeArrowheads="1"/>
            </p:cNvSpPr>
            <p:nvPr/>
          </p:nvSpPr>
          <p:spPr bwMode="auto">
            <a:xfrm>
              <a:off x="1016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1" name="Oval 98"/>
            <p:cNvSpPr>
              <a:spLocks noChangeArrowheads="1"/>
            </p:cNvSpPr>
            <p:nvPr/>
          </p:nvSpPr>
          <p:spPr bwMode="auto">
            <a:xfrm>
              <a:off x="1976" y="19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2" name="Oval 99"/>
            <p:cNvSpPr>
              <a:spLocks noChangeArrowheads="1"/>
            </p:cNvSpPr>
            <p:nvPr/>
          </p:nvSpPr>
          <p:spPr bwMode="auto">
            <a:xfrm>
              <a:off x="2560" y="19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8253" name="Oval 100"/>
            <p:cNvSpPr>
              <a:spLocks noChangeArrowheads="1"/>
            </p:cNvSpPr>
            <p:nvPr/>
          </p:nvSpPr>
          <p:spPr bwMode="auto">
            <a:xfrm>
              <a:off x="3144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18"/>
          <p:cNvGrpSpPr>
            <a:grpSpLocks/>
          </p:cNvGrpSpPr>
          <p:nvPr/>
        </p:nvGrpSpPr>
        <p:grpSpPr bwMode="auto">
          <a:xfrm>
            <a:off x="1397000" y="5653088"/>
            <a:ext cx="520700" cy="471487"/>
            <a:chOff x="848" y="3561"/>
            <a:chExt cx="328" cy="297"/>
          </a:xfrm>
        </p:grpSpPr>
        <p:sp>
          <p:nvSpPr>
            <p:cNvPr id="8248" name="Oval 119"/>
            <p:cNvSpPr>
              <a:spLocks noChangeArrowheads="1"/>
            </p:cNvSpPr>
            <p:nvPr/>
          </p:nvSpPr>
          <p:spPr bwMode="auto">
            <a:xfrm>
              <a:off x="1002" y="3561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1624" name="Text Box 120"/>
            <p:cNvSpPr txBox="1">
              <a:spLocks noChangeArrowheads="1"/>
            </p:cNvSpPr>
            <p:nvPr/>
          </p:nvSpPr>
          <p:spPr bwMode="auto">
            <a:xfrm>
              <a:off x="848" y="3570"/>
              <a:ext cx="3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-5</a:t>
              </a:r>
            </a:p>
          </p:txBody>
        </p:sp>
      </p:grpSp>
      <p:sp>
        <p:nvSpPr>
          <p:cNvPr id="21625" name="Text Box 121"/>
          <p:cNvSpPr txBox="1">
            <a:spLocks noChangeArrowheads="1"/>
          </p:cNvSpPr>
          <p:nvPr/>
        </p:nvSpPr>
        <p:spPr bwMode="auto">
          <a:xfrm>
            <a:off x="6146800" y="4267200"/>
            <a:ext cx="26701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Ответ:</a:t>
            </a:r>
          </a:p>
          <a:p>
            <a:r>
              <a:rPr lang="ru-RU" b="0">
                <a:solidFill>
                  <a:schemeClr val="tx1"/>
                </a:solidFill>
              </a:rPr>
              <a:t>(–8; –5</a:t>
            </a:r>
            <a:r>
              <a:rPr lang="en-US" b="0">
                <a:solidFill>
                  <a:schemeClr val="tx1"/>
                </a:solidFill>
              </a:rPr>
              <a:t>]</a:t>
            </a:r>
            <a:r>
              <a:rPr lang="ru-RU" b="0">
                <a:solidFill>
                  <a:schemeClr val="tx1"/>
                </a:solidFill>
              </a:rPr>
              <a:t>, </a:t>
            </a:r>
            <a:r>
              <a:rPr lang="en-US" b="0">
                <a:solidFill>
                  <a:schemeClr val="tx1"/>
                </a:solidFill>
              </a:rPr>
              <a:t>[ 0</a:t>
            </a:r>
            <a:r>
              <a:rPr lang="ru-RU" b="0">
                <a:solidFill>
                  <a:schemeClr val="tx1"/>
                </a:solidFill>
              </a:rPr>
              <a:t>; </a:t>
            </a:r>
            <a:r>
              <a:rPr lang="en-US" b="0">
                <a:solidFill>
                  <a:schemeClr val="tx1"/>
                </a:solidFill>
              </a:rPr>
              <a:t>3]</a:t>
            </a:r>
            <a:r>
              <a:rPr lang="ru-RU" b="0">
                <a:solidFill>
                  <a:schemeClr val="tx1"/>
                </a:solidFill>
              </a:rPr>
              <a:t>, </a:t>
            </a:r>
            <a:r>
              <a:rPr lang="en-US" b="0">
                <a:solidFill>
                  <a:schemeClr val="tx1"/>
                </a:solidFill>
              </a:rPr>
              <a:t>[ 6</a:t>
            </a:r>
            <a:r>
              <a:rPr lang="ru-RU" b="0">
                <a:solidFill>
                  <a:schemeClr val="tx1"/>
                </a:solidFill>
              </a:rPr>
              <a:t>; </a:t>
            </a:r>
            <a:r>
              <a:rPr lang="en-US" b="0">
                <a:solidFill>
                  <a:schemeClr val="tx1"/>
                </a:solidFill>
              </a:rPr>
              <a:t>8)</a:t>
            </a:r>
            <a:r>
              <a:rPr lang="ru-RU" b="0">
                <a:solidFill>
                  <a:schemeClr val="tx1"/>
                </a:solidFill>
              </a:rPr>
              <a:t> </a:t>
            </a:r>
          </a:p>
          <a:p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1629" name="Text Box 125"/>
          <p:cNvSpPr txBox="1">
            <a:spLocks noChangeArrowheads="1"/>
          </p:cNvSpPr>
          <p:nvPr/>
        </p:nvSpPr>
        <p:spPr bwMode="auto">
          <a:xfrm>
            <a:off x="6604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1630" name="Text Box 126"/>
          <p:cNvSpPr txBox="1">
            <a:spLocks noChangeArrowheads="1"/>
          </p:cNvSpPr>
          <p:nvPr/>
        </p:nvSpPr>
        <p:spPr bwMode="auto">
          <a:xfrm>
            <a:off x="55372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155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15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1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75" grpId="0"/>
      <p:bldP spid="2162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2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3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4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5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6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7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9308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9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0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1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2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3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4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5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6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7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8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9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0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1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2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3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4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9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230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9231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32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33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9300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1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2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3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4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5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6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7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9240" name="Freeform 54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1" name="Oval 55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2" name="Oval 56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6" name="Freeform 60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52" name="Oval 66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54" name="Oval 68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55" name="Text Box 69"/>
          <p:cNvSpPr txBox="1">
            <a:spLocks noChangeArrowheads="1"/>
          </p:cNvSpPr>
          <p:nvPr/>
        </p:nvSpPr>
        <p:spPr bwMode="auto">
          <a:xfrm>
            <a:off x="457200" y="609600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возрастания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 В ответе укажите сумму целых точек, входящих в эти промежутки. </a:t>
            </a:r>
          </a:p>
        </p:txBody>
      </p:sp>
      <p:sp>
        <p:nvSpPr>
          <p:cNvPr id="9261" name="Freeform 86"/>
          <p:cNvSpPr>
            <a:spLocks/>
          </p:cNvSpPr>
          <p:nvPr/>
        </p:nvSpPr>
        <p:spPr bwMode="auto">
          <a:xfrm>
            <a:off x="762000" y="343693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62" name="Line 87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3" name="Text Box 88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65" name="Text Box 90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  <p:grpSp>
        <p:nvGrpSpPr>
          <p:cNvPr id="12" name="Group 111"/>
          <p:cNvGrpSpPr>
            <a:grpSpLocks/>
          </p:cNvGrpSpPr>
          <p:nvPr/>
        </p:nvGrpSpPr>
        <p:grpSpPr bwMode="auto">
          <a:xfrm>
            <a:off x="6172200" y="4343400"/>
            <a:ext cx="2743200" cy="381000"/>
            <a:chOff x="3888" y="2736"/>
            <a:chExt cx="1728" cy="240"/>
          </a:xfrm>
        </p:grpSpPr>
        <p:sp>
          <p:nvSpPr>
            <p:cNvPr id="9281" name="Line 106"/>
            <p:cNvSpPr>
              <a:spLocks noChangeShapeType="1"/>
            </p:cNvSpPr>
            <p:nvPr/>
          </p:nvSpPr>
          <p:spPr bwMode="auto">
            <a:xfrm>
              <a:off x="3888" y="2736"/>
              <a:ext cx="192" cy="24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2" name="Line 107"/>
            <p:cNvSpPr>
              <a:spLocks noChangeShapeType="1"/>
            </p:cNvSpPr>
            <p:nvPr/>
          </p:nvSpPr>
          <p:spPr bwMode="auto">
            <a:xfrm>
              <a:off x="5424" y="2736"/>
              <a:ext cx="192" cy="24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10"/>
          <p:cNvGrpSpPr>
            <a:grpSpLocks/>
          </p:cNvGrpSpPr>
          <p:nvPr/>
        </p:nvGrpSpPr>
        <p:grpSpPr bwMode="auto">
          <a:xfrm>
            <a:off x="6553200" y="4343400"/>
            <a:ext cx="2057400" cy="381000"/>
            <a:chOff x="4128" y="2736"/>
            <a:chExt cx="1296" cy="240"/>
          </a:xfrm>
        </p:grpSpPr>
        <p:sp>
          <p:nvSpPr>
            <p:cNvPr id="9279" name="Line 108"/>
            <p:cNvSpPr>
              <a:spLocks noChangeShapeType="1"/>
            </p:cNvSpPr>
            <p:nvPr/>
          </p:nvSpPr>
          <p:spPr bwMode="auto">
            <a:xfrm>
              <a:off x="5232" y="2736"/>
              <a:ext cx="192" cy="24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0" name="Line 109"/>
            <p:cNvSpPr>
              <a:spLocks noChangeShapeType="1"/>
            </p:cNvSpPr>
            <p:nvPr/>
          </p:nvSpPr>
          <p:spPr bwMode="auto">
            <a:xfrm>
              <a:off x="4128" y="2736"/>
              <a:ext cx="192" cy="24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114"/>
          <p:cNvGrpSpPr>
            <a:grpSpLocks/>
          </p:cNvGrpSpPr>
          <p:nvPr/>
        </p:nvGrpSpPr>
        <p:grpSpPr bwMode="auto">
          <a:xfrm>
            <a:off x="6934200" y="4343400"/>
            <a:ext cx="1485900" cy="381000"/>
            <a:chOff x="4368" y="2736"/>
            <a:chExt cx="936" cy="240"/>
          </a:xfrm>
        </p:grpSpPr>
        <p:sp>
          <p:nvSpPr>
            <p:cNvPr id="9277" name="Freeform 112"/>
            <p:cNvSpPr>
              <a:spLocks/>
            </p:cNvSpPr>
            <p:nvPr/>
          </p:nvSpPr>
          <p:spPr bwMode="auto">
            <a:xfrm>
              <a:off x="4896" y="2784"/>
              <a:ext cx="408" cy="152"/>
            </a:xfrm>
            <a:custGeom>
              <a:avLst/>
              <a:gdLst>
                <a:gd name="T0" fmla="*/ 0 w 408"/>
                <a:gd name="T1" fmla="*/ 0 h 152"/>
                <a:gd name="T2" fmla="*/ 408 w 408"/>
                <a:gd name="T3" fmla="*/ 152 h 152"/>
                <a:gd name="T4" fmla="*/ 0 60000 65536"/>
                <a:gd name="T5" fmla="*/ 0 60000 65536"/>
                <a:gd name="T6" fmla="*/ 0 w 408"/>
                <a:gd name="T7" fmla="*/ 0 h 152"/>
                <a:gd name="T8" fmla="*/ 408 w 408"/>
                <a:gd name="T9" fmla="*/ 152 h 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8" h="152">
                  <a:moveTo>
                    <a:pt x="0" y="0"/>
                  </a:moveTo>
                  <a:lnTo>
                    <a:pt x="408" y="152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278" name="Line 113"/>
            <p:cNvSpPr>
              <a:spLocks noChangeShapeType="1"/>
            </p:cNvSpPr>
            <p:nvPr/>
          </p:nvSpPr>
          <p:spPr bwMode="auto">
            <a:xfrm>
              <a:off x="4368" y="2736"/>
              <a:ext cx="144" cy="240"/>
            </a:xfrm>
            <a:prstGeom prst="line">
              <a:avLst/>
            </a:prstGeom>
            <a:noFill/>
            <a:ln w="9525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2"/>
          <p:cNvSpPr>
            <a:spLocks/>
          </p:cNvSpPr>
          <p:nvPr/>
        </p:nvSpPr>
        <p:spPr bwMode="auto">
          <a:xfrm>
            <a:off x="5078413" y="2003425"/>
            <a:ext cx="638175" cy="1196975"/>
          </a:xfrm>
          <a:custGeom>
            <a:avLst/>
            <a:gdLst>
              <a:gd name="T0" fmla="*/ 2147483647 w 402"/>
              <a:gd name="T1" fmla="*/ 2147483647 h 754"/>
              <a:gd name="T2" fmla="*/ 2147483647 w 402"/>
              <a:gd name="T3" fmla="*/ 2147483647 h 754"/>
              <a:gd name="T4" fmla="*/ 2147483647 w 402"/>
              <a:gd name="T5" fmla="*/ 2147483647 h 754"/>
              <a:gd name="T6" fmla="*/ 2147483647 w 402"/>
              <a:gd name="T7" fmla="*/ 2147483647 h 754"/>
              <a:gd name="T8" fmla="*/ 2147483647 w 402"/>
              <a:gd name="T9" fmla="*/ 2147483647 h 754"/>
              <a:gd name="T10" fmla="*/ 2147483647 w 402"/>
              <a:gd name="T11" fmla="*/ 2147483647 h 754"/>
              <a:gd name="T12" fmla="*/ 2147483647 w 402"/>
              <a:gd name="T13" fmla="*/ 2147483647 h 754"/>
              <a:gd name="T14" fmla="*/ 2147483647 w 402"/>
              <a:gd name="T15" fmla="*/ 2147483647 h 754"/>
              <a:gd name="T16" fmla="*/ 2147483647 w 402"/>
              <a:gd name="T17" fmla="*/ 2147483647 h 754"/>
              <a:gd name="T18" fmla="*/ 2147483647 w 402"/>
              <a:gd name="T19" fmla="*/ 2147483647 h 754"/>
              <a:gd name="T20" fmla="*/ 2147483647 w 402"/>
              <a:gd name="T21" fmla="*/ 2147483647 h 754"/>
              <a:gd name="T22" fmla="*/ 2147483647 w 402"/>
              <a:gd name="T23" fmla="*/ 2147483647 h 754"/>
              <a:gd name="T24" fmla="*/ 2147483647 w 402"/>
              <a:gd name="T25" fmla="*/ 2147483647 h 754"/>
              <a:gd name="T26" fmla="*/ 2147483647 w 402"/>
              <a:gd name="T27" fmla="*/ 2147483647 h 7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2"/>
              <a:gd name="T43" fmla="*/ 0 h 754"/>
              <a:gd name="T44" fmla="*/ 402 w 402"/>
              <a:gd name="T45" fmla="*/ 754 h 75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2" h="754">
                <a:moveTo>
                  <a:pt x="391" y="739"/>
                </a:moveTo>
                <a:cubicBezTo>
                  <a:pt x="395" y="714"/>
                  <a:pt x="388" y="708"/>
                  <a:pt x="388" y="601"/>
                </a:cubicBezTo>
                <a:cubicBezTo>
                  <a:pt x="388" y="494"/>
                  <a:pt x="394" y="188"/>
                  <a:pt x="394" y="94"/>
                </a:cubicBezTo>
                <a:cubicBezTo>
                  <a:pt x="394" y="0"/>
                  <a:pt x="402" y="39"/>
                  <a:pt x="385" y="34"/>
                </a:cubicBezTo>
                <a:cubicBezTo>
                  <a:pt x="368" y="29"/>
                  <a:pt x="332" y="40"/>
                  <a:pt x="292" y="64"/>
                </a:cubicBezTo>
                <a:cubicBezTo>
                  <a:pt x="252" y="88"/>
                  <a:pt x="179" y="140"/>
                  <a:pt x="145" y="178"/>
                </a:cubicBezTo>
                <a:cubicBezTo>
                  <a:pt x="111" y="216"/>
                  <a:pt x="97" y="247"/>
                  <a:pt x="85" y="292"/>
                </a:cubicBezTo>
                <a:cubicBezTo>
                  <a:pt x="73" y="337"/>
                  <a:pt x="77" y="395"/>
                  <a:pt x="70" y="451"/>
                </a:cubicBezTo>
                <a:cubicBezTo>
                  <a:pt x="63" y="507"/>
                  <a:pt x="50" y="581"/>
                  <a:pt x="40" y="628"/>
                </a:cubicBezTo>
                <a:cubicBezTo>
                  <a:pt x="30" y="675"/>
                  <a:pt x="0" y="718"/>
                  <a:pt x="7" y="736"/>
                </a:cubicBezTo>
                <a:cubicBezTo>
                  <a:pt x="14" y="754"/>
                  <a:pt x="35" y="738"/>
                  <a:pt x="82" y="739"/>
                </a:cubicBezTo>
                <a:cubicBezTo>
                  <a:pt x="129" y="740"/>
                  <a:pt x="242" y="739"/>
                  <a:pt x="289" y="739"/>
                </a:cubicBezTo>
                <a:cubicBezTo>
                  <a:pt x="336" y="739"/>
                  <a:pt x="350" y="736"/>
                  <a:pt x="367" y="736"/>
                </a:cubicBezTo>
                <a:cubicBezTo>
                  <a:pt x="384" y="736"/>
                  <a:pt x="386" y="738"/>
                  <a:pt x="391" y="739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-12700" y="5248275"/>
            <a:ext cx="6602413" cy="889000"/>
            <a:chOff x="0" y="3306"/>
            <a:chExt cx="4159" cy="560"/>
          </a:xfrm>
        </p:grpSpPr>
        <p:sp>
          <p:nvSpPr>
            <p:cNvPr id="9325" name="Text Box 4"/>
            <p:cNvSpPr txBox="1">
              <a:spLocks noChangeArrowheads="1"/>
            </p:cNvSpPr>
            <p:nvPr/>
          </p:nvSpPr>
          <p:spPr bwMode="auto">
            <a:xfrm>
              <a:off x="68" y="3578"/>
              <a:ext cx="5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0">
                  <a:solidFill>
                    <a:schemeClr val="tx1"/>
                  </a:solidFill>
                </a:rPr>
                <a:t> </a:t>
              </a:r>
              <a:r>
                <a:rPr lang="en-US" sz="2400" b="0">
                  <a:solidFill>
                    <a:schemeClr val="tx1"/>
                  </a:solidFill>
                </a:rPr>
                <a:t>f(x)</a:t>
              </a:r>
              <a:endParaRPr lang="ru-RU" sz="2400" b="0">
                <a:solidFill>
                  <a:srgbClr val="FF0000"/>
                </a:solidFill>
              </a:endParaRPr>
            </a:p>
          </p:txBody>
        </p:sp>
        <p:sp>
          <p:nvSpPr>
            <p:cNvPr id="9326" name="Text Box 5"/>
            <p:cNvSpPr txBox="1">
              <a:spLocks noChangeArrowheads="1"/>
            </p:cNvSpPr>
            <p:nvPr/>
          </p:nvSpPr>
          <p:spPr bwMode="auto">
            <a:xfrm>
              <a:off x="0" y="3306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  f</a:t>
              </a:r>
              <a:r>
                <a:rPr lang="en-US" sz="2400" b="0" baseline="30000">
                  <a:solidFill>
                    <a:schemeClr val="tx1"/>
                  </a:solidFill>
                </a:rPr>
                <a:t>/</a:t>
              </a:r>
              <a:r>
                <a:rPr lang="en-US" sz="2400" b="0">
                  <a:solidFill>
                    <a:schemeClr val="tx1"/>
                  </a:solidFill>
                </a:rPr>
                <a:t>(x)</a:t>
              </a:r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7" name="Freeform 6"/>
            <p:cNvSpPr>
              <a:spLocks/>
            </p:cNvSpPr>
            <p:nvPr/>
          </p:nvSpPr>
          <p:spPr bwMode="auto">
            <a:xfrm>
              <a:off x="128" y="3576"/>
              <a:ext cx="3952" cy="1"/>
            </a:xfrm>
            <a:custGeom>
              <a:avLst/>
              <a:gdLst>
                <a:gd name="T0" fmla="*/ 0 w 3952"/>
                <a:gd name="T1" fmla="*/ 0 h 1"/>
                <a:gd name="T2" fmla="*/ 3952 w 3952"/>
                <a:gd name="T3" fmla="*/ 0 h 1"/>
                <a:gd name="T4" fmla="*/ 0 60000 65536"/>
                <a:gd name="T5" fmla="*/ 0 60000 65536"/>
                <a:gd name="T6" fmla="*/ 0 w 3952"/>
                <a:gd name="T7" fmla="*/ 0 h 1"/>
                <a:gd name="T8" fmla="*/ 3952 w 395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52" h="1">
                  <a:moveTo>
                    <a:pt x="0" y="0"/>
                  </a:moveTo>
                  <a:lnTo>
                    <a:pt x="3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8" name="Text Box 7"/>
            <p:cNvSpPr txBox="1">
              <a:spLocks noChangeArrowheads="1"/>
            </p:cNvSpPr>
            <p:nvPr/>
          </p:nvSpPr>
          <p:spPr bwMode="auto">
            <a:xfrm>
              <a:off x="3936" y="353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x</a:t>
              </a:r>
              <a:endParaRPr lang="ru-RU" sz="2400">
                <a:solidFill>
                  <a:schemeClr val="tx1"/>
                </a:solidFill>
              </a:endParaRPr>
            </a:p>
          </p:txBody>
        </p:sp>
      </p:grpSp>
      <p:sp>
        <p:nvSpPr>
          <p:cNvPr id="9220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2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3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4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5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6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27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9308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9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0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1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2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3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4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5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6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7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8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19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0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1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2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3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24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29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9230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9231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32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9233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9300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1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2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3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4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5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6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307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28721" name="Freeform 49"/>
          <p:cNvSpPr>
            <a:spLocks/>
          </p:cNvSpPr>
          <p:nvPr/>
        </p:nvSpPr>
        <p:spPr bwMode="auto">
          <a:xfrm>
            <a:off x="3405188" y="5803900"/>
            <a:ext cx="569912" cy="336550"/>
          </a:xfrm>
          <a:custGeom>
            <a:avLst/>
            <a:gdLst>
              <a:gd name="T0" fmla="*/ 2147483647 w 359"/>
              <a:gd name="T1" fmla="*/ 0 h 212"/>
              <a:gd name="T2" fmla="*/ 0 w 359"/>
              <a:gd name="T3" fmla="*/ 2147483647 h 212"/>
              <a:gd name="T4" fmla="*/ 0 60000 65536"/>
              <a:gd name="T5" fmla="*/ 0 60000 65536"/>
              <a:gd name="T6" fmla="*/ 0 w 359"/>
              <a:gd name="T7" fmla="*/ 0 h 212"/>
              <a:gd name="T8" fmla="*/ 359 w 359"/>
              <a:gd name="T9" fmla="*/ 212 h 2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9" h="212">
                <a:moveTo>
                  <a:pt x="359" y="0"/>
                </a:moveTo>
                <a:lnTo>
                  <a:pt x="0" y="21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36" name="Freeform 50"/>
          <p:cNvSpPr>
            <a:spLocks/>
          </p:cNvSpPr>
          <p:nvPr/>
        </p:nvSpPr>
        <p:spPr bwMode="auto">
          <a:xfrm>
            <a:off x="1881188" y="5767388"/>
            <a:ext cx="1141412" cy="392112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8723" name="Freeform 51"/>
          <p:cNvSpPr>
            <a:spLocks/>
          </p:cNvSpPr>
          <p:nvPr/>
        </p:nvSpPr>
        <p:spPr bwMode="auto">
          <a:xfrm>
            <a:off x="889000" y="5778500"/>
            <a:ext cx="609600" cy="304800"/>
          </a:xfrm>
          <a:custGeom>
            <a:avLst/>
            <a:gdLst>
              <a:gd name="T0" fmla="*/ 2147483647 w 384"/>
              <a:gd name="T1" fmla="*/ 0 h 192"/>
              <a:gd name="T2" fmla="*/ 0 w 384"/>
              <a:gd name="T3" fmla="*/ 2147483647 h 192"/>
              <a:gd name="T4" fmla="*/ 0 60000 65536"/>
              <a:gd name="T5" fmla="*/ 0 60000 65536"/>
              <a:gd name="T6" fmla="*/ 0 w 384"/>
              <a:gd name="T7" fmla="*/ 0 h 192"/>
              <a:gd name="T8" fmla="*/ 384 w 384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192">
                <a:moveTo>
                  <a:pt x="384" y="0"/>
                </a:moveTo>
                <a:lnTo>
                  <a:pt x="0" y="1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38" name="Freeform 52"/>
          <p:cNvSpPr>
            <a:spLocks/>
          </p:cNvSpPr>
          <p:nvPr/>
        </p:nvSpPr>
        <p:spPr bwMode="auto">
          <a:xfrm>
            <a:off x="4343400" y="5778500"/>
            <a:ext cx="609600" cy="393700"/>
          </a:xfrm>
          <a:custGeom>
            <a:avLst/>
            <a:gdLst>
              <a:gd name="T0" fmla="*/ 2147483647 w 384"/>
              <a:gd name="T1" fmla="*/ 2147483647 h 248"/>
              <a:gd name="T2" fmla="*/ 0 w 384"/>
              <a:gd name="T3" fmla="*/ 0 h 248"/>
              <a:gd name="T4" fmla="*/ 0 60000 65536"/>
              <a:gd name="T5" fmla="*/ 0 60000 65536"/>
              <a:gd name="T6" fmla="*/ 0 w 384"/>
              <a:gd name="T7" fmla="*/ 0 h 248"/>
              <a:gd name="T8" fmla="*/ 384 w 384"/>
              <a:gd name="T9" fmla="*/ 248 h 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248">
                <a:moveTo>
                  <a:pt x="384" y="24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8725" name="Freeform 53"/>
          <p:cNvSpPr>
            <a:spLocks/>
          </p:cNvSpPr>
          <p:nvPr/>
        </p:nvSpPr>
        <p:spPr bwMode="auto">
          <a:xfrm>
            <a:off x="5219700" y="5791200"/>
            <a:ext cx="469900" cy="368300"/>
          </a:xfrm>
          <a:custGeom>
            <a:avLst/>
            <a:gdLst>
              <a:gd name="T0" fmla="*/ 2147483647 w 296"/>
              <a:gd name="T1" fmla="*/ 0 h 232"/>
              <a:gd name="T2" fmla="*/ 0 w 296"/>
              <a:gd name="T3" fmla="*/ 2147483647 h 232"/>
              <a:gd name="T4" fmla="*/ 0 60000 65536"/>
              <a:gd name="T5" fmla="*/ 0 60000 65536"/>
              <a:gd name="T6" fmla="*/ 0 w 296"/>
              <a:gd name="T7" fmla="*/ 0 h 232"/>
              <a:gd name="T8" fmla="*/ 296 w 296"/>
              <a:gd name="T9" fmla="*/ 232 h 2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6" h="232">
                <a:moveTo>
                  <a:pt x="296" y="0"/>
                </a:moveTo>
                <a:lnTo>
                  <a:pt x="0" y="2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0" name="Freeform 54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1" name="Oval 55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2" name="Oval 56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3" name="Freeform 57"/>
          <p:cNvSpPr>
            <a:spLocks/>
          </p:cNvSpPr>
          <p:nvPr/>
        </p:nvSpPr>
        <p:spPr bwMode="auto">
          <a:xfrm>
            <a:off x="3244850" y="2181225"/>
            <a:ext cx="946150" cy="996950"/>
          </a:xfrm>
          <a:custGeom>
            <a:avLst/>
            <a:gdLst>
              <a:gd name="T0" fmla="*/ 2147483647 w 596"/>
              <a:gd name="T1" fmla="*/ 2147483647 h 628"/>
              <a:gd name="T2" fmla="*/ 2147483647 w 596"/>
              <a:gd name="T3" fmla="*/ 2147483647 h 628"/>
              <a:gd name="T4" fmla="*/ 2147483647 w 596"/>
              <a:gd name="T5" fmla="*/ 2147483647 h 628"/>
              <a:gd name="T6" fmla="*/ 2147483647 w 596"/>
              <a:gd name="T7" fmla="*/ 2147483647 h 628"/>
              <a:gd name="T8" fmla="*/ 2147483647 w 596"/>
              <a:gd name="T9" fmla="*/ 2147483647 h 628"/>
              <a:gd name="T10" fmla="*/ 2147483647 w 596"/>
              <a:gd name="T11" fmla="*/ 2147483647 h 628"/>
              <a:gd name="T12" fmla="*/ 2147483647 w 596"/>
              <a:gd name="T13" fmla="*/ 2147483647 h 628"/>
              <a:gd name="T14" fmla="*/ 2147483647 w 596"/>
              <a:gd name="T15" fmla="*/ 2147483647 h 628"/>
              <a:gd name="T16" fmla="*/ 2147483647 w 596"/>
              <a:gd name="T17" fmla="*/ 2147483647 h 628"/>
              <a:gd name="T18" fmla="*/ 2147483647 w 596"/>
              <a:gd name="T19" fmla="*/ 2147483647 h 628"/>
              <a:gd name="T20" fmla="*/ 2147483647 w 596"/>
              <a:gd name="T21" fmla="*/ 2147483647 h 628"/>
              <a:gd name="T22" fmla="*/ 2147483647 w 596"/>
              <a:gd name="T23" fmla="*/ 2147483647 h 628"/>
              <a:gd name="T24" fmla="*/ 2147483647 w 596"/>
              <a:gd name="T25" fmla="*/ 2147483647 h 628"/>
              <a:gd name="T26" fmla="*/ 2147483647 w 596"/>
              <a:gd name="T27" fmla="*/ 2147483647 h 628"/>
              <a:gd name="T28" fmla="*/ 2147483647 w 596"/>
              <a:gd name="T29" fmla="*/ 2147483647 h 6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96"/>
              <a:gd name="T46" fmla="*/ 0 h 628"/>
              <a:gd name="T47" fmla="*/ 596 w 596"/>
              <a:gd name="T48" fmla="*/ 628 h 6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96" h="628">
                <a:moveTo>
                  <a:pt x="568" y="615"/>
                </a:moveTo>
                <a:cubicBezTo>
                  <a:pt x="596" y="607"/>
                  <a:pt x="555" y="603"/>
                  <a:pt x="544" y="579"/>
                </a:cubicBezTo>
                <a:cubicBezTo>
                  <a:pt x="533" y="555"/>
                  <a:pt x="532" y="532"/>
                  <a:pt x="499" y="468"/>
                </a:cubicBezTo>
                <a:cubicBezTo>
                  <a:pt x="466" y="404"/>
                  <a:pt x="388" y="267"/>
                  <a:pt x="349" y="195"/>
                </a:cubicBezTo>
                <a:cubicBezTo>
                  <a:pt x="310" y="123"/>
                  <a:pt x="289" y="64"/>
                  <a:pt x="265" y="33"/>
                </a:cubicBezTo>
                <a:cubicBezTo>
                  <a:pt x="241" y="2"/>
                  <a:pt x="223" y="7"/>
                  <a:pt x="202" y="6"/>
                </a:cubicBezTo>
                <a:cubicBezTo>
                  <a:pt x="181" y="5"/>
                  <a:pt x="155" y="0"/>
                  <a:pt x="136" y="27"/>
                </a:cubicBezTo>
                <a:cubicBezTo>
                  <a:pt x="117" y="54"/>
                  <a:pt x="104" y="114"/>
                  <a:pt x="89" y="166"/>
                </a:cubicBezTo>
                <a:cubicBezTo>
                  <a:pt x="74" y="218"/>
                  <a:pt x="57" y="280"/>
                  <a:pt x="46" y="339"/>
                </a:cubicBezTo>
                <a:cubicBezTo>
                  <a:pt x="35" y="398"/>
                  <a:pt x="28" y="474"/>
                  <a:pt x="22" y="519"/>
                </a:cubicBezTo>
                <a:cubicBezTo>
                  <a:pt x="16" y="564"/>
                  <a:pt x="0" y="593"/>
                  <a:pt x="11" y="610"/>
                </a:cubicBezTo>
                <a:cubicBezTo>
                  <a:pt x="22" y="627"/>
                  <a:pt x="52" y="619"/>
                  <a:pt x="85" y="621"/>
                </a:cubicBezTo>
                <a:cubicBezTo>
                  <a:pt x="118" y="623"/>
                  <a:pt x="163" y="623"/>
                  <a:pt x="211" y="624"/>
                </a:cubicBezTo>
                <a:cubicBezTo>
                  <a:pt x="259" y="625"/>
                  <a:pt x="314" y="628"/>
                  <a:pt x="373" y="627"/>
                </a:cubicBezTo>
                <a:cubicBezTo>
                  <a:pt x="432" y="626"/>
                  <a:pt x="536" y="623"/>
                  <a:pt x="568" y="615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4" name="Freeform 58"/>
          <p:cNvSpPr>
            <a:spLocks/>
          </p:cNvSpPr>
          <p:nvPr/>
        </p:nvSpPr>
        <p:spPr bwMode="auto">
          <a:xfrm>
            <a:off x="1673225" y="3159125"/>
            <a:ext cx="1579563" cy="1168400"/>
          </a:xfrm>
          <a:custGeom>
            <a:avLst/>
            <a:gdLst>
              <a:gd name="T0" fmla="*/ 2147483647 w 995"/>
              <a:gd name="T1" fmla="*/ 2147483647 h 736"/>
              <a:gd name="T2" fmla="*/ 2147483647 w 995"/>
              <a:gd name="T3" fmla="*/ 2147483647 h 736"/>
              <a:gd name="T4" fmla="*/ 2147483647 w 995"/>
              <a:gd name="T5" fmla="*/ 2147483647 h 736"/>
              <a:gd name="T6" fmla="*/ 2147483647 w 995"/>
              <a:gd name="T7" fmla="*/ 2147483647 h 736"/>
              <a:gd name="T8" fmla="*/ 2147483647 w 995"/>
              <a:gd name="T9" fmla="*/ 2147483647 h 736"/>
              <a:gd name="T10" fmla="*/ 2147483647 w 995"/>
              <a:gd name="T11" fmla="*/ 2147483647 h 736"/>
              <a:gd name="T12" fmla="*/ 2147483647 w 995"/>
              <a:gd name="T13" fmla="*/ 2147483647 h 736"/>
              <a:gd name="T14" fmla="*/ 2147483647 w 995"/>
              <a:gd name="T15" fmla="*/ 2147483647 h 736"/>
              <a:gd name="T16" fmla="*/ 2147483647 w 995"/>
              <a:gd name="T17" fmla="*/ 2147483647 h 736"/>
              <a:gd name="T18" fmla="*/ 2147483647 w 995"/>
              <a:gd name="T19" fmla="*/ 2147483647 h 736"/>
              <a:gd name="T20" fmla="*/ 2147483647 w 995"/>
              <a:gd name="T21" fmla="*/ 2147483647 h 736"/>
              <a:gd name="T22" fmla="*/ 2147483647 w 995"/>
              <a:gd name="T23" fmla="*/ 2147483647 h 736"/>
              <a:gd name="T24" fmla="*/ 2147483647 w 995"/>
              <a:gd name="T25" fmla="*/ 2147483647 h 736"/>
              <a:gd name="T26" fmla="*/ 2147483647 w 995"/>
              <a:gd name="T27" fmla="*/ 2147483647 h 736"/>
              <a:gd name="T28" fmla="*/ 2147483647 w 995"/>
              <a:gd name="T29" fmla="*/ 2147483647 h 736"/>
              <a:gd name="T30" fmla="*/ 2147483647 w 995"/>
              <a:gd name="T31" fmla="*/ 2147483647 h 736"/>
              <a:gd name="T32" fmla="*/ 2147483647 w 995"/>
              <a:gd name="T33" fmla="*/ 2147483647 h 736"/>
              <a:gd name="T34" fmla="*/ 2147483647 w 995"/>
              <a:gd name="T35" fmla="*/ 2147483647 h 7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95"/>
              <a:gd name="T55" fmla="*/ 0 h 736"/>
              <a:gd name="T56" fmla="*/ 995 w 995"/>
              <a:gd name="T57" fmla="*/ 736 h 7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95" h="736">
                <a:moveTo>
                  <a:pt x="988" y="29"/>
                </a:moveTo>
                <a:cubicBezTo>
                  <a:pt x="982" y="16"/>
                  <a:pt x="981" y="12"/>
                  <a:pt x="925" y="8"/>
                </a:cubicBezTo>
                <a:cubicBezTo>
                  <a:pt x="869" y="4"/>
                  <a:pt x="754" y="5"/>
                  <a:pt x="650" y="5"/>
                </a:cubicBezTo>
                <a:cubicBezTo>
                  <a:pt x="546" y="5"/>
                  <a:pt x="391" y="7"/>
                  <a:pt x="299" y="8"/>
                </a:cubicBezTo>
                <a:cubicBezTo>
                  <a:pt x="207" y="9"/>
                  <a:pt x="145" y="10"/>
                  <a:pt x="97" y="11"/>
                </a:cubicBezTo>
                <a:cubicBezTo>
                  <a:pt x="49" y="12"/>
                  <a:pt x="20" y="0"/>
                  <a:pt x="10" y="17"/>
                </a:cubicBezTo>
                <a:cubicBezTo>
                  <a:pt x="0" y="34"/>
                  <a:pt x="22" y="48"/>
                  <a:pt x="40" y="110"/>
                </a:cubicBezTo>
                <a:cubicBezTo>
                  <a:pt x="58" y="172"/>
                  <a:pt x="92" y="384"/>
                  <a:pt x="118" y="392"/>
                </a:cubicBezTo>
                <a:cubicBezTo>
                  <a:pt x="144" y="400"/>
                  <a:pt x="166" y="132"/>
                  <a:pt x="199" y="161"/>
                </a:cubicBezTo>
                <a:cubicBezTo>
                  <a:pt x="232" y="190"/>
                  <a:pt x="285" y="471"/>
                  <a:pt x="316" y="566"/>
                </a:cubicBezTo>
                <a:cubicBezTo>
                  <a:pt x="347" y="661"/>
                  <a:pt x="364" y="736"/>
                  <a:pt x="385" y="734"/>
                </a:cubicBezTo>
                <a:cubicBezTo>
                  <a:pt x="406" y="732"/>
                  <a:pt x="419" y="632"/>
                  <a:pt x="445" y="554"/>
                </a:cubicBezTo>
                <a:cubicBezTo>
                  <a:pt x="471" y="476"/>
                  <a:pt x="513" y="282"/>
                  <a:pt x="544" y="266"/>
                </a:cubicBezTo>
                <a:cubicBezTo>
                  <a:pt x="575" y="250"/>
                  <a:pt x="609" y="417"/>
                  <a:pt x="634" y="458"/>
                </a:cubicBezTo>
                <a:cubicBezTo>
                  <a:pt x="659" y="499"/>
                  <a:pt x="655" y="534"/>
                  <a:pt x="694" y="512"/>
                </a:cubicBezTo>
                <a:cubicBezTo>
                  <a:pt x="733" y="490"/>
                  <a:pt x="824" y="398"/>
                  <a:pt x="868" y="326"/>
                </a:cubicBezTo>
                <a:cubicBezTo>
                  <a:pt x="912" y="254"/>
                  <a:pt x="941" y="132"/>
                  <a:pt x="961" y="83"/>
                </a:cubicBezTo>
                <a:cubicBezTo>
                  <a:pt x="981" y="34"/>
                  <a:pt x="995" y="39"/>
                  <a:pt x="988" y="29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5" name="Freeform 59"/>
          <p:cNvSpPr>
            <a:spLocks/>
          </p:cNvSpPr>
          <p:nvPr/>
        </p:nvSpPr>
        <p:spPr bwMode="auto">
          <a:xfrm>
            <a:off x="757238" y="2130425"/>
            <a:ext cx="1001712" cy="1069975"/>
          </a:xfrm>
          <a:custGeom>
            <a:avLst/>
            <a:gdLst>
              <a:gd name="T0" fmla="*/ 2147483647 w 631"/>
              <a:gd name="T1" fmla="*/ 2147483647 h 674"/>
              <a:gd name="T2" fmla="*/ 2147483647 w 631"/>
              <a:gd name="T3" fmla="*/ 2147483647 h 674"/>
              <a:gd name="T4" fmla="*/ 2147483647 w 631"/>
              <a:gd name="T5" fmla="*/ 2147483647 h 674"/>
              <a:gd name="T6" fmla="*/ 2147483647 w 631"/>
              <a:gd name="T7" fmla="*/ 2147483647 h 674"/>
              <a:gd name="T8" fmla="*/ 2147483647 w 631"/>
              <a:gd name="T9" fmla="*/ 2147483647 h 674"/>
              <a:gd name="T10" fmla="*/ 2147483647 w 631"/>
              <a:gd name="T11" fmla="*/ 2147483647 h 674"/>
              <a:gd name="T12" fmla="*/ 2147483647 w 631"/>
              <a:gd name="T13" fmla="*/ 2147483647 h 674"/>
              <a:gd name="T14" fmla="*/ 2147483647 w 631"/>
              <a:gd name="T15" fmla="*/ 2147483647 h 674"/>
              <a:gd name="T16" fmla="*/ 2147483647 w 631"/>
              <a:gd name="T17" fmla="*/ 2147483647 h 674"/>
              <a:gd name="T18" fmla="*/ 2147483647 w 631"/>
              <a:gd name="T19" fmla="*/ 2147483647 h 674"/>
              <a:gd name="T20" fmla="*/ 2147483647 w 631"/>
              <a:gd name="T21" fmla="*/ 2147483647 h 674"/>
              <a:gd name="T22" fmla="*/ 2147483647 w 631"/>
              <a:gd name="T23" fmla="*/ 2147483647 h 674"/>
              <a:gd name="T24" fmla="*/ 2147483647 w 631"/>
              <a:gd name="T25" fmla="*/ 2147483647 h 674"/>
              <a:gd name="T26" fmla="*/ 2147483647 w 631"/>
              <a:gd name="T27" fmla="*/ 2147483647 h 674"/>
              <a:gd name="T28" fmla="*/ 2147483647 w 631"/>
              <a:gd name="T29" fmla="*/ 2147483647 h 674"/>
              <a:gd name="T30" fmla="*/ 2147483647 w 631"/>
              <a:gd name="T31" fmla="*/ 2147483647 h 6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31"/>
              <a:gd name="T49" fmla="*/ 0 h 674"/>
              <a:gd name="T50" fmla="*/ 631 w 631"/>
              <a:gd name="T51" fmla="*/ 674 h 6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31" h="674">
                <a:moveTo>
                  <a:pt x="603" y="653"/>
                </a:moveTo>
                <a:cubicBezTo>
                  <a:pt x="631" y="645"/>
                  <a:pt x="588" y="643"/>
                  <a:pt x="579" y="617"/>
                </a:cubicBezTo>
                <a:cubicBezTo>
                  <a:pt x="570" y="591"/>
                  <a:pt x="568" y="545"/>
                  <a:pt x="551" y="494"/>
                </a:cubicBezTo>
                <a:cubicBezTo>
                  <a:pt x="534" y="443"/>
                  <a:pt x="500" y="363"/>
                  <a:pt x="476" y="311"/>
                </a:cubicBezTo>
                <a:cubicBezTo>
                  <a:pt x="452" y="259"/>
                  <a:pt x="434" y="224"/>
                  <a:pt x="407" y="182"/>
                </a:cubicBezTo>
                <a:cubicBezTo>
                  <a:pt x="380" y="140"/>
                  <a:pt x="342" y="86"/>
                  <a:pt x="311" y="56"/>
                </a:cubicBezTo>
                <a:cubicBezTo>
                  <a:pt x="280" y="26"/>
                  <a:pt x="246" y="0"/>
                  <a:pt x="218" y="2"/>
                </a:cubicBezTo>
                <a:cubicBezTo>
                  <a:pt x="190" y="4"/>
                  <a:pt x="167" y="34"/>
                  <a:pt x="143" y="65"/>
                </a:cubicBezTo>
                <a:cubicBezTo>
                  <a:pt x="119" y="96"/>
                  <a:pt x="94" y="150"/>
                  <a:pt x="74" y="191"/>
                </a:cubicBezTo>
                <a:cubicBezTo>
                  <a:pt x="54" y="232"/>
                  <a:pt x="32" y="250"/>
                  <a:pt x="23" y="314"/>
                </a:cubicBezTo>
                <a:cubicBezTo>
                  <a:pt x="14" y="378"/>
                  <a:pt x="21" y="515"/>
                  <a:pt x="20" y="572"/>
                </a:cubicBezTo>
                <a:cubicBezTo>
                  <a:pt x="19" y="629"/>
                  <a:pt x="0" y="644"/>
                  <a:pt x="17" y="659"/>
                </a:cubicBezTo>
                <a:cubicBezTo>
                  <a:pt x="34" y="674"/>
                  <a:pt x="82" y="659"/>
                  <a:pt x="120" y="659"/>
                </a:cubicBezTo>
                <a:cubicBezTo>
                  <a:pt x="158" y="659"/>
                  <a:pt x="198" y="661"/>
                  <a:pt x="246" y="662"/>
                </a:cubicBezTo>
                <a:cubicBezTo>
                  <a:pt x="294" y="663"/>
                  <a:pt x="349" y="666"/>
                  <a:pt x="408" y="665"/>
                </a:cubicBezTo>
                <a:cubicBezTo>
                  <a:pt x="467" y="664"/>
                  <a:pt x="571" y="661"/>
                  <a:pt x="603" y="653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46" name="Freeform 60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8733" name="Text Box 61"/>
          <p:cNvSpPr txBox="1">
            <a:spLocks noChangeArrowheads="1"/>
          </p:cNvSpPr>
          <p:nvPr/>
        </p:nvSpPr>
        <p:spPr bwMode="auto">
          <a:xfrm>
            <a:off x="5156200" y="51816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2184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49" name="Freeform 63"/>
          <p:cNvSpPr>
            <a:spLocks/>
          </p:cNvSpPr>
          <p:nvPr/>
        </p:nvSpPr>
        <p:spPr bwMode="auto">
          <a:xfrm>
            <a:off x="4149725" y="3171825"/>
            <a:ext cx="930275" cy="568325"/>
          </a:xfrm>
          <a:custGeom>
            <a:avLst/>
            <a:gdLst>
              <a:gd name="T0" fmla="*/ 2147483647 w 586"/>
              <a:gd name="T1" fmla="*/ 2147483647 h 358"/>
              <a:gd name="T2" fmla="*/ 2147483647 w 586"/>
              <a:gd name="T3" fmla="*/ 2147483647 h 358"/>
              <a:gd name="T4" fmla="*/ 2147483647 w 586"/>
              <a:gd name="T5" fmla="*/ 2147483647 h 358"/>
              <a:gd name="T6" fmla="*/ 2147483647 w 586"/>
              <a:gd name="T7" fmla="*/ 2147483647 h 358"/>
              <a:gd name="T8" fmla="*/ 2147483647 w 586"/>
              <a:gd name="T9" fmla="*/ 2147483647 h 358"/>
              <a:gd name="T10" fmla="*/ 2147483647 w 586"/>
              <a:gd name="T11" fmla="*/ 2147483647 h 358"/>
              <a:gd name="T12" fmla="*/ 2147483647 w 586"/>
              <a:gd name="T13" fmla="*/ 2147483647 h 358"/>
              <a:gd name="T14" fmla="*/ 2147483647 w 586"/>
              <a:gd name="T15" fmla="*/ 2147483647 h 358"/>
              <a:gd name="T16" fmla="*/ 2147483647 w 586"/>
              <a:gd name="T17" fmla="*/ 2147483647 h 358"/>
              <a:gd name="T18" fmla="*/ 2147483647 w 586"/>
              <a:gd name="T19" fmla="*/ 2147483647 h 35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86"/>
              <a:gd name="T31" fmla="*/ 0 h 358"/>
              <a:gd name="T32" fmla="*/ 586 w 586"/>
              <a:gd name="T33" fmla="*/ 358 h 35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86" h="358">
                <a:moveTo>
                  <a:pt x="586" y="18"/>
                </a:moveTo>
                <a:cubicBezTo>
                  <a:pt x="575" y="0"/>
                  <a:pt x="549" y="7"/>
                  <a:pt x="472" y="6"/>
                </a:cubicBezTo>
                <a:cubicBezTo>
                  <a:pt x="395" y="5"/>
                  <a:pt x="198" y="7"/>
                  <a:pt x="121" y="9"/>
                </a:cubicBezTo>
                <a:cubicBezTo>
                  <a:pt x="44" y="11"/>
                  <a:pt x="20" y="1"/>
                  <a:pt x="10" y="18"/>
                </a:cubicBezTo>
                <a:cubicBezTo>
                  <a:pt x="0" y="35"/>
                  <a:pt x="34" y="66"/>
                  <a:pt x="58" y="114"/>
                </a:cubicBezTo>
                <a:cubicBezTo>
                  <a:pt x="82" y="162"/>
                  <a:pt x="122" y="266"/>
                  <a:pt x="154" y="306"/>
                </a:cubicBezTo>
                <a:cubicBezTo>
                  <a:pt x="186" y="346"/>
                  <a:pt x="210" y="358"/>
                  <a:pt x="250" y="354"/>
                </a:cubicBezTo>
                <a:cubicBezTo>
                  <a:pt x="290" y="350"/>
                  <a:pt x="353" y="319"/>
                  <a:pt x="397" y="279"/>
                </a:cubicBezTo>
                <a:cubicBezTo>
                  <a:pt x="441" y="239"/>
                  <a:pt x="482" y="158"/>
                  <a:pt x="514" y="114"/>
                </a:cubicBezTo>
                <a:cubicBezTo>
                  <a:pt x="546" y="70"/>
                  <a:pt x="571" y="38"/>
                  <a:pt x="586" y="18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43942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737" name="Text Box 65"/>
          <p:cNvSpPr txBox="1">
            <a:spLocks noChangeArrowheads="1"/>
          </p:cNvSpPr>
          <p:nvPr/>
        </p:nvSpPr>
        <p:spPr bwMode="auto">
          <a:xfrm>
            <a:off x="34036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9252" name="Oval 66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8739" name="Text Box 67"/>
          <p:cNvSpPr txBox="1">
            <a:spLocks noChangeArrowheads="1"/>
          </p:cNvSpPr>
          <p:nvPr/>
        </p:nvSpPr>
        <p:spPr bwMode="auto">
          <a:xfrm>
            <a:off x="1041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9254" name="Oval 68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55" name="Text Box 69"/>
          <p:cNvSpPr txBox="1">
            <a:spLocks noChangeArrowheads="1"/>
          </p:cNvSpPr>
          <p:nvPr/>
        </p:nvSpPr>
        <p:spPr bwMode="auto">
          <a:xfrm>
            <a:off x="457200" y="609600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возрастания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 В ответе укажите сумму целых точек, входящих в эти промежутки. </a:t>
            </a:r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5918200" y="1524000"/>
            <a:ext cx="3048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В точках –5, 0, 3 и 6 </a:t>
            </a:r>
          </a:p>
          <a:p>
            <a:r>
              <a:rPr lang="ru-RU" b="0">
                <a:solidFill>
                  <a:schemeClr val="tx1"/>
                </a:solidFill>
              </a:rPr>
              <a:t>функция непрерывна, поэтому при записи промежутков возрастания эти точки включаем.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4906963" y="3175000"/>
            <a:ext cx="503237" cy="2928938"/>
            <a:chOff x="3059" y="2000"/>
            <a:chExt cx="317" cy="1845"/>
          </a:xfrm>
        </p:grpSpPr>
        <p:sp>
          <p:nvSpPr>
            <p:cNvPr id="9297" name="Oval 72"/>
            <p:cNvSpPr>
              <a:spLocks noChangeArrowheads="1"/>
            </p:cNvSpPr>
            <p:nvPr/>
          </p:nvSpPr>
          <p:spPr bwMode="auto">
            <a:xfrm>
              <a:off x="3149" y="3548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8745" name="Text Box 73"/>
            <p:cNvSpPr txBox="1">
              <a:spLocks noChangeArrowheads="1"/>
            </p:cNvSpPr>
            <p:nvPr/>
          </p:nvSpPr>
          <p:spPr bwMode="auto">
            <a:xfrm>
              <a:off x="3059" y="3557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</a:t>
              </a:r>
            </a:p>
          </p:txBody>
        </p:sp>
        <p:sp>
          <p:nvSpPr>
            <p:cNvPr id="9299" name="Line 74"/>
            <p:cNvSpPr>
              <a:spLocks noChangeShapeType="1"/>
            </p:cNvSpPr>
            <p:nvPr/>
          </p:nvSpPr>
          <p:spPr bwMode="auto">
            <a:xfrm>
              <a:off x="3176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75"/>
          <p:cNvGrpSpPr>
            <a:grpSpLocks/>
          </p:cNvGrpSpPr>
          <p:nvPr/>
        </p:nvGrpSpPr>
        <p:grpSpPr bwMode="auto">
          <a:xfrm>
            <a:off x="3975100" y="3175000"/>
            <a:ext cx="503238" cy="2935288"/>
            <a:chOff x="2472" y="2000"/>
            <a:chExt cx="317" cy="1849"/>
          </a:xfrm>
        </p:grpSpPr>
        <p:grpSp>
          <p:nvGrpSpPr>
            <p:cNvPr id="7" name="Group 76"/>
            <p:cNvGrpSpPr>
              <a:grpSpLocks/>
            </p:cNvGrpSpPr>
            <p:nvPr/>
          </p:nvGrpSpPr>
          <p:grpSpPr bwMode="auto">
            <a:xfrm>
              <a:off x="2472" y="3552"/>
              <a:ext cx="317" cy="297"/>
              <a:chOff x="3924" y="3820"/>
              <a:chExt cx="317" cy="297"/>
            </a:xfrm>
          </p:grpSpPr>
          <p:sp>
            <p:nvSpPr>
              <p:cNvPr id="9295" name="Oval 77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750" name="Text Box 78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  <p:sp>
          <p:nvSpPr>
            <p:cNvPr id="9294" name="Line 79"/>
            <p:cNvSpPr>
              <a:spLocks noChangeShapeType="1"/>
            </p:cNvSpPr>
            <p:nvPr/>
          </p:nvSpPr>
          <p:spPr bwMode="auto">
            <a:xfrm>
              <a:off x="2584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3052763" y="3175000"/>
            <a:ext cx="503237" cy="2936875"/>
            <a:chOff x="1891" y="2000"/>
            <a:chExt cx="317" cy="1850"/>
          </a:xfrm>
        </p:grpSpPr>
        <p:grpSp>
          <p:nvGrpSpPr>
            <p:cNvPr id="9" name="Group 81"/>
            <p:cNvGrpSpPr>
              <a:grpSpLocks/>
            </p:cNvGrpSpPr>
            <p:nvPr/>
          </p:nvGrpSpPr>
          <p:grpSpPr bwMode="auto">
            <a:xfrm>
              <a:off x="1891" y="3553"/>
              <a:ext cx="317" cy="297"/>
              <a:chOff x="3924" y="3820"/>
              <a:chExt cx="317" cy="297"/>
            </a:xfrm>
          </p:grpSpPr>
          <p:sp>
            <p:nvSpPr>
              <p:cNvPr id="9291" name="Oval 82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755" name="Text Box 83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0</a:t>
                </a:r>
              </a:p>
            </p:txBody>
          </p:sp>
        </p:grpSp>
        <p:sp>
          <p:nvSpPr>
            <p:cNvPr id="9290" name="Line 84"/>
            <p:cNvSpPr>
              <a:spLocks noChangeShapeType="1"/>
            </p:cNvSpPr>
            <p:nvPr/>
          </p:nvSpPr>
          <p:spPr bwMode="auto">
            <a:xfrm>
              <a:off x="2000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60" name="Line 85"/>
          <p:cNvSpPr>
            <a:spLocks noChangeShapeType="1"/>
          </p:cNvSpPr>
          <p:nvPr/>
        </p:nvSpPr>
        <p:spPr bwMode="auto">
          <a:xfrm>
            <a:off x="1689100" y="3175000"/>
            <a:ext cx="1588" cy="2514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1" name="Freeform 86"/>
          <p:cNvSpPr>
            <a:spLocks/>
          </p:cNvSpPr>
          <p:nvPr/>
        </p:nvSpPr>
        <p:spPr bwMode="auto">
          <a:xfrm>
            <a:off x="762000" y="343693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62" name="Line 87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3" name="Text Box 88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9264" name="Text Box 89"/>
          <p:cNvSpPr txBox="1">
            <a:spLocks noChangeArrowheads="1"/>
          </p:cNvSpPr>
          <p:nvPr/>
        </p:nvSpPr>
        <p:spPr bwMode="auto">
          <a:xfrm>
            <a:off x="3376613" y="317817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1   2   3  4   5   6   7</a:t>
            </a:r>
          </a:p>
        </p:txBody>
      </p:sp>
      <p:sp>
        <p:nvSpPr>
          <p:cNvPr id="9265" name="Text Box 90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  <p:sp>
        <p:nvSpPr>
          <p:cNvPr id="9266" name="Freeform 91"/>
          <p:cNvSpPr>
            <a:spLocks/>
          </p:cNvSpPr>
          <p:nvPr/>
        </p:nvSpPr>
        <p:spPr bwMode="auto">
          <a:xfrm>
            <a:off x="857250" y="288448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10" name="Group 92"/>
          <p:cNvGrpSpPr>
            <a:grpSpLocks/>
          </p:cNvGrpSpPr>
          <p:nvPr/>
        </p:nvGrpSpPr>
        <p:grpSpPr bwMode="auto">
          <a:xfrm>
            <a:off x="1663700" y="3124200"/>
            <a:ext cx="3454400" cy="101600"/>
            <a:chOff x="1016" y="1968"/>
            <a:chExt cx="2176" cy="64"/>
          </a:xfrm>
        </p:grpSpPr>
        <p:sp>
          <p:nvSpPr>
            <p:cNvPr id="9285" name="Oval 93"/>
            <p:cNvSpPr>
              <a:spLocks noChangeArrowheads="1"/>
            </p:cNvSpPr>
            <p:nvPr/>
          </p:nvSpPr>
          <p:spPr bwMode="auto">
            <a:xfrm>
              <a:off x="1016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286" name="Oval 94"/>
            <p:cNvSpPr>
              <a:spLocks noChangeArrowheads="1"/>
            </p:cNvSpPr>
            <p:nvPr/>
          </p:nvSpPr>
          <p:spPr bwMode="auto">
            <a:xfrm>
              <a:off x="1976" y="19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287" name="Oval 95"/>
            <p:cNvSpPr>
              <a:spLocks noChangeArrowheads="1"/>
            </p:cNvSpPr>
            <p:nvPr/>
          </p:nvSpPr>
          <p:spPr bwMode="auto">
            <a:xfrm>
              <a:off x="2560" y="19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288" name="Oval 96"/>
            <p:cNvSpPr>
              <a:spLocks noChangeArrowheads="1"/>
            </p:cNvSpPr>
            <p:nvPr/>
          </p:nvSpPr>
          <p:spPr bwMode="auto">
            <a:xfrm>
              <a:off x="3144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97"/>
          <p:cNvGrpSpPr>
            <a:grpSpLocks/>
          </p:cNvGrpSpPr>
          <p:nvPr/>
        </p:nvGrpSpPr>
        <p:grpSpPr bwMode="auto">
          <a:xfrm>
            <a:off x="1397000" y="5653088"/>
            <a:ext cx="520700" cy="471487"/>
            <a:chOff x="848" y="3561"/>
            <a:chExt cx="328" cy="297"/>
          </a:xfrm>
        </p:grpSpPr>
        <p:sp>
          <p:nvSpPr>
            <p:cNvPr id="9283" name="Oval 98"/>
            <p:cNvSpPr>
              <a:spLocks noChangeArrowheads="1"/>
            </p:cNvSpPr>
            <p:nvPr/>
          </p:nvSpPr>
          <p:spPr bwMode="auto">
            <a:xfrm>
              <a:off x="1002" y="3561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8771" name="Text Box 99"/>
            <p:cNvSpPr txBox="1">
              <a:spLocks noChangeArrowheads="1"/>
            </p:cNvSpPr>
            <p:nvPr/>
          </p:nvSpPr>
          <p:spPr bwMode="auto">
            <a:xfrm>
              <a:off x="848" y="3570"/>
              <a:ext cx="3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-5</a:t>
              </a:r>
            </a:p>
          </p:txBody>
        </p:sp>
      </p:grpSp>
      <p:sp>
        <p:nvSpPr>
          <p:cNvPr id="28772" name="Text Box 100"/>
          <p:cNvSpPr txBox="1">
            <a:spLocks noChangeArrowheads="1"/>
          </p:cNvSpPr>
          <p:nvPr/>
        </p:nvSpPr>
        <p:spPr bwMode="auto">
          <a:xfrm>
            <a:off x="6096000" y="4038600"/>
            <a:ext cx="287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Сложим целые числа: </a:t>
            </a:r>
          </a:p>
          <a:p>
            <a:r>
              <a:rPr lang="ru-RU" b="0">
                <a:solidFill>
                  <a:schemeClr val="tx1"/>
                </a:solidFill>
              </a:rPr>
              <a:t>-7, -6, -5, 0, 1, 2, 3, 6, 7</a:t>
            </a:r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8774" name="Text Box 102"/>
          <p:cNvSpPr txBox="1">
            <a:spLocks noChangeArrowheads="1"/>
          </p:cNvSpPr>
          <p:nvPr/>
        </p:nvSpPr>
        <p:spPr bwMode="auto">
          <a:xfrm>
            <a:off x="6604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775" name="Text Box 103"/>
          <p:cNvSpPr txBox="1">
            <a:spLocks noChangeArrowheads="1"/>
          </p:cNvSpPr>
          <p:nvPr/>
        </p:nvSpPr>
        <p:spPr bwMode="auto">
          <a:xfrm>
            <a:off x="55372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776" name="Text Box 104"/>
          <p:cNvSpPr txBox="1">
            <a:spLocks noChangeArrowheads="1"/>
          </p:cNvSpPr>
          <p:nvPr/>
        </p:nvSpPr>
        <p:spPr bwMode="auto">
          <a:xfrm>
            <a:off x="6096000" y="3429000"/>
            <a:ext cx="2670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(–8; –5</a:t>
            </a:r>
            <a:r>
              <a:rPr lang="en-US" b="0">
                <a:solidFill>
                  <a:schemeClr val="tx1"/>
                </a:solidFill>
              </a:rPr>
              <a:t>]</a:t>
            </a:r>
            <a:r>
              <a:rPr lang="ru-RU" b="0">
                <a:solidFill>
                  <a:schemeClr val="tx1"/>
                </a:solidFill>
              </a:rPr>
              <a:t>, </a:t>
            </a:r>
            <a:r>
              <a:rPr lang="en-US" b="0">
                <a:solidFill>
                  <a:schemeClr val="tx1"/>
                </a:solidFill>
              </a:rPr>
              <a:t>[ 0</a:t>
            </a:r>
            <a:r>
              <a:rPr lang="ru-RU" b="0">
                <a:solidFill>
                  <a:schemeClr val="tx1"/>
                </a:solidFill>
              </a:rPr>
              <a:t>; </a:t>
            </a:r>
            <a:r>
              <a:rPr lang="en-US" b="0">
                <a:solidFill>
                  <a:schemeClr val="tx1"/>
                </a:solidFill>
              </a:rPr>
              <a:t>3]</a:t>
            </a:r>
            <a:r>
              <a:rPr lang="ru-RU" b="0">
                <a:solidFill>
                  <a:schemeClr val="tx1"/>
                </a:solidFill>
              </a:rPr>
              <a:t>, </a:t>
            </a:r>
            <a:r>
              <a:rPr lang="en-US" b="0">
                <a:solidFill>
                  <a:schemeClr val="tx1"/>
                </a:solidFill>
              </a:rPr>
              <a:t>[ 6</a:t>
            </a:r>
            <a:r>
              <a:rPr lang="ru-RU" b="0">
                <a:solidFill>
                  <a:schemeClr val="tx1"/>
                </a:solidFill>
              </a:rPr>
              <a:t>; </a:t>
            </a:r>
            <a:r>
              <a:rPr lang="en-US" b="0">
                <a:solidFill>
                  <a:schemeClr val="tx1"/>
                </a:solidFill>
              </a:rPr>
              <a:t>8)</a:t>
            </a:r>
            <a:r>
              <a:rPr lang="ru-RU" b="0">
                <a:solidFill>
                  <a:schemeClr val="tx1"/>
                </a:solidFill>
              </a:rPr>
              <a:t> </a:t>
            </a:r>
          </a:p>
          <a:p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8777" name="Text Box 105"/>
          <p:cNvSpPr txBox="1">
            <a:spLocks noChangeArrowheads="1"/>
          </p:cNvSpPr>
          <p:nvPr/>
        </p:nvSpPr>
        <p:spPr bwMode="auto">
          <a:xfrm>
            <a:off x="6553200" y="495300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Ответ: 1</a:t>
            </a:r>
            <a:endParaRPr lang="en-US" b="0">
              <a:solidFill>
                <a:schemeClr val="tx1"/>
              </a:solidFill>
            </a:endParaRPr>
          </a:p>
        </p:txBody>
      </p:sp>
      <p:grpSp>
        <p:nvGrpSpPr>
          <p:cNvPr id="12" name="Group 111"/>
          <p:cNvGrpSpPr>
            <a:grpSpLocks/>
          </p:cNvGrpSpPr>
          <p:nvPr/>
        </p:nvGrpSpPr>
        <p:grpSpPr bwMode="auto">
          <a:xfrm>
            <a:off x="6172200" y="4343400"/>
            <a:ext cx="2743200" cy="381000"/>
            <a:chOff x="3888" y="2736"/>
            <a:chExt cx="1728" cy="240"/>
          </a:xfrm>
        </p:grpSpPr>
        <p:sp>
          <p:nvSpPr>
            <p:cNvPr id="9281" name="Line 106"/>
            <p:cNvSpPr>
              <a:spLocks noChangeShapeType="1"/>
            </p:cNvSpPr>
            <p:nvPr/>
          </p:nvSpPr>
          <p:spPr bwMode="auto">
            <a:xfrm>
              <a:off x="3888" y="2736"/>
              <a:ext cx="192" cy="24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2" name="Line 107"/>
            <p:cNvSpPr>
              <a:spLocks noChangeShapeType="1"/>
            </p:cNvSpPr>
            <p:nvPr/>
          </p:nvSpPr>
          <p:spPr bwMode="auto">
            <a:xfrm>
              <a:off x="5424" y="2736"/>
              <a:ext cx="192" cy="24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10"/>
          <p:cNvGrpSpPr>
            <a:grpSpLocks/>
          </p:cNvGrpSpPr>
          <p:nvPr/>
        </p:nvGrpSpPr>
        <p:grpSpPr bwMode="auto">
          <a:xfrm>
            <a:off x="6553200" y="4343400"/>
            <a:ext cx="2057400" cy="381000"/>
            <a:chOff x="4128" y="2736"/>
            <a:chExt cx="1296" cy="240"/>
          </a:xfrm>
        </p:grpSpPr>
        <p:sp>
          <p:nvSpPr>
            <p:cNvPr id="9279" name="Line 108"/>
            <p:cNvSpPr>
              <a:spLocks noChangeShapeType="1"/>
            </p:cNvSpPr>
            <p:nvPr/>
          </p:nvSpPr>
          <p:spPr bwMode="auto">
            <a:xfrm>
              <a:off x="5232" y="2736"/>
              <a:ext cx="192" cy="24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280" name="Line 109"/>
            <p:cNvSpPr>
              <a:spLocks noChangeShapeType="1"/>
            </p:cNvSpPr>
            <p:nvPr/>
          </p:nvSpPr>
          <p:spPr bwMode="auto">
            <a:xfrm>
              <a:off x="4128" y="2736"/>
              <a:ext cx="192" cy="240"/>
            </a:xfrm>
            <a:prstGeom prst="line">
              <a:avLst/>
            </a:prstGeom>
            <a:noFill/>
            <a:ln w="19050">
              <a:solidFill>
                <a:srgbClr val="33CC33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114"/>
          <p:cNvGrpSpPr>
            <a:grpSpLocks/>
          </p:cNvGrpSpPr>
          <p:nvPr/>
        </p:nvGrpSpPr>
        <p:grpSpPr bwMode="auto">
          <a:xfrm>
            <a:off x="6934200" y="4343400"/>
            <a:ext cx="1485900" cy="381000"/>
            <a:chOff x="4368" y="2736"/>
            <a:chExt cx="936" cy="240"/>
          </a:xfrm>
        </p:grpSpPr>
        <p:sp>
          <p:nvSpPr>
            <p:cNvPr id="9277" name="Freeform 112"/>
            <p:cNvSpPr>
              <a:spLocks/>
            </p:cNvSpPr>
            <p:nvPr/>
          </p:nvSpPr>
          <p:spPr bwMode="auto">
            <a:xfrm>
              <a:off x="4896" y="2784"/>
              <a:ext cx="408" cy="152"/>
            </a:xfrm>
            <a:custGeom>
              <a:avLst/>
              <a:gdLst>
                <a:gd name="T0" fmla="*/ 0 w 408"/>
                <a:gd name="T1" fmla="*/ 0 h 152"/>
                <a:gd name="T2" fmla="*/ 408 w 408"/>
                <a:gd name="T3" fmla="*/ 152 h 152"/>
                <a:gd name="T4" fmla="*/ 0 60000 65536"/>
                <a:gd name="T5" fmla="*/ 0 60000 65536"/>
                <a:gd name="T6" fmla="*/ 0 w 408"/>
                <a:gd name="T7" fmla="*/ 0 h 152"/>
                <a:gd name="T8" fmla="*/ 408 w 408"/>
                <a:gd name="T9" fmla="*/ 152 h 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08" h="152">
                  <a:moveTo>
                    <a:pt x="0" y="0"/>
                  </a:moveTo>
                  <a:lnTo>
                    <a:pt x="408" y="152"/>
                  </a:lnTo>
                </a:path>
              </a:pathLst>
            </a:custGeom>
            <a:noFill/>
            <a:ln w="9525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9278" name="Line 113"/>
            <p:cNvSpPr>
              <a:spLocks noChangeShapeType="1"/>
            </p:cNvSpPr>
            <p:nvPr/>
          </p:nvSpPr>
          <p:spPr bwMode="auto">
            <a:xfrm>
              <a:off x="4368" y="2736"/>
              <a:ext cx="144" cy="240"/>
            </a:xfrm>
            <a:prstGeom prst="line">
              <a:avLst/>
            </a:prstGeom>
            <a:noFill/>
            <a:ln w="9525">
              <a:solidFill>
                <a:srgbClr val="009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1000" fill="hold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287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5" dur="1000" fill="hold"/>
                                        <p:tgtEl>
                                          <p:spTgt spid="2872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8" dur="1000" fill="hold"/>
                                        <p:tgtEl>
                                          <p:spTgt spid="2872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8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42" grpId="0"/>
      <p:bldP spid="28772" grpId="0"/>
      <p:bldP spid="28776" grpId="0"/>
      <p:bldP spid="2877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6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7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9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50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51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10320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1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2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3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4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5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6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7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8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9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0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1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2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3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4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5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6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53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254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10255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56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57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10312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3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4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5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6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7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8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9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10264" name="Freeform 54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5" name="Oval 55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6" name="Oval 56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0" name="Freeform 60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6" name="Oval 66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8" name="Oval 68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9" name="Text Box 69"/>
          <p:cNvSpPr txBox="1">
            <a:spLocks noChangeArrowheads="1"/>
          </p:cNvSpPr>
          <p:nvPr/>
        </p:nvSpPr>
        <p:spPr bwMode="auto">
          <a:xfrm>
            <a:off x="533400" y="762000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убывания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 В ответе укажите длину наибольшего из них. </a:t>
            </a:r>
          </a:p>
        </p:txBody>
      </p:sp>
      <p:sp>
        <p:nvSpPr>
          <p:cNvPr id="10284" name="Freeform 86"/>
          <p:cNvSpPr>
            <a:spLocks/>
          </p:cNvSpPr>
          <p:nvPr/>
        </p:nvSpPr>
        <p:spPr bwMode="auto">
          <a:xfrm>
            <a:off x="762000" y="343693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85" name="Line 87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6" name="Text Box 88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88" name="Text Box 90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2"/>
          <p:cNvSpPr>
            <a:spLocks/>
          </p:cNvSpPr>
          <p:nvPr/>
        </p:nvSpPr>
        <p:spPr bwMode="auto">
          <a:xfrm>
            <a:off x="5078413" y="2003425"/>
            <a:ext cx="638175" cy="1196975"/>
          </a:xfrm>
          <a:custGeom>
            <a:avLst/>
            <a:gdLst>
              <a:gd name="T0" fmla="*/ 2147483647 w 402"/>
              <a:gd name="T1" fmla="*/ 2147483647 h 754"/>
              <a:gd name="T2" fmla="*/ 2147483647 w 402"/>
              <a:gd name="T3" fmla="*/ 2147483647 h 754"/>
              <a:gd name="T4" fmla="*/ 2147483647 w 402"/>
              <a:gd name="T5" fmla="*/ 2147483647 h 754"/>
              <a:gd name="T6" fmla="*/ 2147483647 w 402"/>
              <a:gd name="T7" fmla="*/ 2147483647 h 754"/>
              <a:gd name="T8" fmla="*/ 2147483647 w 402"/>
              <a:gd name="T9" fmla="*/ 2147483647 h 754"/>
              <a:gd name="T10" fmla="*/ 2147483647 w 402"/>
              <a:gd name="T11" fmla="*/ 2147483647 h 754"/>
              <a:gd name="T12" fmla="*/ 2147483647 w 402"/>
              <a:gd name="T13" fmla="*/ 2147483647 h 754"/>
              <a:gd name="T14" fmla="*/ 2147483647 w 402"/>
              <a:gd name="T15" fmla="*/ 2147483647 h 754"/>
              <a:gd name="T16" fmla="*/ 2147483647 w 402"/>
              <a:gd name="T17" fmla="*/ 2147483647 h 754"/>
              <a:gd name="T18" fmla="*/ 2147483647 w 402"/>
              <a:gd name="T19" fmla="*/ 2147483647 h 754"/>
              <a:gd name="T20" fmla="*/ 2147483647 w 402"/>
              <a:gd name="T21" fmla="*/ 2147483647 h 754"/>
              <a:gd name="T22" fmla="*/ 2147483647 w 402"/>
              <a:gd name="T23" fmla="*/ 2147483647 h 754"/>
              <a:gd name="T24" fmla="*/ 2147483647 w 402"/>
              <a:gd name="T25" fmla="*/ 2147483647 h 754"/>
              <a:gd name="T26" fmla="*/ 2147483647 w 402"/>
              <a:gd name="T27" fmla="*/ 2147483647 h 75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402"/>
              <a:gd name="T43" fmla="*/ 0 h 754"/>
              <a:gd name="T44" fmla="*/ 402 w 402"/>
              <a:gd name="T45" fmla="*/ 754 h 75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402" h="754">
                <a:moveTo>
                  <a:pt x="391" y="739"/>
                </a:moveTo>
                <a:cubicBezTo>
                  <a:pt x="395" y="714"/>
                  <a:pt x="388" y="708"/>
                  <a:pt x="388" y="601"/>
                </a:cubicBezTo>
                <a:cubicBezTo>
                  <a:pt x="388" y="494"/>
                  <a:pt x="394" y="188"/>
                  <a:pt x="394" y="94"/>
                </a:cubicBezTo>
                <a:cubicBezTo>
                  <a:pt x="394" y="0"/>
                  <a:pt x="402" y="39"/>
                  <a:pt x="385" y="34"/>
                </a:cubicBezTo>
                <a:cubicBezTo>
                  <a:pt x="368" y="29"/>
                  <a:pt x="332" y="40"/>
                  <a:pt x="292" y="64"/>
                </a:cubicBezTo>
                <a:cubicBezTo>
                  <a:pt x="252" y="88"/>
                  <a:pt x="179" y="140"/>
                  <a:pt x="145" y="178"/>
                </a:cubicBezTo>
                <a:cubicBezTo>
                  <a:pt x="111" y="216"/>
                  <a:pt x="97" y="247"/>
                  <a:pt x="85" y="292"/>
                </a:cubicBezTo>
                <a:cubicBezTo>
                  <a:pt x="73" y="337"/>
                  <a:pt x="77" y="395"/>
                  <a:pt x="70" y="451"/>
                </a:cubicBezTo>
                <a:cubicBezTo>
                  <a:pt x="63" y="507"/>
                  <a:pt x="50" y="581"/>
                  <a:pt x="40" y="628"/>
                </a:cubicBezTo>
                <a:cubicBezTo>
                  <a:pt x="30" y="675"/>
                  <a:pt x="0" y="718"/>
                  <a:pt x="7" y="736"/>
                </a:cubicBezTo>
                <a:cubicBezTo>
                  <a:pt x="14" y="754"/>
                  <a:pt x="35" y="738"/>
                  <a:pt x="82" y="739"/>
                </a:cubicBezTo>
                <a:cubicBezTo>
                  <a:pt x="129" y="740"/>
                  <a:pt x="242" y="739"/>
                  <a:pt x="289" y="739"/>
                </a:cubicBezTo>
                <a:cubicBezTo>
                  <a:pt x="336" y="739"/>
                  <a:pt x="350" y="736"/>
                  <a:pt x="367" y="736"/>
                </a:cubicBezTo>
                <a:cubicBezTo>
                  <a:pt x="384" y="736"/>
                  <a:pt x="386" y="738"/>
                  <a:pt x="391" y="739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-12700" y="5248275"/>
            <a:ext cx="6602413" cy="889000"/>
            <a:chOff x="0" y="3306"/>
            <a:chExt cx="4159" cy="560"/>
          </a:xfrm>
        </p:grpSpPr>
        <p:sp>
          <p:nvSpPr>
            <p:cNvPr id="10337" name="Text Box 4"/>
            <p:cNvSpPr txBox="1">
              <a:spLocks noChangeArrowheads="1"/>
            </p:cNvSpPr>
            <p:nvPr/>
          </p:nvSpPr>
          <p:spPr bwMode="auto">
            <a:xfrm>
              <a:off x="68" y="3578"/>
              <a:ext cx="5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0">
                  <a:solidFill>
                    <a:schemeClr val="tx1"/>
                  </a:solidFill>
                </a:rPr>
                <a:t> </a:t>
              </a:r>
              <a:r>
                <a:rPr lang="en-US" sz="2400" b="0">
                  <a:solidFill>
                    <a:schemeClr val="tx1"/>
                  </a:solidFill>
                </a:rPr>
                <a:t>f(x)</a:t>
              </a:r>
              <a:endParaRPr lang="ru-RU" sz="2400" b="0">
                <a:solidFill>
                  <a:srgbClr val="FF0000"/>
                </a:solidFill>
              </a:endParaRPr>
            </a:p>
          </p:txBody>
        </p:sp>
        <p:sp>
          <p:nvSpPr>
            <p:cNvPr id="10338" name="Text Box 5"/>
            <p:cNvSpPr txBox="1">
              <a:spLocks noChangeArrowheads="1"/>
            </p:cNvSpPr>
            <p:nvPr/>
          </p:nvSpPr>
          <p:spPr bwMode="auto">
            <a:xfrm>
              <a:off x="0" y="3306"/>
              <a:ext cx="62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0">
                  <a:solidFill>
                    <a:schemeClr val="tx1"/>
                  </a:solidFill>
                </a:rPr>
                <a:t>  f</a:t>
              </a:r>
              <a:r>
                <a:rPr lang="en-US" sz="2400" b="0" baseline="30000">
                  <a:solidFill>
                    <a:schemeClr val="tx1"/>
                  </a:solidFill>
                </a:rPr>
                <a:t>/</a:t>
              </a:r>
              <a:r>
                <a:rPr lang="en-US" sz="2400" b="0">
                  <a:solidFill>
                    <a:schemeClr val="tx1"/>
                  </a:solidFill>
                </a:rPr>
                <a:t>(x)</a:t>
              </a:r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9" name="Freeform 6"/>
            <p:cNvSpPr>
              <a:spLocks/>
            </p:cNvSpPr>
            <p:nvPr/>
          </p:nvSpPr>
          <p:spPr bwMode="auto">
            <a:xfrm>
              <a:off x="128" y="3576"/>
              <a:ext cx="3952" cy="1"/>
            </a:xfrm>
            <a:custGeom>
              <a:avLst/>
              <a:gdLst>
                <a:gd name="T0" fmla="*/ 0 w 3952"/>
                <a:gd name="T1" fmla="*/ 0 h 1"/>
                <a:gd name="T2" fmla="*/ 3952 w 3952"/>
                <a:gd name="T3" fmla="*/ 0 h 1"/>
                <a:gd name="T4" fmla="*/ 0 60000 65536"/>
                <a:gd name="T5" fmla="*/ 0 60000 65536"/>
                <a:gd name="T6" fmla="*/ 0 w 3952"/>
                <a:gd name="T7" fmla="*/ 0 h 1"/>
                <a:gd name="T8" fmla="*/ 3952 w 3952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52" h="1">
                  <a:moveTo>
                    <a:pt x="0" y="0"/>
                  </a:moveTo>
                  <a:lnTo>
                    <a:pt x="3952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40" name="Text Box 7"/>
            <p:cNvSpPr txBox="1">
              <a:spLocks noChangeArrowheads="1"/>
            </p:cNvSpPr>
            <p:nvPr/>
          </p:nvSpPr>
          <p:spPr bwMode="auto">
            <a:xfrm>
              <a:off x="3936" y="3536"/>
              <a:ext cx="22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</a:rPr>
                <a:t>x</a:t>
              </a:r>
              <a:endParaRPr lang="ru-RU" sz="2400">
                <a:solidFill>
                  <a:schemeClr val="tx1"/>
                </a:solidFill>
              </a:endParaRPr>
            </a:p>
          </p:txBody>
        </p:sp>
      </p:grpSp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3592513" y="1827213"/>
            <a:ext cx="13160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r>
              <a:rPr lang="ru-RU" sz="2400">
                <a:solidFill>
                  <a:schemeClr val="tx1"/>
                </a:solidFill>
              </a:rPr>
              <a:t> = </a:t>
            </a:r>
            <a:r>
              <a:rPr lang="en-US" sz="2400">
                <a:solidFill>
                  <a:schemeClr val="tx1"/>
                </a:solidFill>
              </a:rPr>
              <a:t>f </a:t>
            </a:r>
            <a:r>
              <a:rPr lang="en-US" sz="2400" baseline="30000">
                <a:solidFill>
                  <a:schemeClr val="tx1"/>
                </a:solidFill>
              </a:rPr>
              <a:t>/</a:t>
            </a:r>
            <a:r>
              <a:rPr lang="en-US" sz="2400">
                <a:solidFill>
                  <a:schemeClr val="tx1"/>
                </a:solidFill>
              </a:rPr>
              <a:t>(x)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3333750" y="3581400"/>
            <a:ext cx="390525" cy="38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fontAlgn="b"/>
            <a:r>
              <a:rPr lang="ru-RU" sz="1400" b="0">
                <a:solidFill>
                  <a:schemeClr val="tx1"/>
                </a:solidFill>
                <a:latin typeface="Arial Cyr" charset="-52"/>
              </a:rPr>
              <a:t> </a:t>
            </a:r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6" name="Freeform 11"/>
          <p:cNvSpPr>
            <a:spLocks/>
          </p:cNvSpPr>
          <p:nvPr/>
        </p:nvSpPr>
        <p:spPr bwMode="auto">
          <a:xfrm>
            <a:off x="787400" y="4560888"/>
            <a:ext cx="4914900" cy="1587"/>
          </a:xfrm>
          <a:custGeom>
            <a:avLst/>
            <a:gdLst>
              <a:gd name="T0" fmla="*/ 0 w 3096"/>
              <a:gd name="T1" fmla="*/ 0 h 1"/>
              <a:gd name="T2" fmla="*/ 2147483647 w 3096"/>
              <a:gd name="T3" fmla="*/ 0 h 1"/>
              <a:gd name="T4" fmla="*/ 0 60000 65536"/>
              <a:gd name="T5" fmla="*/ 0 60000 65536"/>
              <a:gd name="T6" fmla="*/ 0 w 3096"/>
              <a:gd name="T7" fmla="*/ 0 h 1"/>
              <a:gd name="T8" fmla="*/ 3096 w 309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6" h="1">
                <a:moveTo>
                  <a:pt x="0" y="0"/>
                </a:moveTo>
                <a:lnTo>
                  <a:pt x="3096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7" name="Freeform 12"/>
          <p:cNvSpPr>
            <a:spLocks/>
          </p:cNvSpPr>
          <p:nvPr/>
        </p:nvSpPr>
        <p:spPr bwMode="auto">
          <a:xfrm>
            <a:off x="781050" y="4281488"/>
            <a:ext cx="4908550" cy="1587"/>
          </a:xfrm>
          <a:custGeom>
            <a:avLst/>
            <a:gdLst>
              <a:gd name="T0" fmla="*/ 0 w 3092"/>
              <a:gd name="T1" fmla="*/ 0 h 1"/>
              <a:gd name="T2" fmla="*/ 2147483647 w 3092"/>
              <a:gd name="T3" fmla="*/ 0 h 1"/>
              <a:gd name="T4" fmla="*/ 0 60000 65536"/>
              <a:gd name="T5" fmla="*/ 0 60000 65536"/>
              <a:gd name="T6" fmla="*/ 0 w 3092"/>
              <a:gd name="T7" fmla="*/ 0 h 1"/>
              <a:gd name="T8" fmla="*/ 3092 w 309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92" h="1">
                <a:moveTo>
                  <a:pt x="0" y="0"/>
                </a:moveTo>
                <a:lnTo>
                  <a:pt x="309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8" name="Freeform 13"/>
          <p:cNvSpPr>
            <a:spLocks/>
          </p:cNvSpPr>
          <p:nvPr/>
        </p:nvSpPr>
        <p:spPr bwMode="auto">
          <a:xfrm>
            <a:off x="774700" y="3995738"/>
            <a:ext cx="4921250" cy="6350"/>
          </a:xfrm>
          <a:custGeom>
            <a:avLst/>
            <a:gdLst>
              <a:gd name="T0" fmla="*/ 0 w 3100"/>
              <a:gd name="T1" fmla="*/ 2147483647 h 4"/>
              <a:gd name="T2" fmla="*/ 2147483647 w 3100"/>
              <a:gd name="T3" fmla="*/ 0 h 4"/>
              <a:gd name="T4" fmla="*/ 0 60000 65536"/>
              <a:gd name="T5" fmla="*/ 0 60000 65536"/>
              <a:gd name="T6" fmla="*/ 0 w 3100"/>
              <a:gd name="T7" fmla="*/ 0 h 4"/>
              <a:gd name="T8" fmla="*/ 3100 w 3100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4">
                <a:moveTo>
                  <a:pt x="0" y="4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49" name="Freeform 14"/>
          <p:cNvSpPr>
            <a:spLocks/>
          </p:cNvSpPr>
          <p:nvPr/>
        </p:nvSpPr>
        <p:spPr bwMode="auto">
          <a:xfrm>
            <a:off x="774700" y="3716338"/>
            <a:ext cx="4933950" cy="12700"/>
          </a:xfrm>
          <a:custGeom>
            <a:avLst/>
            <a:gdLst>
              <a:gd name="T0" fmla="*/ 0 w 3108"/>
              <a:gd name="T1" fmla="*/ 2147483647 h 8"/>
              <a:gd name="T2" fmla="*/ 2147483647 w 3108"/>
              <a:gd name="T3" fmla="*/ 0 h 8"/>
              <a:gd name="T4" fmla="*/ 0 60000 65536"/>
              <a:gd name="T5" fmla="*/ 0 60000 65536"/>
              <a:gd name="T6" fmla="*/ 0 w 3108"/>
              <a:gd name="T7" fmla="*/ 0 h 8"/>
              <a:gd name="T8" fmla="*/ 3108 w 3108"/>
              <a:gd name="T9" fmla="*/ 8 h 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8" h="8">
                <a:moveTo>
                  <a:pt x="0" y="8"/>
                </a:moveTo>
                <a:lnTo>
                  <a:pt x="3108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50" name="Freeform 15"/>
          <p:cNvSpPr>
            <a:spLocks/>
          </p:cNvSpPr>
          <p:nvPr/>
        </p:nvSpPr>
        <p:spPr bwMode="auto">
          <a:xfrm>
            <a:off x="787400" y="2325688"/>
            <a:ext cx="4921250" cy="1587"/>
          </a:xfrm>
          <a:custGeom>
            <a:avLst/>
            <a:gdLst>
              <a:gd name="T0" fmla="*/ 0 w 3100"/>
              <a:gd name="T1" fmla="*/ 0 h 1"/>
              <a:gd name="T2" fmla="*/ 2147483647 w 3100"/>
              <a:gd name="T3" fmla="*/ 0 h 1"/>
              <a:gd name="T4" fmla="*/ 0 60000 65536"/>
              <a:gd name="T5" fmla="*/ 0 60000 65536"/>
              <a:gd name="T6" fmla="*/ 0 w 3100"/>
              <a:gd name="T7" fmla="*/ 0 h 1"/>
              <a:gd name="T8" fmla="*/ 3100 w 3100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00" h="1">
                <a:moveTo>
                  <a:pt x="0" y="0"/>
                </a:moveTo>
                <a:lnTo>
                  <a:pt x="3100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51" name="Freeform 16"/>
          <p:cNvSpPr>
            <a:spLocks/>
          </p:cNvSpPr>
          <p:nvPr/>
        </p:nvSpPr>
        <p:spPr bwMode="auto">
          <a:xfrm>
            <a:off x="768350" y="2046288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781050" y="1638300"/>
            <a:ext cx="4929188" cy="3024188"/>
            <a:chOff x="2424" y="346"/>
            <a:chExt cx="3105" cy="3199"/>
          </a:xfrm>
        </p:grpSpPr>
        <p:sp>
          <p:nvSpPr>
            <p:cNvPr id="10320" name="Freeform 18"/>
            <p:cNvSpPr>
              <a:spLocks/>
            </p:cNvSpPr>
            <p:nvPr/>
          </p:nvSpPr>
          <p:spPr bwMode="auto">
            <a:xfrm>
              <a:off x="2424" y="354"/>
              <a:ext cx="2" cy="3172"/>
            </a:xfrm>
            <a:custGeom>
              <a:avLst/>
              <a:gdLst>
                <a:gd name="T0" fmla="*/ 0 w 2"/>
                <a:gd name="T1" fmla="*/ 0 h 3172"/>
                <a:gd name="T2" fmla="*/ 2 w 2"/>
                <a:gd name="T3" fmla="*/ 3172 h 3172"/>
                <a:gd name="T4" fmla="*/ 0 60000 65536"/>
                <a:gd name="T5" fmla="*/ 0 60000 65536"/>
                <a:gd name="T6" fmla="*/ 0 w 2"/>
                <a:gd name="T7" fmla="*/ 0 h 3172"/>
                <a:gd name="T8" fmla="*/ 2 w 2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" h="3172">
                  <a:moveTo>
                    <a:pt x="0" y="0"/>
                  </a:moveTo>
                  <a:lnTo>
                    <a:pt x="2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1" name="Freeform 19"/>
            <p:cNvSpPr>
              <a:spLocks/>
            </p:cNvSpPr>
            <p:nvPr/>
          </p:nvSpPr>
          <p:spPr bwMode="auto">
            <a:xfrm>
              <a:off x="5528" y="370"/>
              <a:ext cx="1" cy="3136"/>
            </a:xfrm>
            <a:custGeom>
              <a:avLst/>
              <a:gdLst>
                <a:gd name="T0" fmla="*/ 0 w 1"/>
                <a:gd name="T1" fmla="*/ 0 h 3136"/>
                <a:gd name="T2" fmla="*/ 0 w 1"/>
                <a:gd name="T3" fmla="*/ 3136 h 3136"/>
                <a:gd name="T4" fmla="*/ 0 60000 65536"/>
                <a:gd name="T5" fmla="*/ 0 60000 65536"/>
                <a:gd name="T6" fmla="*/ 0 w 1"/>
                <a:gd name="T7" fmla="*/ 0 h 3136"/>
                <a:gd name="T8" fmla="*/ 1 w 1"/>
                <a:gd name="T9" fmla="*/ 3136 h 31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36">
                  <a:moveTo>
                    <a:pt x="0" y="0"/>
                  </a:moveTo>
                  <a:lnTo>
                    <a:pt x="0" y="3136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2" name="Freeform 20"/>
            <p:cNvSpPr>
              <a:spLocks/>
            </p:cNvSpPr>
            <p:nvPr/>
          </p:nvSpPr>
          <p:spPr bwMode="auto">
            <a:xfrm>
              <a:off x="5332" y="362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3" name="Freeform 21"/>
            <p:cNvSpPr>
              <a:spLocks/>
            </p:cNvSpPr>
            <p:nvPr/>
          </p:nvSpPr>
          <p:spPr bwMode="auto">
            <a:xfrm>
              <a:off x="5136" y="362"/>
              <a:ext cx="4" cy="3168"/>
            </a:xfrm>
            <a:custGeom>
              <a:avLst/>
              <a:gdLst>
                <a:gd name="T0" fmla="*/ 4 w 4"/>
                <a:gd name="T1" fmla="*/ 0 h 3168"/>
                <a:gd name="T2" fmla="*/ 0 w 4"/>
                <a:gd name="T3" fmla="*/ 3168 h 3168"/>
                <a:gd name="T4" fmla="*/ 0 60000 65536"/>
                <a:gd name="T5" fmla="*/ 0 60000 65536"/>
                <a:gd name="T6" fmla="*/ 0 w 4"/>
                <a:gd name="T7" fmla="*/ 0 h 3168"/>
                <a:gd name="T8" fmla="*/ 4 w 4"/>
                <a:gd name="T9" fmla="*/ 3168 h 316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8">
                  <a:moveTo>
                    <a:pt x="4" y="0"/>
                  </a:moveTo>
                  <a:lnTo>
                    <a:pt x="0" y="3168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4" name="Freeform 22"/>
            <p:cNvSpPr>
              <a:spLocks/>
            </p:cNvSpPr>
            <p:nvPr/>
          </p:nvSpPr>
          <p:spPr bwMode="auto">
            <a:xfrm>
              <a:off x="4944" y="362"/>
              <a:ext cx="1" cy="3160"/>
            </a:xfrm>
            <a:custGeom>
              <a:avLst/>
              <a:gdLst>
                <a:gd name="T0" fmla="*/ 0 w 1"/>
                <a:gd name="T1" fmla="*/ 0 h 3160"/>
                <a:gd name="T2" fmla="*/ 0 w 1"/>
                <a:gd name="T3" fmla="*/ 3160 h 3160"/>
                <a:gd name="T4" fmla="*/ 0 60000 65536"/>
                <a:gd name="T5" fmla="*/ 0 60000 65536"/>
                <a:gd name="T6" fmla="*/ 0 w 1"/>
                <a:gd name="T7" fmla="*/ 0 h 3160"/>
                <a:gd name="T8" fmla="*/ 1 w 1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0">
                  <a:moveTo>
                    <a:pt x="0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5" name="Freeform 23"/>
            <p:cNvSpPr>
              <a:spLocks/>
            </p:cNvSpPr>
            <p:nvPr/>
          </p:nvSpPr>
          <p:spPr bwMode="auto">
            <a:xfrm>
              <a:off x="4748" y="358"/>
              <a:ext cx="4" cy="3172"/>
            </a:xfrm>
            <a:custGeom>
              <a:avLst/>
              <a:gdLst>
                <a:gd name="T0" fmla="*/ 4 w 4"/>
                <a:gd name="T1" fmla="*/ 0 h 3172"/>
                <a:gd name="T2" fmla="*/ 0 w 4"/>
                <a:gd name="T3" fmla="*/ 3172 h 3172"/>
                <a:gd name="T4" fmla="*/ 0 60000 65536"/>
                <a:gd name="T5" fmla="*/ 0 60000 65536"/>
                <a:gd name="T6" fmla="*/ 0 w 4"/>
                <a:gd name="T7" fmla="*/ 0 h 3172"/>
                <a:gd name="T8" fmla="*/ 4 w 4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72">
                  <a:moveTo>
                    <a:pt x="4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6" name="Freeform 24"/>
            <p:cNvSpPr>
              <a:spLocks/>
            </p:cNvSpPr>
            <p:nvPr/>
          </p:nvSpPr>
          <p:spPr bwMode="auto">
            <a:xfrm>
              <a:off x="4544" y="354"/>
              <a:ext cx="14" cy="3191"/>
            </a:xfrm>
            <a:custGeom>
              <a:avLst/>
              <a:gdLst>
                <a:gd name="T0" fmla="*/ 0 w 14"/>
                <a:gd name="T1" fmla="*/ 0 h 3191"/>
                <a:gd name="T2" fmla="*/ 14 w 14"/>
                <a:gd name="T3" fmla="*/ 3191 h 3191"/>
                <a:gd name="T4" fmla="*/ 0 60000 65536"/>
                <a:gd name="T5" fmla="*/ 0 60000 65536"/>
                <a:gd name="T6" fmla="*/ 0 w 14"/>
                <a:gd name="T7" fmla="*/ 0 h 3191"/>
                <a:gd name="T8" fmla="*/ 14 w 14"/>
                <a:gd name="T9" fmla="*/ 3191 h 319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" h="3191">
                  <a:moveTo>
                    <a:pt x="0" y="0"/>
                  </a:moveTo>
                  <a:lnTo>
                    <a:pt x="14" y="3191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7" name="Freeform 25"/>
            <p:cNvSpPr>
              <a:spLocks/>
            </p:cNvSpPr>
            <p:nvPr/>
          </p:nvSpPr>
          <p:spPr bwMode="auto">
            <a:xfrm>
              <a:off x="4360" y="370"/>
              <a:ext cx="4" cy="3160"/>
            </a:xfrm>
            <a:custGeom>
              <a:avLst/>
              <a:gdLst>
                <a:gd name="T0" fmla="*/ 4 w 4"/>
                <a:gd name="T1" fmla="*/ 0 h 3160"/>
                <a:gd name="T2" fmla="*/ 0 w 4"/>
                <a:gd name="T3" fmla="*/ 3160 h 3160"/>
                <a:gd name="T4" fmla="*/ 0 60000 65536"/>
                <a:gd name="T5" fmla="*/ 0 60000 65536"/>
                <a:gd name="T6" fmla="*/ 0 w 4"/>
                <a:gd name="T7" fmla="*/ 0 h 3160"/>
                <a:gd name="T8" fmla="*/ 4 w 4"/>
                <a:gd name="T9" fmla="*/ 3160 h 316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0">
                  <a:moveTo>
                    <a:pt x="4" y="0"/>
                  </a:moveTo>
                  <a:lnTo>
                    <a:pt x="0" y="3160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8" name="Freeform 26"/>
            <p:cNvSpPr>
              <a:spLocks/>
            </p:cNvSpPr>
            <p:nvPr/>
          </p:nvSpPr>
          <p:spPr bwMode="auto">
            <a:xfrm>
              <a:off x="4168" y="370"/>
              <a:ext cx="1" cy="3152"/>
            </a:xfrm>
            <a:custGeom>
              <a:avLst/>
              <a:gdLst>
                <a:gd name="T0" fmla="*/ 0 w 1"/>
                <a:gd name="T1" fmla="*/ 0 h 3152"/>
                <a:gd name="T2" fmla="*/ 0 w 1"/>
                <a:gd name="T3" fmla="*/ 3152 h 3152"/>
                <a:gd name="T4" fmla="*/ 0 60000 65536"/>
                <a:gd name="T5" fmla="*/ 0 60000 65536"/>
                <a:gd name="T6" fmla="*/ 0 w 1"/>
                <a:gd name="T7" fmla="*/ 0 h 3152"/>
                <a:gd name="T8" fmla="*/ 1 w 1"/>
                <a:gd name="T9" fmla="*/ 3152 h 315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52">
                  <a:moveTo>
                    <a:pt x="0" y="0"/>
                  </a:moveTo>
                  <a:lnTo>
                    <a:pt x="0" y="315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29" name="Freeform 27"/>
            <p:cNvSpPr>
              <a:spLocks/>
            </p:cNvSpPr>
            <p:nvPr/>
          </p:nvSpPr>
          <p:spPr bwMode="auto">
            <a:xfrm>
              <a:off x="3776" y="346"/>
              <a:ext cx="11" cy="3199"/>
            </a:xfrm>
            <a:custGeom>
              <a:avLst/>
              <a:gdLst>
                <a:gd name="T0" fmla="*/ 0 w 11"/>
                <a:gd name="T1" fmla="*/ 0 h 3199"/>
                <a:gd name="T2" fmla="*/ 11 w 11"/>
                <a:gd name="T3" fmla="*/ 3199 h 3199"/>
                <a:gd name="T4" fmla="*/ 0 60000 65536"/>
                <a:gd name="T5" fmla="*/ 0 60000 65536"/>
                <a:gd name="T6" fmla="*/ 0 w 11"/>
                <a:gd name="T7" fmla="*/ 0 h 3199"/>
                <a:gd name="T8" fmla="*/ 11 w 11"/>
                <a:gd name="T9" fmla="*/ 3199 h 319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" h="3199">
                  <a:moveTo>
                    <a:pt x="0" y="0"/>
                  </a:moveTo>
                  <a:lnTo>
                    <a:pt x="11" y="3199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0" name="Freeform 28"/>
            <p:cNvSpPr>
              <a:spLocks/>
            </p:cNvSpPr>
            <p:nvPr/>
          </p:nvSpPr>
          <p:spPr bwMode="auto">
            <a:xfrm>
              <a:off x="3584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1" name="Freeform 29"/>
            <p:cNvSpPr>
              <a:spLocks/>
            </p:cNvSpPr>
            <p:nvPr/>
          </p:nvSpPr>
          <p:spPr bwMode="auto">
            <a:xfrm>
              <a:off x="3392" y="366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2" name="Freeform 30"/>
            <p:cNvSpPr>
              <a:spLocks/>
            </p:cNvSpPr>
            <p:nvPr/>
          </p:nvSpPr>
          <p:spPr bwMode="auto">
            <a:xfrm>
              <a:off x="3192" y="362"/>
              <a:ext cx="8" cy="3164"/>
            </a:xfrm>
            <a:custGeom>
              <a:avLst/>
              <a:gdLst>
                <a:gd name="T0" fmla="*/ 0 w 8"/>
                <a:gd name="T1" fmla="*/ 0 h 3164"/>
                <a:gd name="T2" fmla="*/ 8 w 8"/>
                <a:gd name="T3" fmla="*/ 3164 h 3164"/>
                <a:gd name="T4" fmla="*/ 0 60000 65536"/>
                <a:gd name="T5" fmla="*/ 0 60000 65536"/>
                <a:gd name="T6" fmla="*/ 0 w 8"/>
                <a:gd name="T7" fmla="*/ 0 h 3164"/>
                <a:gd name="T8" fmla="*/ 8 w 8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" h="3164">
                  <a:moveTo>
                    <a:pt x="0" y="0"/>
                  </a:moveTo>
                  <a:lnTo>
                    <a:pt x="8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3" name="Freeform 31"/>
            <p:cNvSpPr>
              <a:spLocks/>
            </p:cNvSpPr>
            <p:nvPr/>
          </p:nvSpPr>
          <p:spPr bwMode="auto">
            <a:xfrm>
              <a:off x="3004" y="362"/>
              <a:ext cx="4" cy="3164"/>
            </a:xfrm>
            <a:custGeom>
              <a:avLst/>
              <a:gdLst>
                <a:gd name="T0" fmla="*/ 4 w 4"/>
                <a:gd name="T1" fmla="*/ 0 h 3164"/>
                <a:gd name="T2" fmla="*/ 0 w 4"/>
                <a:gd name="T3" fmla="*/ 3164 h 3164"/>
                <a:gd name="T4" fmla="*/ 0 60000 65536"/>
                <a:gd name="T5" fmla="*/ 0 60000 65536"/>
                <a:gd name="T6" fmla="*/ 0 w 4"/>
                <a:gd name="T7" fmla="*/ 0 h 3164"/>
                <a:gd name="T8" fmla="*/ 4 w 4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" h="3164">
                  <a:moveTo>
                    <a:pt x="4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4" name="Freeform 32"/>
            <p:cNvSpPr>
              <a:spLocks/>
            </p:cNvSpPr>
            <p:nvPr/>
          </p:nvSpPr>
          <p:spPr bwMode="auto">
            <a:xfrm>
              <a:off x="2812" y="362"/>
              <a:ext cx="1" cy="3172"/>
            </a:xfrm>
            <a:custGeom>
              <a:avLst/>
              <a:gdLst>
                <a:gd name="T0" fmla="*/ 0 w 1"/>
                <a:gd name="T1" fmla="*/ 0 h 3172"/>
                <a:gd name="T2" fmla="*/ 0 w 1"/>
                <a:gd name="T3" fmla="*/ 3172 h 3172"/>
                <a:gd name="T4" fmla="*/ 0 60000 65536"/>
                <a:gd name="T5" fmla="*/ 0 60000 65536"/>
                <a:gd name="T6" fmla="*/ 0 w 1"/>
                <a:gd name="T7" fmla="*/ 0 h 3172"/>
                <a:gd name="T8" fmla="*/ 1 w 1"/>
                <a:gd name="T9" fmla="*/ 3172 h 317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72">
                  <a:moveTo>
                    <a:pt x="0" y="0"/>
                  </a:moveTo>
                  <a:lnTo>
                    <a:pt x="0" y="3172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5" name="Freeform 33"/>
            <p:cNvSpPr>
              <a:spLocks/>
            </p:cNvSpPr>
            <p:nvPr/>
          </p:nvSpPr>
          <p:spPr bwMode="auto">
            <a:xfrm>
              <a:off x="2616" y="362"/>
              <a:ext cx="1" cy="3164"/>
            </a:xfrm>
            <a:custGeom>
              <a:avLst/>
              <a:gdLst>
                <a:gd name="T0" fmla="*/ 0 w 1"/>
                <a:gd name="T1" fmla="*/ 0 h 3164"/>
                <a:gd name="T2" fmla="*/ 0 w 1"/>
                <a:gd name="T3" fmla="*/ 3164 h 3164"/>
                <a:gd name="T4" fmla="*/ 0 60000 65536"/>
                <a:gd name="T5" fmla="*/ 0 60000 65536"/>
                <a:gd name="T6" fmla="*/ 0 w 1"/>
                <a:gd name="T7" fmla="*/ 0 h 3164"/>
                <a:gd name="T8" fmla="*/ 1 w 1"/>
                <a:gd name="T9" fmla="*/ 3164 h 31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164">
                  <a:moveTo>
                    <a:pt x="0" y="0"/>
                  </a:moveTo>
                  <a:lnTo>
                    <a:pt x="0" y="3164"/>
                  </a:lnTo>
                </a:path>
              </a:pathLst>
            </a:custGeom>
            <a:noFill/>
            <a:ln w="12700">
              <a:solidFill>
                <a:srgbClr val="4D4D4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36" name="Line 34"/>
            <p:cNvSpPr>
              <a:spLocks noChangeShapeType="1"/>
            </p:cNvSpPr>
            <p:nvPr/>
          </p:nvSpPr>
          <p:spPr bwMode="auto">
            <a:xfrm flipV="1">
              <a:off x="3969" y="364"/>
              <a:ext cx="0" cy="317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53" name="Text Box 35"/>
          <p:cNvSpPr txBox="1">
            <a:spLocks noChangeArrowheads="1"/>
          </p:cNvSpPr>
          <p:nvPr/>
        </p:nvSpPr>
        <p:spPr bwMode="auto">
          <a:xfrm>
            <a:off x="2944813" y="1887538"/>
            <a:ext cx="311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4</a:t>
            </a:r>
          </a:p>
          <a:p>
            <a:r>
              <a:rPr lang="ru-RU" sz="1800">
                <a:solidFill>
                  <a:schemeClr val="tx1"/>
                </a:solidFill>
              </a:rPr>
              <a:t>3</a:t>
            </a:r>
          </a:p>
          <a:p>
            <a:r>
              <a:rPr lang="ru-RU" sz="1800">
                <a:solidFill>
                  <a:schemeClr val="tx1"/>
                </a:solidFill>
              </a:rPr>
              <a:t>2</a:t>
            </a:r>
          </a:p>
          <a:p>
            <a:r>
              <a:rPr lang="ru-RU" sz="180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0254" name="Text Box 36"/>
          <p:cNvSpPr txBox="1">
            <a:spLocks noChangeArrowheads="1"/>
          </p:cNvSpPr>
          <p:nvPr/>
        </p:nvSpPr>
        <p:spPr bwMode="auto">
          <a:xfrm>
            <a:off x="2917825" y="3251200"/>
            <a:ext cx="38735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-1</a:t>
            </a:r>
          </a:p>
          <a:p>
            <a:r>
              <a:rPr lang="ru-RU" sz="1800">
                <a:solidFill>
                  <a:schemeClr val="tx1"/>
                </a:solidFill>
              </a:rPr>
              <a:t>-2</a:t>
            </a:r>
          </a:p>
          <a:p>
            <a:r>
              <a:rPr lang="ru-RU" sz="1800">
                <a:solidFill>
                  <a:schemeClr val="tx1"/>
                </a:solidFill>
              </a:rPr>
              <a:t>-3</a:t>
            </a:r>
          </a:p>
          <a:p>
            <a:r>
              <a:rPr lang="ru-RU" sz="1800">
                <a:solidFill>
                  <a:schemeClr val="tx1"/>
                </a:solidFill>
              </a:rPr>
              <a:t>-4</a:t>
            </a:r>
          </a:p>
          <a:p>
            <a:r>
              <a:rPr lang="ru-RU" sz="1800">
                <a:solidFill>
                  <a:schemeClr val="tx1"/>
                </a:solidFill>
              </a:rPr>
              <a:t>-5</a:t>
            </a:r>
          </a:p>
        </p:txBody>
      </p:sp>
      <p:sp>
        <p:nvSpPr>
          <p:cNvPr id="10255" name="Text Box 37"/>
          <p:cNvSpPr txBox="1">
            <a:spLocks noChangeArrowheads="1"/>
          </p:cNvSpPr>
          <p:nvPr/>
        </p:nvSpPr>
        <p:spPr bwMode="auto">
          <a:xfrm>
            <a:off x="2951163" y="1468438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y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56" name="Text Box 38"/>
          <p:cNvSpPr txBox="1">
            <a:spLocks noChangeArrowheads="1"/>
          </p:cNvSpPr>
          <p:nvPr/>
        </p:nvSpPr>
        <p:spPr bwMode="auto">
          <a:xfrm>
            <a:off x="5689600" y="30988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tx1"/>
                </a:solidFill>
              </a:rPr>
              <a:t>x</a:t>
            </a:r>
            <a:endParaRPr lang="ru-RU" sz="2400">
              <a:solidFill>
                <a:schemeClr val="tx1"/>
              </a:solidFill>
            </a:endParaRPr>
          </a:p>
        </p:txBody>
      </p:sp>
      <p:sp>
        <p:nvSpPr>
          <p:cNvPr id="10257" name="Freeform 39"/>
          <p:cNvSpPr>
            <a:spLocks/>
          </p:cNvSpPr>
          <p:nvPr/>
        </p:nvSpPr>
        <p:spPr bwMode="auto">
          <a:xfrm>
            <a:off x="784225" y="1781175"/>
            <a:ext cx="4940300" cy="6350"/>
          </a:xfrm>
          <a:custGeom>
            <a:avLst/>
            <a:gdLst>
              <a:gd name="T0" fmla="*/ 0 w 3112"/>
              <a:gd name="T1" fmla="*/ 2147483647 h 4"/>
              <a:gd name="T2" fmla="*/ 2147483647 w 3112"/>
              <a:gd name="T3" fmla="*/ 0 h 4"/>
              <a:gd name="T4" fmla="*/ 0 60000 65536"/>
              <a:gd name="T5" fmla="*/ 0 60000 65536"/>
              <a:gd name="T6" fmla="*/ 0 w 3112"/>
              <a:gd name="T7" fmla="*/ 0 h 4"/>
              <a:gd name="T8" fmla="*/ 3112 w 311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2" h="4">
                <a:moveTo>
                  <a:pt x="0" y="4"/>
                </a:moveTo>
                <a:lnTo>
                  <a:pt x="311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28575" y="44450"/>
            <a:ext cx="9080500" cy="6705600"/>
            <a:chOff x="168" y="176"/>
            <a:chExt cx="5408" cy="3928"/>
          </a:xfrm>
        </p:grpSpPr>
        <p:sp>
          <p:nvSpPr>
            <p:cNvPr id="10312" name="Freeform 41"/>
            <p:cNvSpPr>
              <a:spLocks/>
            </p:cNvSpPr>
            <p:nvPr/>
          </p:nvSpPr>
          <p:spPr bwMode="auto">
            <a:xfrm>
              <a:off x="448" y="192"/>
              <a:ext cx="4864" cy="1"/>
            </a:xfrm>
            <a:custGeom>
              <a:avLst/>
              <a:gdLst>
                <a:gd name="T0" fmla="*/ 0 w 4864"/>
                <a:gd name="T1" fmla="*/ 0 h 1"/>
                <a:gd name="T2" fmla="*/ 4864 w 4864"/>
                <a:gd name="T3" fmla="*/ 0 h 1"/>
                <a:gd name="T4" fmla="*/ 0 60000 65536"/>
                <a:gd name="T5" fmla="*/ 0 60000 65536"/>
                <a:gd name="T6" fmla="*/ 0 w 4864"/>
                <a:gd name="T7" fmla="*/ 0 h 1"/>
                <a:gd name="T8" fmla="*/ 4864 w 4864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64" h="1">
                  <a:moveTo>
                    <a:pt x="0" y="0"/>
                  </a:moveTo>
                  <a:lnTo>
                    <a:pt x="4864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3" name="Freeform 42"/>
            <p:cNvSpPr>
              <a:spLocks/>
            </p:cNvSpPr>
            <p:nvPr/>
          </p:nvSpPr>
          <p:spPr bwMode="auto">
            <a:xfrm>
              <a:off x="472" y="4096"/>
              <a:ext cx="4848" cy="1"/>
            </a:xfrm>
            <a:custGeom>
              <a:avLst/>
              <a:gdLst>
                <a:gd name="T0" fmla="*/ 0 w 4848"/>
                <a:gd name="T1" fmla="*/ 0 h 1"/>
                <a:gd name="T2" fmla="*/ 4848 w 4848"/>
                <a:gd name="T3" fmla="*/ 0 h 1"/>
                <a:gd name="T4" fmla="*/ 0 60000 65536"/>
                <a:gd name="T5" fmla="*/ 0 60000 65536"/>
                <a:gd name="T6" fmla="*/ 0 w 4848"/>
                <a:gd name="T7" fmla="*/ 0 h 1"/>
                <a:gd name="T8" fmla="*/ 4848 w 4848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48" h="1">
                  <a:moveTo>
                    <a:pt x="0" y="0"/>
                  </a:moveTo>
                  <a:lnTo>
                    <a:pt x="4848" y="0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4" name="Freeform 43"/>
            <p:cNvSpPr>
              <a:spLocks/>
            </p:cNvSpPr>
            <p:nvPr/>
          </p:nvSpPr>
          <p:spPr bwMode="auto">
            <a:xfrm>
              <a:off x="5552" y="448"/>
              <a:ext cx="1" cy="3376"/>
            </a:xfrm>
            <a:custGeom>
              <a:avLst/>
              <a:gdLst>
                <a:gd name="T0" fmla="*/ 0 w 1"/>
                <a:gd name="T1" fmla="*/ 0 h 3376"/>
                <a:gd name="T2" fmla="*/ 0 w 1"/>
                <a:gd name="T3" fmla="*/ 3376 h 3376"/>
                <a:gd name="T4" fmla="*/ 0 60000 65536"/>
                <a:gd name="T5" fmla="*/ 0 60000 65536"/>
                <a:gd name="T6" fmla="*/ 0 w 1"/>
                <a:gd name="T7" fmla="*/ 0 h 3376"/>
                <a:gd name="T8" fmla="*/ 1 w 1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3376">
                  <a:moveTo>
                    <a:pt x="0" y="0"/>
                  </a:moveTo>
                  <a:lnTo>
                    <a:pt x="0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5" name="Freeform 44"/>
            <p:cNvSpPr>
              <a:spLocks/>
            </p:cNvSpPr>
            <p:nvPr/>
          </p:nvSpPr>
          <p:spPr bwMode="auto">
            <a:xfrm>
              <a:off x="200" y="448"/>
              <a:ext cx="16" cy="3376"/>
            </a:xfrm>
            <a:custGeom>
              <a:avLst/>
              <a:gdLst>
                <a:gd name="T0" fmla="*/ 0 w 16"/>
                <a:gd name="T1" fmla="*/ 0 h 3376"/>
                <a:gd name="T2" fmla="*/ 16 w 16"/>
                <a:gd name="T3" fmla="*/ 3376 h 3376"/>
                <a:gd name="T4" fmla="*/ 0 60000 65536"/>
                <a:gd name="T5" fmla="*/ 0 60000 65536"/>
                <a:gd name="T6" fmla="*/ 0 w 16"/>
                <a:gd name="T7" fmla="*/ 0 h 3376"/>
                <a:gd name="T8" fmla="*/ 16 w 16"/>
                <a:gd name="T9" fmla="*/ 3376 h 337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6" h="3376">
                  <a:moveTo>
                    <a:pt x="0" y="0"/>
                  </a:moveTo>
                  <a:lnTo>
                    <a:pt x="16" y="3376"/>
                  </a:lnTo>
                </a:path>
              </a:pathLst>
            </a:custGeom>
            <a:noFill/>
            <a:ln w="76200" cmpd="tri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6" name="Freeform 45"/>
            <p:cNvSpPr>
              <a:spLocks/>
            </p:cNvSpPr>
            <p:nvPr/>
          </p:nvSpPr>
          <p:spPr bwMode="auto">
            <a:xfrm>
              <a:off x="200" y="3816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7" name="Freeform 46"/>
            <p:cNvSpPr>
              <a:spLocks/>
            </p:cNvSpPr>
            <p:nvPr/>
          </p:nvSpPr>
          <p:spPr bwMode="auto">
            <a:xfrm flipH="1">
              <a:off x="5304" y="380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8" name="Freeform 47"/>
            <p:cNvSpPr>
              <a:spLocks/>
            </p:cNvSpPr>
            <p:nvPr/>
          </p:nvSpPr>
          <p:spPr bwMode="auto">
            <a:xfrm rot="16200000" flipH="1">
              <a:off x="529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19" name="Freeform 48"/>
            <p:cNvSpPr>
              <a:spLocks/>
            </p:cNvSpPr>
            <p:nvPr/>
          </p:nvSpPr>
          <p:spPr bwMode="auto">
            <a:xfrm rot="5400000">
              <a:off x="176" y="168"/>
              <a:ext cx="272" cy="288"/>
            </a:xfrm>
            <a:custGeom>
              <a:avLst/>
              <a:gdLst>
                <a:gd name="T0" fmla="*/ 0 w 272"/>
                <a:gd name="T1" fmla="*/ 0 h 288"/>
                <a:gd name="T2" fmla="*/ 208 w 272"/>
                <a:gd name="T3" fmla="*/ 80 h 288"/>
                <a:gd name="T4" fmla="*/ 272 w 272"/>
                <a:gd name="T5" fmla="*/ 288 h 288"/>
                <a:gd name="T6" fmla="*/ 0 60000 65536"/>
                <a:gd name="T7" fmla="*/ 0 60000 65536"/>
                <a:gd name="T8" fmla="*/ 0 60000 65536"/>
                <a:gd name="T9" fmla="*/ 0 w 272"/>
                <a:gd name="T10" fmla="*/ 0 h 288"/>
                <a:gd name="T11" fmla="*/ 272 w 272"/>
                <a:gd name="T12" fmla="*/ 288 h 28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2" h="288">
                  <a:moveTo>
                    <a:pt x="0" y="0"/>
                  </a:moveTo>
                  <a:cubicBezTo>
                    <a:pt x="81" y="16"/>
                    <a:pt x="163" y="32"/>
                    <a:pt x="208" y="80"/>
                  </a:cubicBezTo>
                  <a:cubicBezTo>
                    <a:pt x="253" y="128"/>
                    <a:pt x="262" y="208"/>
                    <a:pt x="272" y="288"/>
                  </a:cubicBezTo>
                </a:path>
              </a:pathLst>
            </a:custGeom>
            <a:noFill/>
            <a:ln w="76200">
              <a:solidFill>
                <a:srgbClr val="6EB66E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sp>
        <p:nvSpPr>
          <p:cNvPr id="10259" name="Freeform 49"/>
          <p:cNvSpPr>
            <a:spLocks/>
          </p:cNvSpPr>
          <p:nvPr/>
        </p:nvSpPr>
        <p:spPr bwMode="auto">
          <a:xfrm>
            <a:off x="3405188" y="5803900"/>
            <a:ext cx="569912" cy="336550"/>
          </a:xfrm>
          <a:custGeom>
            <a:avLst/>
            <a:gdLst>
              <a:gd name="T0" fmla="*/ 2147483647 w 359"/>
              <a:gd name="T1" fmla="*/ 0 h 212"/>
              <a:gd name="T2" fmla="*/ 0 w 359"/>
              <a:gd name="T3" fmla="*/ 2147483647 h 212"/>
              <a:gd name="T4" fmla="*/ 0 60000 65536"/>
              <a:gd name="T5" fmla="*/ 0 60000 65536"/>
              <a:gd name="T6" fmla="*/ 0 w 359"/>
              <a:gd name="T7" fmla="*/ 0 h 212"/>
              <a:gd name="T8" fmla="*/ 359 w 359"/>
              <a:gd name="T9" fmla="*/ 212 h 21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9" h="212">
                <a:moveTo>
                  <a:pt x="359" y="0"/>
                </a:moveTo>
                <a:lnTo>
                  <a:pt x="0" y="21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2578" name="Freeform 50"/>
          <p:cNvSpPr>
            <a:spLocks/>
          </p:cNvSpPr>
          <p:nvPr/>
        </p:nvSpPr>
        <p:spPr bwMode="auto">
          <a:xfrm>
            <a:off x="1881188" y="5767388"/>
            <a:ext cx="1141412" cy="392112"/>
          </a:xfrm>
          <a:custGeom>
            <a:avLst/>
            <a:gdLst>
              <a:gd name="T0" fmla="*/ 2147483647 w 719"/>
              <a:gd name="T1" fmla="*/ 2147483647 h 247"/>
              <a:gd name="T2" fmla="*/ 0 w 719"/>
              <a:gd name="T3" fmla="*/ 0 h 247"/>
              <a:gd name="T4" fmla="*/ 0 60000 65536"/>
              <a:gd name="T5" fmla="*/ 0 60000 65536"/>
              <a:gd name="T6" fmla="*/ 0 w 719"/>
              <a:gd name="T7" fmla="*/ 0 h 247"/>
              <a:gd name="T8" fmla="*/ 719 w 719"/>
              <a:gd name="T9" fmla="*/ 247 h 24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19" h="247">
                <a:moveTo>
                  <a:pt x="719" y="247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1" name="Freeform 51"/>
          <p:cNvSpPr>
            <a:spLocks/>
          </p:cNvSpPr>
          <p:nvPr/>
        </p:nvSpPr>
        <p:spPr bwMode="auto">
          <a:xfrm>
            <a:off x="889000" y="5778500"/>
            <a:ext cx="609600" cy="304800"/>
          </a:xfrm>
          <a:custGeom>
            <a:avLst/>
            <a:gdLst>
              <a:gd name="T0" fmla="*/ 2147483647 w 384"/>
              <a:gd name="T1" fmla="*/ 0 h 192"/>
              <a:gd name="T2" fmla="*/ 0 w 384"/>
              <a:gd name="T3" fmla="*/ 2147483647 h 192"/>
              <a:gd name="T4" fmla="*/ 0 60000 65536"/>
              <a:gd name="T5" fmla="*/ 0 60000 65536"/>
              <a:gd name="T6" fmla="*/ 0 w 384"/>
              <a:gd name="T7" fmla="*/ 0 h 192"/>
              <a:gd name="T8" fmla="*/ 384 w 384"/>
              <a:gd name="T9" fmla="*/ 192 h 19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192">
                <a:moveTo>
                  <a:pt x="384" y="0"/>
                </a:moveTo>
                <a:lnTo>
                  <a:pt x="0" y="19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2580" name="Freeform 52"/>
          <p:cNvSpPr>
            <a:spLocks/>
          </p:cNvSpPr>
          <p:nvPr/>
        </p:nvSpPr>
        <p:spPr bwMode="auto">
          <a:xfrm>
            <a:off x="4343400" y="5778500"/>
            <a:ext cx="609600" cy="393700"/>
          </a:xfrm>
          <a:custGeom>
            <a:avLst/>
            <a:gdLst>
              <a:gd name="T0" fmla="*/ 2147483647 w 384"/>
              <a:gd name="T1" fmla="*/ 2147483647 h 248"/>
              <a:gd name="T2" fmla="*/ 0 w 384"/>
              <a:gd name="T3" fmla="*/ 0 h 248"/>
              <a:gd name="T4" fmla="*/ 0 60000 65536"/>
              <a:gd name="T5" fmla="*/ 0 60000 65536"/>
              <a:gd name="T6" fmla="*/ 0 w 384"/>
              <a:gd name="T7" fmla="*/ 0 h 248"/>
              <a:gd name="T8" fmla="*/ 384 w 384"/>
              <a:gd name="T9" fmla="*/ 248 h 2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84" h="248">
                <a:moveTo>
                  <a:pt x="384" y="248"/>
                </a:moveTo>
                <a:lnTo>
                  <a:pt x="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3" name="Freeform 53"/>
          <p:cNvSpPr>
            <a:spLocks/>
          </p:cNvSpPr>
          <p:nvPr/>
        </p:nvSpPr>
        <p:spPr bwMode="auto">
          <a:xfrm>
            <a:off x="5219700" y="5791200"/>
            <a:ext cx="469900" cy="368300"/>
          </a:xfrm>
          <a:custGeom>
            <a:avLst/>
            <a:gdLst>
              <a:gd name="T0" fmla="*/ 2147483647 w 296"/>
              <a:gd name="T1" fmla="*/ 0 h 232"/>
              <a:gd name="T2" fmla="*/ 0 w 296"/>
              <a:gd name="T3" fmla="*/ 2147483647 h 232"/>
              <a:gd name="T4" fmla="*/ 0 60000 65536"/>
              <a:gd name="T5" fmla="*/ 0 60000 65536"/>
              <a:gd name="T6" fmla="*/ 0 w 296"/>
              <a:gd name="T7" fmla="*/ 0 h 232"/>
              <a:gd name="T8" fmla="*/ 296 w 296"/>
              <a:gd name="T9" fmla="*/ 232 h 2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6" h="232">
                <a:moveTo>
                  <a:pt x="296" y="0"/>
                </a:moveTo>
                <a:lnTo>
                  <a:pt x="0" y="2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stealth" w="lg" len="lg"/>
            <a:tailEnd type="none" w="lg" len="lg"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4" name="Freeform 54"/>
          <p:cNvSpPr>
            <a:spLocks/>
          </p:cNvSpPr>
          <p:nvPr/>
        </p:nvSpPr>
        <p:spPr bwMode="auto">
          <a:xfrm>
            <a:off x="800100" y="2019300"/>
            <a:ext cx="4889500" cy="2325688"/>
          </a:xfrm>
          <a:custGeom>
            <a:avLst/>
            <a:gdLst>
              <a:gd name="T0" fmla="*/ 2147483647 w 3080"/>
              <a:gd name="T1" fmla="*/ 0 h 1465"/>
              <a:gd name="T2" fmla="*/ 2147483647 w 3080"/>
              <a:gd name="T3" fmla="*/ 2147483647 h 1465"/>
              <a:gd name="T4" fmla="*/ 2147483647 w 3080"/>
              <a:gd name="T5" fmla="*/ 2147483647 h 1465"/>
              <a:gd name="T6" fmla="*/ 2147483647 w 3080"/>
              <a:gd name="T7" fmla="*/ 2147483647 h 1465"/>
              <a:gd name="T8" fmla="*/ 2147483647 w 3080"/>
              <a:gd name="T9" fmla="*/ 2147483647 h 1465"/>
              <a:gd name="T10" fmla="*/ 2147483647 w 3080"/>
              <a:gd name="T11" fmla="*/ 2147483647 h 1465"/>
              <a:gd name="T12" fmla="*/ 2147483647 w 3080"/>
              <a:gd name="T13" fmla="*/ 2147483647 h 1465"/>
              <a:gd name="T14" fmla="*/ 2147483647 w 3080"/>
              <a:gd name="T15" fmla="*/ 2147483647 h 1465"/>
              <a:gd name="T16" fmla="*/ 2147483647 w 3080"/>
              <a:gd name="T17" fmla="*/ 2147483647 h 1465"/>
              <a:gd name="T18" fmla="*/ 2147483647 w 3080"/>
              <a:gd name="T19" fmla="*/ 2147483647 h 1465"/>
              <a:gd name="T20" fmla="*/ 2147483647 w 3080"/>
              <a:gd name="T21" fmla="*/ 2147483647 h 1465"/>
              <a:gd name="T22" fmla="*/ 2147483647 w 3080"/>
              <a:gd name="T23" fmla="*/ 2147483647 h 1465"/>
              <a:gd name="T24" fmla="*/ 2147483647 w 3080"/>
              <a:gd name="T25" fmla="*/ 2147483647 h 1465"/>
              <a:gd name="T26" fmla="*/ 2147483647 w 3080"/>
              <a:gd name="T27" fmla="*/ 2147483647 h 1465"/>
              <a:gd name="T28" fmla="*/ 2147483647 w 3080"/>
              <a:gd name="T29" fmla="*/ 2147483647 h 1465"/>
              <a:gd name="T30" fmla="*/ 2147483647 w 3080"/>
              <a:gd name="T31" fmla="*/ 2147483647 h 1465"/>
              <a:gd name="T32" fmla="*/ 2147483647 w 3080"/>
              <a:gd name="T33" fmla="*/ 2147483647 h 1465"/>
              <a:gd name="T34" fmla="*/ 0 w 3080"/>
              <a:gd name="T35" fmla="*/ 2147483647 h 146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3080"/>
              <a:gd name="T55" fmla="*/ 0 h 1465"/>
              <a:gd name="T56" fmla="*/ 3080 w 3080"/>
              <a:gd name="T57" fmla="*/ 1465 h 146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3080" h="1465">
                <a:moveTo>
                  <a:pt x="3080" y="0"/>
                </a:moveTo>
                <a:cubicBezTo>
                  <a:pt x="3032" y="34"/>
                  <a:pt x="2873" y="82"/>
                  <a:pt x="2808" y="206"/>
                </a:cubicBezTo>
                <a:cubicBezTo>
                  <a:pt x="2743" y="330"/>
                  <a:pt x="2767" y="598"/>
                  <a:pt x="2688" y="744"/>
                </a:cubicBezTo>
                <a:cubicBezTo>
                  <a:pt x="2609" y="890"/>
                  <a:pt x="2449" y="1120"/>
                  <a:pt x="2336" y="1080"/>
                </a:cubicBezTo>
                <a:cubicBezTo>
                  <a:pt x="2223" y="1040"/>
                  <a:pt x="2092" y="653"/>
                  <a:pt x="2008" y="504"/>
                </a:cubicBezTo>
                <a:cubicBezTo>
                  <a:pt x="1924" y="355"/>
                  <a:pt x="1875" y="252"/>
                  <a:pt x="1832" y="184"/>
                </a:cubicBezTo>
                <a:cubicBezTo>
                  <a:pt x="1789" y="116"/>
                  <a:pt x="1781" y="92"/>
                  <a:pt x="1748" y="96"/>
                </a:cubicBezTo>
                <a:cubicBezTo>
                  <a:pt x="1715" y="100"/>
                  <a:pt x="1672" y="102"/>
                  <a:pt x="1636" y="208"/>
                </a:cubicBezTo>
                <a:cubicBezTo>
                  <a:pt x="1600" y="314"/>
                  <a:pt x="1568" y="598"/>
                  <a:pt x="1533" y="734"/>
                </a:cubicBezTo>
                <a:cubicBezTo>
                  <a:pt x="1498" y="870"/>
                  <a:pt x="1476" y="942"/>
                  <a:pt x="1425" y="1025"/>
                </a:cubicBezTo>
                <a:cubicBezTo>
                  <a:pt x="1374" y="1108"/>
                  <a:pt x="1284" y="1237"/>
                  <a:pt x="1227" y="1232"/>
                </a:cubicBezTo>
                <a:cubicBezTo>
                  <a:pt x="1170" y="1227"/>
                  <a:pt x="1131" y="956"/>
                  <a:pt x="1080" y="992"/>
                </a:cubicBezTo>
                <a:cubicBezTo>
                  <a:pt x="1029" y="1028"/>
                  <a:pt x="975" y="1465"/>
                  <a:pt x="920" y="1448"/>
                </a:cubicBezTo>
                <a:cubicBezTo>
                  <a:pt x="865" y="1431"/>
                  <a:pt x="796" y="945"/>
                  <a:pt x="752" y="888"/>
                </a:cubicBezTo>
                <a:cubicBezTo>
                  <a:pt x="708" y="831"/>
                  <a:pt x="703" y="1182"/>
                  <a:pt x="656" y="1104"/>
                </a:cubicBezTo>
                <a:cubicBezTo>
                  <a:pt x="609" y="1026"/>
                  <a:pt x="548" y="588"/>
                  <a:pt x="472" y="416"/>
                </a:cubicBezTo>
                <a:cubicBezTo>
                  <a:pt x="396" y="244"/>
                  <a:pt x="279" y="84"/>
                  <a:pt x="200" y="72"/>
                </a:cubicBezTo>
                <a:cubicBezTo>
                  <a:pt x="121" y="60"/>
                  <a:pt x="42" y="287"/>
                  <a:pt x="0" y="344"/>
                </a:cubicBezTo>
              </a:path>
            </a:pathLst>
          </a:cu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5" name="Oval 55"/>
          <p:cNvSpPr>
            <a:spLocks noChangeArrowheads="1"/>
          </p:cNvSpPr>
          <p:nvPr/>
        </p:nvSpPr>
        <p:spPr bwMode="auto">
          <a:xfrm>
            <a:off x="5664200" y="1993900"/>
            <a:ext cx="74613" cy="762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6" name="Oval 56"/>
          <p:cNvSpPr>
            <a:spLocks noChangeArrowheads="1"/>
          </p:cNvSpPr>
          <p:nvPr/>
        </p:nvSpPr>
        <p:spPr bwMode="auto">
          <a:xfrm>
            <a:off x="56896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7" name="Freeform 57"/>
          <p:cNvSpPr>
            <a:spLocks/>
          </p:cNvSpPr>
          <p:nvPr/>
        </p:nvSpPr>
        <p:spPr bwMode="auto">
          <a:xfrm>
            <a:off x="3244850" y="2181225"/>
            <a:ext cx="946150" cy="996950"/>
          </a:xfrm>
          <a:custGeom>
            <a:avLst/>
            <a:gdLst>
              <a:gd name="T0" fmla="*/ 2147483647 w 596"/>
              <a:gd name="T1" fmla="*/ 2147483647 h 628"/>
              <a:gd name="T2" fmla="*/ 2147483647 w 596"/>
              <a:gd name="T3" fmla="*/ 2147483647 h 628"/>
              <a:gd name="T4" fmla="*/ 2147483647 w 596"/>
              <a:gd name="T5" fmla="*/ 2147483647 h 628"/>
              <a:gd name="T6" fmla="*/ 2147483647 w 596"/>
              <a:gd name="T7" fmla="*/ 2147483647 h 628"/>
              <a:gd name="T8" fmla="*/ 2147483647 w 596"/>
              <a:gd name="T9" fmla="*/ 2147483647 h 628"/>
              <a:gd name="T10" fmla="*/ 2147483647 w 596"/>
              <a:gd name="T11" fmla="*/ 2147483647 h 628"/>
              <a:gd name="T12" fmla="*/ 2147483647 w 596"/>
              <a:gd name="T13" fmla="*/ 2147483647 h 628"/>
              <a:gd name="T14" fmla="*/ 2147483647 w 596"/>
              <a:gd name="T15" fmla="*/ 2147483647 h 628"/>
              <a:gd name="T16" fmla="*/ 2147483647 w 596"/>
              <a:gd name="T17" fmla="*/ 2147483647 h 628"/>
              <a:gd name="T18" fmla="*/ 2147483647 w 596"/>
              <a:gd name="T19" fmla="*/ 2147483647 h 628"/>
              <a:gd name="T20" fmla="*/ 2147483647 w 596"/>
              <a:gd name="T21" fmla="*/ 2147483647 h 628"/>
              <a:gd name="T22" fmla="*/ 2147483647 w 596"/>
              <a:gd name="T23" fmla="*/ 2147483647 h 628"/>
              <a:gd name="T24" fmla="*/ 2147483647 w 596"/>
              <a:gd name="T25" fmla="*/ 2147483647 h 628"/>
              <a:gd name="T26" fmla="*/ 2147483647 w 596"/>
              <a:gd name="T27" fmla="*/ 2147483647 h 628"/>
              <a:gd name="T28" fmla="*/ 2147483647 w 596"/>
              <a:gd name="T29" fmla="*/ 2147483647 h 628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w 596"/>
              <a:gd name="T46" fmla="*/ 0 h 628"/>
              <a:gd name="T47" fmla="*/ 596 w 596"/>
              <a:gd name="T48" fmla="*/ 628 h 628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T45" t="T46" r="T47" b="T48"/>
            <a:pathLst>
              <a:path w="596" h="628">
                <a:moveTo>
                  <a:pt x="568" y="615"/>
                </a:moveTo>
                <a:cubicBezTo>
                  <a:pt x="596" y="607"/>
                  <a:pt x="555" y="603"/>
                  <a:pt x="544" y="579"/>
                </a:cubicBezTo>
                <a:cubicBezTo>
                  <a:pt x="533" y="555"/>
                  <a:pt x="532" y="532"/>
                  <a:pt x="499" y="468"/>
                </a:cubicBezTo>
                <a:cubicBezTo>
                  <a:pt x="466" y="404"/>
                  <a:pt x="388" y="267"/>
                  <a:pt x="349" y="195"/>
                </a:cubicBezTo>
                <a:cubicBezTo>
                  <a:pt x="310" y="123"/>
                  <a:pt x="289" y="64"/>
                  <a:pt x="265" y="33"/>
                </a:cubicBezTo>
                <a:cubicBezTo>
                  <a:pt x="241" y="2"/>
                  <a:pt x="223" y="7"/>
                  <a:pt x="202" y="6"/>
                </a:cubicBezTo>
                <a:cubicBezTo>
                  <a:pt x="181" y="5"/>
                  <a:pt x="155" y="0"/>
                  <a:pt x="136" y="27"/>
                </a:cubicBezTo>
                <a:cubicBezTo>
                  <a:pt x="117" y="54"/>
                  <a:pt x="104" y="114"/>
                  <a:pt x="89" y="166"/>
                </a:cubicBezTo>
                <a:cubicBezTo>
                  <a:pt x="74" y="218"/>
                  <a:pt x="57" y="280"/>
                  <a:pt x="46" y="339"/>
                </a:cubicBezTo>
                <a:cubicBezTo>
                  <a:pt x="35" y="398"/>
                  <a:pt x="28" y="474"/>
                  <a:pt x="22" y="519"/>
                </a:cubicBezTo>
                <a:cubicBezTo>
                  <a:pt x="16" y="564"/>
                  <a:pt x="0" y="593"/>
                  <a:pt x="11" y="610"/>
                </a:cubicBezTo>
                <a:cubicBezTo>
                  <a:pt x="22" y="627"/>
                  <a:pt x="52" y="619"/>
                  <a:pt x="85" y="621"/>
                </a:cubicBezTo>
                <a:cubicBezTo>
                  <a:pt x="118" y="623"/>
                  <a:pt x="163" y="623"/>
                  <a:pt x="211" y="624"/>
                </a:cubicBezTo>
                <a:cubicBezTo>
                  <a:pt x="259" y="625"/>
                  <a:pt x="314" y="628"/>
                  <a:pt x="373" y="627"/>
                </a:cubicBezTo>
                <a:cubicBezTo>
                  <a:pt x="432" y="626"/>
                  <a:pt x="536" y="623"/>
                  <a:pt x="568" y="615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8" name="Freeform 58"/>
          <p:cNvSpPr>
            <a:spLocks/>
          </p:cNvSpPr>
          <p:nvPr/>
        </p:nvSpPr>
        <p:spPr bwMode="auto">
          <a:xfrm>
            <a:off x="1673225" y="3159125"/>
            <a:ext cx="1579563" cy="1168400"/>
          </a:xfrm>
          <a:custGeom>
            <a:avLst/>
            <a:gdLst>
              <a:gd name="T0" fmla="*/ 2147483647 w 995"/>
              <a:gd name="T1" fmla="*/ 2147483647 h 736"/>
              <a:gd name="T2" fmla="*/ 2147483647 w 995"/>
              <a:gd name="T3" fmla="*/ 2147483647 h 736"/>
              <a:gd name="T4" fmla="*/ 2147483647 w 995"/>
              <a:gd name="T5" fmla="*/ 2147483647 h 736"/>
              <a:gd name="T6" fmla="*/ 2147483647 w 995"/>
              <a:gd name="T7" fmla="*/ 2147483647 h 736"/>
              <a:gd name="T8" fmla="*/ 2147483647 w 995"/>
              <a:gd name="T9" fmla="*/ 2147483647 h 736"/>
              <a:gd name="T10" fmla="*/ 2147483647 w 995"/>
              <a:gd name="T11" fmla="*/ 2147483647 h 736"/>
              <a:gd name="T12" fmla="*/ 2147483647 w 995"/>
              <a:gd name="T13" fmla="*/ 2147483647 h 736"/>
              <a:gd name="T14" fmla="*/ 2147483647 w 995"/>
              <a:gd name="T15" fmla="*/ 2147483647 h 736"/>
              <a:gd name="T16" fmla="*/ 2147483647 w 995"/>
              <a:gd name="T17" fmla="*/ 2147483647 h 736"/>
              <a:gd name="T18" fmla="*/ 2147483647 w 995"/>
              <a:gd name="T19" fmla="*/ 2147483647 h 736"/>
              <a:gd name="T20" fmla="*/ 2147483647 w 995"/>
              <a:gd name="T21" fmla="*/ 2147483647 h 736"/>
              <a:gd name="T22" fmla="*/ 2147483647 w 995"/>
              <a:gd name="T23" fmla="*/ 2147483647 h 736"/>
              <a:gd name="T24" fmla="*/ 2147483647 w 995"/>
              <a:gd name="T25" fmla="*/ 2147483647 h 736"/>
              <a:gd name="T26" fmla="*/ 2147483647 w 995"/>
              <a:gd name="T27" fmla="*/ 2147483647 h 736"/>
              <a:gd name="T28" fmla="*/ 2147483647 w 995"/>
              <a:gd name="T29" fmla="*/ 2147483647 h 736"/>
              <a:gd name="T30" fmla="*/ 2147483647 w 995"/>
              <a:gd name="T31" fmla="*/ 2147483647 h 736"/>
              <a:gd name="T32" fmla="*/ 2147483647 w 995"/>
              <a:gd name="T33" fmla="*/ 2147483647 h 736"/>
              <a:gd name="T34" fmla="*/ 2147483647 w 995"/>
              <a:gd name="T35" fmla="*/ 2147483647 h 7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995"/>
              <a:gd name="T55" fmla="*/ 0 h 736"/>
              <a:gd name="T56" fmla="*/ 995 w 995"/>
              <a:gd name="T57" fmla="*/ 736 h 7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995" h="736">
                <a:moveTo>
                  <a:pt x="988" y="29"/>
                </a:moveTo>
                <a:cubicBezTo>
                  <a:pt x="982" y="16"/>
                  <a:pt x="981" y="12"/>
                  <a:pt x="925" y="8"/>
                </a:cubicBezTo>
                <a:cubicBezTo>
                  <a:pt x="869" y="4"/>
                  <a:pt x="754" y="5"/>
                  <a:pt x="650" y="5"/>
                </a:cubicBezTo>
                <a:cubicBezTo>
                  <a:pt x="546" y="5"/>
                  <a:pt x="391" y="7"/>
                  <a:pt x="299" y="8"/>
                </a:cubicBezTo>
                <a:cubicBezTo>
                  <a:pt x="207" y="9"/>
                  <a:pt x="145" y="10"/>
                  <a:pt x="97" y="11"/>
                </a:cubicBezTo>
                <a:cubicBezTo>
                  <a:pt x="49" y="12"/>
                  <a:pt x="20" y="0"/>
                  <a:pt x="10" y="17"/>
                </a:cubicBezTo>
                <a:cubicBezTo>
                  <a:pt x="0" y="34"/>
                  <a:pt x="22" y="48"/>
                  <a:pt x="40" y="110"/>
                </a:cubicBezTo>
                <a:cubicBezTo>
                  <a:pt x="58" y="172"/>
                  <a:pt x="92" y="384"/>
                  <a:pt x="118" y="392"/>
                </a:cubicBezTo>
                <a:cubicBezTo>
                  <a:pt x="144" y="400"/>
                  <a:pt x="166" y="132"/>
                  <a:pt x="199" y="161"/>
                </a:cubicBezTo>
                <a:cubicBezTo>
                  <a:pt x="232" y="190"/>
                  <a:pt x="285" y="471"/>
                  <a:pt x="316" y="566"/>
                </a:cubicBezTo>
                <a:cubicBezTo>
                  <a:pt x="347" y="661"/>
                  <a:pt x="364" y="736"/>
                  <a:pt x="385" y="734"/>
                </a:cubicBezTo>
                <a:cubicBezTo>
                  <a:pt x="406" y="732"/>
                  <a:pt x="419" y="632"/>
                  <a:pt x="445" y="554"/>
                </a:cubicBezTo>
                <a:cubicBezTo>
                  <a:pt x="471" y="476"/>
                  <a:pt x="513" y="282"/>
                  <a:pt x="544" y="266"/>
                </a:cubicBezTo>
                <a:cubicBezTo>
                  <a:pt x="575" y="250"/>
                  <a:pt x="609" y="417"/>
                  <a:pt x="634" y="458"/>
                </a:cubicBezTo>
                <a:cubicBezTo>
                  <a:pt x="659" y="499"/>
                  <a:pt x="655" y="534"/>
                  <a:pt x="694" y="512"/>
                </a:cubicBezTo>
                <a:cubicBezTo>
                  <a:pt x="733" y="490"/>
                  <a:pt x="824" y="398"/>
                  <a:pt x="868" y="326"/>
                </a:cubicBezTo>
                <a:cubicBezTo>
                  <a:pt x="912" y="254"/>
                  <a:pt x="941" y="132"/>
                  <a:pt x="961" y="83"/>
                </a:cubicBezTo>
                <a:cubicBezTo>
                  <a:pt x="981" y="34"/>
                  <a:pt x="995" y="39"/>
                  <a:pt x="988" y="29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69" name="Freeform 59"/>
          <p:cNvSpPr>
            <a:spLocks/>
          </p:cNvSpPr>
          <p:nvPr/>
        </p:nvSpPr>
        <p:spPr bwMode="auto">
          <a:xfrm>
            <a:off x="757238" y="2130425"/>
            <a:ext cx="1001712" cy="1069975"/>
          </a:xfrm>
          <a:custGeom>
            <a:avLst/>
            <a:gdLst>
              <a:gd name="T0" fmla="*/ 2147483647 w 631"/>
              <a:gd name="T1" fmla="*/ 2147483647 h 674"/>
              <a:gd name="T2" fmla="*/ 2147483647 w 631"/>
              <a:gd name="T3" fmla="*/ 2147483647 h 674"/>
              <a:gd name="T4" fmla="*/ 2147483647 w 631"/>
              <a:gd name="T5" fmla="*/ 2147483647 h 674"/>
              <a:gd name="T6" fmla="*/ 2147483647 w 631"/>
              <a:gd name="T7" fmla="*/ 2147483647 h 674"/>
              <a:gd name="T8" fmla="*/ 2147483647 w 631"/>
              <a:gd name="T9" fmla="*/ 2147483647 h 674"/>
              <a:gd name="T10" fmla="*/ 2147483647 w 631"/>
              <a:gd name="T11" fmla="*/ 2147483647 h 674"/>
              <a:gd name="T12" fmla="*/ 2147483647 w 631"/>
              <a:gd name="T13" fmla="*/ 2147483647 h 674"/>
              <a:gd name="T14" fmla="*/ 2147483647 w 631"/>
              <a:gd name="T15" fmla="*/ 2147483647 h 674"/>
              <a:gd name="T16" fmla="*/ 2147483647 w 631"/>
              <a:gd name="T17" fmla="*/ 2147483647 h 674"/>
              <a:gd name="T18" fmla="*/ 2147483647 w 631"/>
              <a:gd name="T19" fmla="*/ 2147483647 h 674"/>
              <a:gd name="T20" fmla="*/ 2147483647 w 631"/>
              <a:gd name="T21" fmla="*/ 2147483647 h 674"/>
              <a:gd name="T22" fmla="*/ 2147483647 w 631"/>
              <a:gd name="T23" fmla="*/ 2147483647 h 674"/>
              <a:gd name="T24" fmla="*/ 2147483647 w 631"/>
              <a:gd name="T25" fmla="*/ 2147483647 h 674"/>
              <a:gd name="T26" fmla="*/ 2147483647 w 631"/>
              <a:gd name="T27" fmla="*/ 2147483647 h 674"/>
              <a:gd name="T28" fmla="*/ 2147483647 w 631"/>
              <a:gd name="T29" fmla="*/ 2147483647 h 674"/>
              <a:gd name="T30" fmla="*/ 2147483647 w 631"/>
              <a:gd name="T31" fmla="*/ 2147483647 h 6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631"/>
              <a:gd name="T49" fmla="*/ 0 h 674"/>
              <a:gd name="T50" fmla="*/ 631 w 631"/>
              <a:gd name="T51" fmla="*/ 674 h 6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631" h="674">
                <a:moveTo>
                  <a:pt x="603" y="653"/>
                </a:moveTo>
                <a:cubicBezTo>
                  <a:pt x="631" y="645"/>
                  <a:pt x="588" y="643"/>
                  <a:pt x="579" y="617"/>
                </a:cubicBezTo>
                <a:cubicBezTo>
                  <a:pt x="570" y="591"/>
                  <a:pt x="568" y="545"/>
                  <a:pt x="551" y="494"/>
                </a:cubicBezTo>
                <a:cubicBezTo>
                  <a:pt x="534" y="443"/>
                  <a:pt x="500" y="363"/>
                  <a:pt x="476" y="311"/>
                </a:cubicBezTo>
                <a:cubicBezTo>
                  <a:pt x="452" y="259"/>
                  <a:pt x="434" y="224"/>
                  <a:pt x="407" y="182"/>
                </a:cubicBezTo>
                <a:cubicBezTo>
                  <a:pt x="380" y="140"/>
                  <a:pt x="342" y="86"/>
                  <a:pt x="311" y="56"/>
                </a:cubicBezTo>
                <a:cubicBezTo>
                  <a:pt x="280" y="26"/>
                  <a:pt x="246" y="0"/>
                  <a:pt x="218" y="2"/>
                </a:cubicBezTo>
                <a:cubicBezTo>
                  <a:pt x="190" y="4"/>
                  <a:pt x="167" y="34"/>
                  <a:pt x="143" y="65"/>
                </a:cubicBezTo>
                <a:cubicBezTo>
                  <a:pt x="119" y="96"/>
                  <a:pt x="94" y="150"/>
                  <a:pt x="74" y="191"/>
                </a:cubicBezTo>
                <a:cubicBezTo>
                  <a:pt x="54" y="232"/>
                  <a:pt x="32" y="250"/>
                  <a:pt x="23" y="314"/>
                </a:cubicBezTo>
                <a:cubicBezTo>
                  <a:pt x="14" y="378"/>
                  <a:pt x="21" y="515"/>
                  <a:pt x="20" y="572"/>
                </a:cubicBezTo>
                <a:cubicBezTo>
                  <a:pt x="19" y="629"/>
                  <a:pt x="0" y="644"/>
                  <a:pt x="17" y="659"/>
                </a:cubicBezTo>
                <a:cubicBezTo>
                  <a:pt x="34" y="674"/>
                  <a:pt x="82" y="659"/>
                  <a:pt x="120" y="659"/>
                </a:cubicBezTo>
                <a:cubicBezTo>
                  <a:pt x="158" y="659"/>
                  <a:pt x="198" y="661"/>
                  <a:pt x="246" y="662"/>
                </a:cubicBezTo>
                <a:cubicBezTo>
                  <a:pt x="294" y="663"/>
                  <a:pt x="349" y="666"/>
                  <a:pt x="408" y="665"/>
                </a:cubicBezTo>
                <a:cubicBezTo>
                  <a:pt x="467" y="664"/>
                  <a:pt x="571" y="661"/>
                  <a:pt x="603" y="653"/>
                </a:cubicBezTo>
                <a:close/>
              </a:path>
            </a:pathLst>
          </a:custGeom>
          <a:solidFill>
            <a:srgbClr val="FFFF00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0" name="Freeform 60"/>
          <p:cNvSpPr>
            <a:spLocks/>
          </p:cNvSpPr>
          <p:nvPr/>
        </p:nvSpPr>
        <p:spPr bwMode="auto">
          <a:xfrm>
            <a:off x="857250" y="2601913"/>
            <a:ext cx="4857750" cy="3175"/>
          </a:xfrm>
          <a:custGeom>
            <a:avLst/>
            <a:gdLst>
              <a:gd name="T0" fmla="*/ 0 w 3060"/>
              <a:gd name="T1" fmla="*/ 0 h 2"/>
              <a:gd name="T2" fmla="*/ 2147483647 w 3060"/>
              <a:gd name="T3" fmla="*/ 2147483647 h 2"/>
              <a:gd name="T4" fmla="*/ 0 60000 65536"/>
              <a:gd name="T5" fmla="*/ 0 60000 65536"/>
              <a:gd name="T6" fmla="*/ 0 w 3060"/>
              <a:gd name="T7" fmla="*/ 0 h 2"/>
              <a:gd name="T8" fmla="*/ 3060 w 3060"/>
              <a:gd name="T9" fmla="*/ 2 h 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60" h="2">
                <a:moveTo>
                  <a:pt x="0" y="0"/>
                </a:moveTo>
                <a:lnTo>
                  <a:pt x="3060" y="2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2589" name="Text Box 61"/>
          <p:cNvSpPr txBox="1">
            <a:spLocks noChangeArrowheads="1"/>
          </p:cNvSpPr>
          <p:nvPr/>
        </p:nvSpPr>
        <p:spPr bwMode="auto">
          <a:xfrm>
            <a:off x="5156200" y="51816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90" name="Text Box 62"/>
          <p:cNvSpPr txBox="1">
            <a:spLocks noChangeArrowheads="1"/>
          </p:cNvSpPr>
          <p:nvPr/>
        </p:nvSpPr>
        <p:spPr bwMode="auto">
          <a:xfrm>
            <a:off x="2184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73" name="Freeform 63"/>
          <p:cNvSpPr>
            <a:spLocks/>
          </p:cNvSpPr>
          <p:nvPr/>
        </p:nvSpPr>
        <p:spPr bwMode="auto">
          <a:xfrm>
            <a:off x="4149725" y="3171825"/>
            <a:ext cx="930275" cy="568325"/>
          </a:xfrm>
          <a:custGeom>
            <a:avLst/>
            <a:gdLst>
              <a:gd name="T0" fmla="*/ 2147483647 w 586"/>
              <a:gd name="T1" fmla="*/ 2147483647 h 358"/>
              <a:gd name="T2" fmla="*/ 2147483647 w 586"/>
              <a:gd name="T3" fmla="*/ 2147483647 h 358"/>
              <a:gd name="T4" fmla="*/ 2147483647 w 586"/>
              <a:gd name="T5" fmla="*/ 2147483647 h 358"/>
              <a:gd name="T6" fmla="*/ 2147483647 w 586"/>
              <a:gd name="T7" fmla="*/ 2147483647 h 358"/>
              <a:gd name="T8" fmla="*/ 2147483647 w 586"/>
              <a:gd name="T9" fmla="*/ 2147483647 h 358"/>
              <a:gd name="T10" fmla="*/ 2147483647 w 586"/>
              <a:gd name="T11" fmla="*/ 2147483647 h 358"/>
              <a:gd name="T12" fmla="*/ 2147483647 w 586"/>
              <a:gd name="T13" fmla="*/ 2147483647 h 358"/>
              <a:gd name="T14" fmla="*/ 2147483647 w 586"/>
              <a:gd name="T15" fmla="*/ 2147483647 h 358"/>
              <a:gd name="T16" fmla="*/ 2147483647 w 586"/>
              <a:gd name="T17" fmla="*/ 2147483647 h 358"/>
              <a:gd name="T18" fmla="*/ 2147483647 w 586"/>
              <a:gd name="T19" fmla="*/ 2147483647 h 35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586"/>
              <a:gd name="T31" fmla="*/ 0 h 358"/>
              <a:gd name="T32" fmla="*/ 586 w 586"/>
              <a:gd name="T33" fmla="*/ 358 h 35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586" h="358">
                <a:moveTo>
                  <a:pt x="586" y="18"/>
                </a:moveTo>
                <a:cubicBezTo>
                  <a:pt x="575" y="0"/>
                  <a:pt x="549" y="7"/>
                  <a:pt x="472" y="6"/>
                </a:cubicBezTo>
                <a:cubicBezTo>
                  <a:pt x="395" y="5"/>
                  <a:pt x="198" y="7"/>
                  <a:pt x="121" y="9"/>
                </a:cubicBezTo>
                <a:cubicBezTo>
                  <a:pt x="44" y="11"/>
                  <a:pt x="20" y="1"/>
                  <a:pt x="10" y="18"/>
                </a:cubicBezTo>
                <a:cubicBezTo>
                  <a:pt x="0" y="35"/>
                  <a:pt x="34" y="66"/>
                  <a:pt x="58" y="114"/>
                </a:cubicBezTo>
                <a:cubicBezTo>
                  <a:pt x="82" y="162"/>
                  <a:pt x="122" y="266"/>
                  <a:pt x="154" y="306"/>
                </a:cubicBezTo>
                <a:cubicBezTo>
                  <a:pt x="186" y="346"/>
                  <a:pt x="210" y="358"/>
                  <a:pt x="250" y="354"/>
                </a:cubicBezTo>
                <a:cubicBezTo>
                  <a:pt x="290" y="350"/>
                  <a:pt x="353" y="319"/>
                  <a:pt x="397" y="279"/>
                </a:cubicBezTo>
                <a:cubicBezTo>
                  <a:pt x="441" y="239"/>
                  <a:pt x="482" y="158"/>
                  <a:pt x="514" y="114"/>
                </a:cubicBezTo>
                <a:cubicBezTo>
                  <a:pt x="546" y="70"/>
                  <a:pt x="571" y="38"/>
                  <a:pt x="586" y="18"/>
                </a:cubicBezTo>
                <a:close/>
              </a:path>
            </a:pathLst>
          </a:custGeom>
          <a:solidFill>
            <a:srgbClr val="3399FF">
              <a:alpha val="43921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2592" name="Text Box 64"/>
          <p:cNvSpPr txBox="1">
            <a:spLocks noChangeArrowheads="1"/>
          </p:cNvSpPr>
          <p:nvPr/>
        </p:nvSpPr>
        <p:spPr bwMode="auto">
          <a:xfrm>
            <a:off x="43942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593" name="Text Box 65"/>
          <p:cNvSpPr txBox="1">
            <a:spLocks noChangeArrowheads="1"/>
          </p:cNvSpPr>
          <p:nvPr/>
        </p:nvSpPr>
        <p:spPr bwMode="auto">
          <a:xfrm>
            <a:off x="34036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10276" name="Oval 66"/>
          <p:cNvSpPr>
            <a:spLocks noChangeArrowheads="1"/>
          </p:cNvSpPr>
          <p:nvPr/>
        </p:nvSpPr>
        <p:spPr bwMode="auto">
          <a:xfrm>
            <a:off x="749300" y="2565400"/>
            <a:ext cx="71438" cy="7143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22595" name="Text Box 67"/>
          <p:cNvSpPr txBox="1">
            <a:spLocks noChangeArrowheads="1"/>
          </p:cNvSpPr>
          <p:nvPr/>
        </p:nvSpPr>
        <p:spPr bwMode="auto">
          <a:xfrm>
            <a:off x="1041400" y="52578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+</a:t>
            </a:r>
          </a:p>
        </p:txBody>
      </p:sp>
      <p:sp>
        <p:nvSpPr>
          <p:cNvPr id="10278" name="Oval 68"/>
          <p:cNvSpPr>
            <a:spLocks noChangeArrowheads="1"/>
          </p:cNvSpPr>
          <p:nvPr/>
        </p:nvSpPr>
        <p:spPr bwMode="auto">
          <a:xfrm>
            <a:off x="812800" y="5638800"/>
            <a:ext cx="74613" cy="76200"/>
          </a:xfrm>
          <a:prstGeom prst="ellipse">
            <a:avLst/>
          </a:prstGeom>
          <a:solidFill>
            <a:srgbClr val="FFFF0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79" name="Text Box 69"/>
          <p:cNvSpPr txBox="1">
            <a:spLocks noChangeArrowheads="1"/>
          </p:cNvSpPr>
          <p:nvPr/>
        </p:nvSpPr>
        <p:spPr bwMode="auto">
          <a:xfrm>
            <a:off x="533400" y="762000"/>
            <a:ext cx="8135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Найдите промежутки убывания функции у =</a:t>
            </a:r>
            <a:r>
              <a:rPr lang="en-US" b="0">
                <a:solidFill>
                  <a:schemeClr val="tx1"/>
                </a:solidFill>
              </a:rPr>
              <a:t>f</a:t>
            </a:r>
            <a:r>
              <a:rPr lang="ru-RU" b="0">
                <a:solidFill>
                  <a:schemeClr val="tx1"/>
                </a:solidFill>
              </a:rPr>
              <a:t> </a:t>
            </a:r>
            <a:r>
              <a:rPr lang="en-US" b="0">
                <a:solidFill>
                  <a:schemeClr val="tx1"/>
                </a:solidFill>
              </a:rPr>
              <a:t>(x)</a:t>
            </a:r>
            <a:r>
              <a:rPr lang="ru-RU" b="0">
                <a:solidFill>
                  <a:schemeClr val="tx1"/>
                </a:solidFill>
              </a:rPr>
              <a:t>. В ответе укажите длину наибольшего из них. </a:t>
            </a:r>
          </a:p>
        </p:txBody>
      </p:sp>
      <p:grpSp>
        <p:nvGrpSpPr>
          <p:cNvPr id="5" name="Group 71"/>
          <p:cNvGrpSpPr>
            <a:grpSpLocks/>
          </p:cNvGrpSpPr>
          <p:nvPr/>
        </p:nvGrpSpPr>
        <p:grpSpPr bwMode="auto">
          <a:xfrm>
            <a:off x="4906963" y="3175000"/>
            <a:ext cx="503237" cy="2928938"/>
            <a:chOff x="3059" y="2000"/>
            <a:chExt cx="317" cy="1845"/>
          </a:xfrm>
        </p:grpSpPr>
        <p:sp>
          <p:nvSpPr>
            <p:cNvPr id="10309" name="Oval 72"/>
            <p:cNvSpPr>
              <a:spLocks noChangeArrowheads="1"/>
            </p:cNvSpPr>
            <p:nvPr/>
          </p:nvSpPr>
          <p:spPr bwMode="auto">
            <a:xfrm>
              <a:off x="3149" y="3548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2601" name="Text Box 73"/>
            <p:cNvSpPr txBox="1">
              <a:spLocks noChangeArrowheads="1"/>
            </p:cNvSpPr>
            <p:nvPr/>
          </p:nvSpPr>
          <p:spPr bwMode="auto">
            <a:xfrm>
              <a:off x="3059" y="3557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6</a:t>
              </a:r>
            </a:p>
          </p:txBody>
        </p:sp>
        <p:sp>
          <p:nvSpPr>
            <p:cNvPr id="10311" name="Line 74"/>
            <p:cNvSpPr>
              <a:spLocks noChangeShapeType="1"/>
            </p:cNvSpPr>
            <p:nvPr/>
          </p:nvSpPr>
          <p:spPr bwMode="auto">
            <a:xfrm>
              <a:off x="3176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75"/>
          <p:cNvGrpSpPr>
            <a:grpSpLocks/>
          </p:cNvGrpSpPr>
          <p:nvPr/>
        </p:nvGrpSpPr>
        <p:grpSpPr bwMode="auto">
          <a:xfrm>
            <a:off x="3975100" y="3175000"/>
            <a:ext cx="503238" cy="2935288"/>
            <a:chOff x="2472" y="2000"/>
            <a:chExt cx="317" cy="1849"/>
          </a:xfrm>
        </p:grpSpPr>
        <p:grpSp>
          <p:nvGrpSpPr>
            <p:cNvPr id="7" name="Group 76"/>
            <p:cNvGrpSpPr>
              <a:grpSpLocks/>
            </p:cNvGrpSpPr>
            <p:nvPr/>
          </p:nvGrpSpPr>
          <p:grpSpPr bwMode="auto">
            <a:xfrm>
              <a:off x="2472" y="3552"/>
              <a:ext cx="317" cy="297"/>
              <a:chOff x="3924" y="3820"/>
              <a:chExt cx="317" cy="297"/>
            </a:xfrm>
          </p:grpSpPr>
          <p:sp>
            <p:nvSpPr>
              <p:cNvPr id="10307" name="Oval 77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606" name="Text Box 78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3</a:t>
                </a:r>
              </a:p>
            </p:txBody>
          </p:sp>
        </p:grpSp>
        <p:sp>
          <p:nvSpPr>
            <p:cNvPr id="10306" name="Line 79"/>
            <p:cNvSpPr>
              <a:spLocks noChangeShapeType="1"/>
            </p:cNvSpPr>
            <p:nvPr/>
          </p:nvSpPr>
          <p:spPr bwMode="auto">
            <a:xfrm>
              <a:off x="2584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3052763" y="3175000"/>
            <a:ext cx="503237" cy="2936875"/>
            <a:chOff x="1891" y="2000"/>
            <a:chExt cx="317" cy="1850"/>
          </a:xfrm>
        </p:grpSpPr>
        <p:grpSp>
          <p:nvGrpSpPr>
            <p:cNvPr id="9" name="Group 81"/>
            <p:cNvGrpSpPr>
              <a:grpSpLocks/>
            </p:cNvGrpSpPr>
            <p:nvPr/>
          </p:nvGrpSpPr>
          <p:grpSpPr bwMode="auto">
            <a:xfrm>
              <a:off x="1891" y="3553"/>
              <a:ext cx="317" cy="297"/>
              <a:chOff x="3924" y="3820"/>
              <a:chExt cx="317" cy="297"/>
            </a:xfrm>
          </p:grpSpPr>
          <p:sp>
            <p:nvSpPr>
              <p:cNvPr id="10303" name="Oval 82"/>
              <p:cNvSpPr>
                <a:spLocks noChangeArrowheads="1"/>
              </p:cNvSpPr>
              <p:nvPr/>
            </p:nvSpPr>
            <p:spPr bwMode="auto">
              <a:xfrm>
                <a:off x="4014" y="3820"/>
                <a:ext cx="45" cy="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 sz="1800" b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611" name="Text Box 83"/>
              <p:cNvSpPr txBox="1">
                <a:spLocks noChangeArrowheads="1"/>
              </p:cNvSpPr>
              <p:nvPr/>
            </p:nvSpPr>
            <p:spPr bwMode="auto">
              <a:xfrm>
                <a:off x="3924" y="3829"/>
                <a:ext cx="317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ru-RU" sz="24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0</a:t>
                </a:r>
              </a:p>
            </p:txBody>
          </p:sp>
        </p:grpSp>
        <p:sp>
          <p:nvSpPr>
            <p:cNvPr id="10302" name="Line 84"/>
            <p:cNvSpPr>
              <a:spLocks noChangeShapeType="1"/>
            </p:cNvSpPr>
            <p:nvPr/>
          </p:nvSpPr>
          <p:spPr bwMode="auto">
            <a:xfrm>
              <a:off x="2000" y="2000"/>
              <a:ext cx="1" cy="15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3" name="Line 85"/>
          <p:cNvSpPr>
            <a:spLocks noChangeShapeType="1"/>
          </p:cNvSpPr>
          <p:nvPr/>
        </p:nvSpPr>
        <p:spPr bwMode="auto">
          <a:xfrm>
            <a:off x="1689100" y="3175000"/>
            <a:ext cx="1588" cy="25146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84" name="Freeform 86"/>
          <p:cNvSpPr>
            <a:spLocks/>
          </p:cNvSpPr>
          <p:nvPr/>
        </p:nvSpPr>
        <p:spPr bwMode="auto">
          <a:xfrm>
            <a:off x="762000" y="3436938"/>
            <a:ext cx="4946650" cy="6350"/>
          </a:xfrm>
          <a:custGeom>
            <a:avLst/>
            <a:gdLst>
              <a:gd name="T0" fmla="*/ 0 w 3116"/>
              <a:gd name="T1" fmla="*/ 0 h 4"/>
              <a:gd name="T2" fmla="*/ 2147483647 w 3116"/>
              <a:gd name="T3" fmla="*/ 2147483647 h 4"/>
              <a:gd name="T4" fmla="*/ 0 60000 65536"/>
              <a:gd name="T5" fmla="*/ 0 60000 65536"/>
              <a:gd name="T6" fmla="*/ 0 w 3116"/>
              <a:gd name="T7" fmla="*/ 0 h 4"/>
              <a:gd name="T8" fmla="*/ 3116 w 3116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116" h="4">
                <a:moveTo>
                  <a:pt x="0" y="0"/>
                </a:moveTo>
                <a:lnTo>
                  <a:pt x="3116" y="4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85" name="Line 87"/>
          <p:cNvSpPr>
            <a:spLocks noChangeShapeType="1"/>
          </p:cNvSpPr>
          <p:nvPr/>
        </p:nvSpPr>
        <p:spPr bwMode="auto">
          <a:xfrm>
            <a:off x="857250" y="3178175"/>
            <a:ext cx="48974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86" name="Text Box 88"/>
          <p:cNvSpPr txBox="1">
            <a:spLocks noChangeArrowheads="1"/>
          </p:cNvSpPr>
          <p:nvPr/>
        </p:nvSpPr>
        <p:spPr bwMode="auto">
          <a:xfrm>
            <a:off x="3449638" y="3178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sp>
        <p:nvSpPr>
          <p:cNvPr id="10287" name="Text Box 89"/>
          <p:cNvSpPr txBox="1">
            <a:spLocks noChangeArrowheads="1"/>
          </p:cNvSpPr>
          <p:nvPr/>
        </p:nvSpPr>
        <p:spPr bwMode="auto">
          <a:xfrm>
            <a:off x="3376613" y="3178175"/>
            <a:ext cx="215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1   2   3  4   5   6   7</a:t>
            </a:r>
          </a:p>
        </p:txBody>
      </p:sp>
      <p:sp>
        <p:nvSpPr>
          <p:cNvPr id="10288" name="Text Box 90"/>
          <p:cNvSpPr txBox="1">
            <a:spLocks noChangeArrowheads="1"/>
          </p:cNvSpPr>
          <p:nvPr/>
        </p:nvSpPr>
        <p:spPr bwMode="auto">
          <a:xfrm>
            <a:off x="915988" y="2897188"/>
            <a:ext cx="2178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>
                <a:solidFill>
                  <a:schemeClr val="tx1"/>
                </a:solidFill>
              </a:rPr>
              <a:t>-7 -6 -5 -4  -3  -2  -1</a:t>
            </a:r>
          </a:p>
        </p:txBody>
      </p:sp>
      <p:sp>
        <p:nvSpPr>
          <p:cNvPr id="10289" name="Freeform 91"/>
          <p:cNvSpPr>
            <a:spLocks/>
          </p:cNvSpPr>
          <p:nvPr/>
        </p:nvSpPr>
        <p:spPr bwMode="auto">
          <a:xfrm>
            <a:off x="857250" y="2884488"/>
            <a:ext cx="4845050" cy="6350"/>
          </a:xfrm>
          <a:custGeom>
            <a:avLst/>
            <a:gdLst>
              <a:gd name="T0" fmla="*/ 0 w 3052"/>
              <a:gd name="T1" fmla="*/ 2147483647 h 4"/>
              <a:gd name="T2" fmla="*/ 2147483647 w 3052"/>
              <a:gd name="T3" fmla="*/ 0 h 4"/>
              <a:gd name="T4" fmla="*/ 0 60000 65536"/>
              <a:gd name="T5" fmla="*/ 0 60000 65536"/>
              <a:gd name="T6" fmla="*/ 0 w 3052"/>
              <a:gd name="T7" fmla="*/ 0 h 4"/>
              <a:gd name="T8" fmla="*/ 3052 w 3052"/>
              <a:gd name="T9" fmla="*/ 4 h 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052" h="4">
                <a:moveTo>
                  <a:pt x="0" y="4"/>
                </a:moveTo>
                <a:lnTo>
                  <a:pt x="3052" y="0"/>
                </a:lnTo>
              </a:path>
            </a:pathLst>
          </a:custGeom>
          <a:noFill/>
          <a:ln w="12700">
            <a:solidFill>
              <a:srgbClr val="4D4D4D"/>
            </a:solidFill>
            <a:round/>
            <a:headEnd/>
            <a:tailEnd/>
          </a:ln>
        </p:spPr>
        <p:txBody>
          <a:bodyPr/>
          <a:lstStyle/>
          <a:p>
            <a:endParaRPr lang="ru-RU" sz="1800" b="0">
              <a:solidFill>
                <a:schemeClr val="tx1"/>
              </a:solidFill>
            </a:endParaRPr>
          </a:p>
        </p:txBody>
      </p:sp>
      <p:grpSp>
        <p:nvGrpSpPr>
          <p:cNvPr id="10" name="Group 92"/>
          <p:cNvGrpSpPr>
            <a:grpSpLocks/>
          </p:cNvGrpSpPr>
          <p:nvPr/>
        </p:nvGrpSpPr>
        <p:grpSpPr bwMode="auto">
          <a:xfrm>
            <a:off x="1663700" y="3124200"/>
            <a:ext cx="3454400" cy="101600"/>
            <a:chOff x="1016" y="1968"/>
            <a:chExt cx="2176" cy="64"/>
          </a:xfrm>
        </p:grpSpPr>
        <p:sp>
          <p:nvSpPr>
            <p:cNvPr id="10297" name="Oval 93"/>
            <p:cNvSpPr>
              <a:spLocks noChangeArrowheads="1"/>
            </p:cNvSpPr>
            <p:nvPr/>
          </p:nvSpPr>
          <p:spPr bwMode="auto">
            <a:xfrm>
              <a:off x="1016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298" name="Oval 94"/>
            <p:cNvSpPr>
              <a:spLocks noChangeArrowheads="1"/>
            </p:cNvSpPr>
            <p:nvPr/>
          </p:nvSpPr>
          <p:spPr bwMode="auto">
            <a:xfrm>
              <a:off x="1976" y="19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299" name="Oval 95"/>
            <p:cNvSpPr>
              <a:spLocks noChangeArrowheads="1"/>
            </p:cNvSpPr>
            <p:nvPr/>
          </p:nvSpPr>
          <p:spPr bwMode="auto">
            <a:xfrm>
              <a:off x="2560" y="1968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10300" name="Oval 96"/>
            <p:cNvSpPr>
              <a:spLocks noChangeArrowheads="1"/>
            </p:cNvSpPr>
            <p:nvPr/>
          </p:nvSpPr>
          <p:spPr bwMode="auto">
            <a:xfrm>
              <a:off x="3144" y="1976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97"/>
          <p:cNvGrpSpPr>
            <a:grpSpLocks/>
          </p:cNvGrpSpPr>
          <p:nvPr/>
        </p:nvGrpSpPr>
        <p:grpSpPr bwMode="auto">
          <a:xfrm>
            <a:off x="1397000" y="5653088"/>
            <a:ext cx="520700" cy="471487"/>
            <a:chOff x="848" y="3561"/>
            <a:chExt cx="328" cy="297"/>
          </a:xfrm>
        </p:grpSpPr>
        <p:sp>
          <p:nvSpPr>
            <p:cNvPr id="10295" name="Oval 98"/>
            <p:cNvSpPr>
              <a:spLocks noChangeArrowheads="1"/>
            </p:cNvSpPr>
            <p:nvPr/>
          </p:nvSpPr>
          <p:spPr bwMode="auto">
            <a:xfrm>
              <a:off x="1002" y="3561"/>
              <a:ext cx="45" cy="4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 sz="1800" b="0">
                <a:solidFill>
                  <a:schemeClr val="tx1"/>
                </a:solidFill>
              </a:endParaRPr>
            </a:p>
          </p:txBody>
        </p:sp>
        <p:sp>
          <p:nvSpPr>
            <p:cNvPr id="22627" name="Text Box 99"/>
            <p:cNvSpPr txBox="1">
              <a:spLocks noChangeArrowheads="1"/>
            </p:cNvSpPr>
            <p:nvPr/>
          </p:nvSpPr>
          <p:spPr bwMode="auto">
            <a:xfrm>
              <a:off x="848" y="3570"/>
              <a:ext cx="3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-5</a:t>
              </a:r>
            </a:p>
          </p:txBody>
        </p:sp>
      </p:grpSp>
      <p:sp>
        <p:nvSpPr>
          <p:cNvPr id="22628" name="Text Box 100"/>
          <p:cNvSpPr txBox="1">
            <a:spLocks noChangeArrowheads="1"/>
          </p:cNvSpPr>
          <p:nvPr/>
        </p:nvSpPr>
        <p:spPr bwMode="auto">
          <a:xfrm>
            <a:off x="7086600" y="4419600"/>
            <a:ext cx="12398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0">
                <a:solidFill>
                  <a:schemeClr val="tx1"/>
                </a:solidFill>
              </a:rPr>
              <a:t>Ответ: 5.</a:t>
            </a:r>
          </a:p>
          <a:p>
            <a:endParaRPr lang="en-US" b="0">
              <a:solidFill>
                <a:schemeClr val="tx1"/>
              </a:solidFill>
            </a:endParaRPr>
          </a:p>
        </p:txBody>
      </p:sp>
      <p:sp>
        <p:nvSpPr>
          <p:cNvPr id="22630" name="Text Box 102"/>
          <p:cNvSpPr txBox="1">
            <a:spLocks noChangeArrowheads="1"/>
          </p:cNvSpPr>
          <p:nvPr/>
        </p:nvSpPr>
        <p:spPr bwMode="auto">
          <a:xfrm>
            <a:off x="6604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</a:t>
            </a: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2631" name="Text Box 103"/>
          <p:cNvSpPr txBox="1">
            <a:spLocks noChangeArrowheads="1"/>
          </p:cNvSpPr>
          <p:nvPr/>
        </p:nvSpPr>
        <p:spPr bwMode="auto">
          <a:xfrm>
            <a:off x="5537200" y="5257800"/>
            <a:ext cx="520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>
                <a:solidFill>
                  <a:srgbClr val="3399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endParaRPr lang="ru-RU" sz="2400">
              <a:solidFill>
                <a:srgbClr val="3399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258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2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35" presetClass="emph" presetSubtype="0" repeatCount="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22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78" grpId="0" animBg="1"/>
      <p:bldP spid="226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836712"/>
            <a:ext cx="7920880" cy="59093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«Ум заключается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не только в знании,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 и в умении 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применять знания</a:t>
            </a:r>
          </a:p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практике»</a:t>
            </a:r>
          </a:p>
          <a:p>
            <a:pPr algn="r"/>
            <a:r>
              <a:rPr lang="ru-RU" sz="5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Аристотель</a:t>
            </a:r>
          </a:p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3" y="4797152"/>
            <a:ext cx="1717373" cy="2060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ChangeArrowheads="1"/>
          </p:cNvSpPr>
          <p:nvPr/>
        </p:nvSpPr>
        <p:spPr bwMode="auto">
          <a:xfrm>
            <a:off x="214282" y="785794"/>
            <a:ext cx="821537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рисунке изображен график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y=f'(x)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производной функции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определенной на интервале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(-6;8)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количество промежутков 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возрастания функции  </a:t>
            </a:r>
            <a:r>
              <a:rPr lang="en-US" u="sng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u="sng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101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Picture 6" descr="task-7/ps/task-7.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88" y="1285875"/>
            <a:ext cx="5572125" cy="370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000232" y="1428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b="1" baseline="30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(x)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значит, функция возрастает. 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5643578"/>
            <a:ext cx="546335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u="sng" cap="none" spc="0" dirty="0" smtClean="0">
                <a:ln/>
                <a:solidFill>
                  <a:schemeClr val="accent3">
                    <a:lumMod val="75000"/>
                  </a:schemeClr>
                </a:solidFill>
                <a:effectLst/>
              </a:rPr>
              <a:t>График производной</a:t>
            </a:r>
            <a:endParaRPr lang="ru-RU" sz="3600" b="1" u="sng" cap="none" spc="0" dirty="0">
              <a:ln/>
              <a:solidFill>
                <a:schemeClr val="accent3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ChangeArrowheads="1"/>
          </p:cNvSpPr>
          <p:nvPr/>
        </p:nvSpPr>
        <p:spPr bwMode="auto">
          <a:xfrm>
            <a:off x="357188" y="285750"/>
            <a:ext cx="828675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рисунке изображен график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y=f'(x)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— производной функции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f(x)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определенной на интервале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(-8;6)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количество промежутков 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убывания функции 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 f(x).</a:t>
            </a:r>
            <a:r>
              <a:rPr lang="ru-RU" sz="2000" u="sng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9600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1" name="Picture 6" descr="task-7/ps/task-7.2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813" y="1428750"/>
            <a:ext cx="5429250" cy="332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191000" y="1828800"/>
            <a:ext cx="4678363" cy="4572000"/>
            <a:chOff x="2736" y="1152"/>
            <a:chExt cx="2947" cy="2880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2736" y="1152"/>
              <a:ext cx="2880" cy="2880"/>
              <a:chOff x="2736" y="1152"/>
              <a:chExt cx="2880" cy="288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5" name="Group 11"/>
                <p:cNvGrpSpPr>
                  <a:grpSpLocks/>
                </p:cNvGrpSpPr>
                <p:nvPr/>
              </p:nvGrpSpPr>
              <p:grpSpPr bwMode="auto">
                <a:xfrm>
                  <a:off x="2736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9228" name="Line 12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2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6" name="Group 14"/>
                <p:cNvGrpSpPr>
                  <a:grpSpLocks/>
                </p:cNvGrpSpPr>
                <p:nvPr/>
              </p:nvGrpSpPr>
              <p:grpSpPr bwMode="auto">
                <a:xfrm>
                  <a:off x="331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9231" name="Line 15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32" name="Line 16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9233" name="Line 17"/>
                <p:cNvSpPr>
                  <a:spLocks noChangeShapeType="1"/>
                </p:cNvSpPr>
                <p:nvPr/>
              </p:nvSpPr>
              <p:spPr bwMode="auto">
                <a:xfrm>
                  <a:off x="3888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34" name="Line 18"/>
                <p:cNvSpPr>
                  <a:spLocks noChangeShapeType="1"/>
                </p:cNvSpPr>
                <p:nvPr/>
              </p:nvSpPr>
              <p:spPr bwMode="auto">
                <a:xfrm>
                  <a:off x="4464" y="1152"/>
                  <a:ext cx="0" cy="2880"/>
                </a:xfrm>
                <a:prstGeom prst="line">
                  <a:avLst/>
                </a:prstGeom>
                <a:noFill/>
                <a:ln w="31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" name="Group 19"/>
                <p:cNvGrpSpPr>
                  <a:grpSpLocks/>
                </p:cNvGrpSpPr>
                <p:nvPr/>
              </p:nvGrpSpPr>
              <p:grpSpPr bwMode="auto">
                <a:xfrm>
                  <a:off x="4752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9236" name="Line 20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3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8" name="Group 22"/>
                <p:cNvGrpSpPr>
                  <a:grpSpLocks/>
                </p:cNvGrpSpPr>
                <p:nvPr/>
              </p:nvGrpSpPr>
              <p:grpSpPr bwMode="auto">
                <a:xfrm>
                  <a:off x="5328" y="1152"/>
                  <a:ext cx="288" cy="2880"/>
                  <a:chOff x="2880" y="1296"/>
                  <a:chExt cx="288" cy="2592"/>
                </a:xfrm>
              </p:grpSpPr>
              <p:sp>
                <p:nvSpPr>
                  <p:cNvPr id="9239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880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40" name="Line 24"/>
                  <p:cNvSpPr>
                    <a:spLocks noChangeShapeType="1"/>
                  </p:cNvSpPr>
                  <p:nvPr/>
                </p:nvSpPr>
                <p:spPr bwMode="auto">
                  <a:xfrm>
                    <a:off x="3168" y="1296"/>
                    <a:ext cx="0" cy="2592"/>
                  </a:xfrm>
                  <a:prstGeom prst="line">
                    <a:avLst/>
                  </a:prstGeom>
                  <a:noFill/>
                  <a:ln w="31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9" name="Group 25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grpSp>
              <p:nvGrpSpPr>
                <p:cNvPr id="10" name="Group 26"/>
                <p:cNvGrpSpPr>
                  <a:grpSpLocks/>
                </p:cNvGrpSpPr>
                <p:nvPr/>
              </p:nvGrpSpPr>
              <p:grpSpPr bwMode="auto">
                <a:xfrm>
                  <a:off x="2736" y="2016"/>
                  <a:ext cx="2880" cy="288"/>
                  <a:chOff x="2736" y="2016"/>
                  <a:chExt cx="2880" cy="288"/>
                </a:xfrm>
              </p:grpSpPr>
              <p:sp>
                <p:nvSpPr>
                  <p:cNvPr id="9243" name="Line 27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44" name="Line 28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1" name="Group 29"/>
                <p:cNvGrpSpPr>
                  <a:grpSpLocks/>
                </p:cNvGrpSpPr>
                <p:nvPr/>
              </p:nvGrpSpPr>
              <p:grpSpPr bwMode="auto">
                <a:xfrm>
                  <a:off x="2736" y="1440"/>
                  <a:ext cx="2880" cy="288"/>
                  <a:chOff x="2736" y="2016"/>
                  <a:chExt cx="2880" cy="288"/>
                </a:xfrm>
              </p:grpSpPr>
              <p:sp>
                <p:nvSpPr>
                  <p:cNvPr id="9246" name="Line 30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47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12" name="Group 32"/>
                <p:cNvGrpSpPr>
                  <a:grpSpLocks/>
                </p:cNvGrpSpPr>
                <p:nvPr/>
              </p:nvGrpSpPr>
              <p:grpSpPr bwMode="auto">
                <a:xfrm>
                  <a:off x="2736" y="2880"/>
                  <a:ext cx="2880" cy="288"/>
                  <a:chOff x="2736" y="2016"/>
                  <a:chExt cx="2880" cy="288"/>
                </a:xfrm>
              </p:grpSpPr>
              <p:sp>
                <p:nvSpPr>
                  <p:cNvPr id="9249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304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250" name="Line 34"/>
                  <p:cNvSpPr>
                    <a:spLocks noChangeShapeType="1"/>
                  </p:cNvSpPr>
                  <p:nvPr/>
                </p:nvSpPr>
                <p:spPr bwMode="auto">
                  <a:xfrm>
                    <a:off x="2736" y="2016"/>
                    <a:ext cx="288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9251" name="Line 35"/>
                <p:cNvSpPr>
                  <a:spLocks noChangeShapeType="1"/>
                </p:cNvSpPr>
                <p:nvPr/>
              </p:nvSpPr>
              <p:spPr bwMode="auto">
                <a:xfrm>
                  <a:off x="2736" y="3744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2" name="Line 36"/>
                <p:cNvSpPr>
                  <a:spLocks noChangeShapeType="1"/>
                </p:cNvSpPr>
                <p:nvPr/>
              </p:nvSpPr>
              <p:spPr bwMode="auto">
                <a:xfrm>
                  <a:off x="2736" y="3456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3" name="Line 37"/>
                <p:cNvSpPr>
                  <a:spLocks noChangeShapeType="1"/>
                </p:cNvSpPr>
                <p:nvPr/>
              </p:nvSpPr>
              <p:spPr bwMode="auto">
                <a:xfrm>
                  <a:off x="2736" y="403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4" name="Line 38"/>
                <p:cNvSpPr>
                  <a:spLocks noChangeShapeType="1"/>
                </p:cNvSpPr>
                <p:nvPr/>
              </p:nvSpPr>
              <p:spPr bwMode="auto">
                <a:xfrm>
                  <a:off x="2736" y="1152"/>
                  <a:ext cx="288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3" name="Group 39"/>
            <p:cNvGrpSpPr>
              <a:grpSpLocks/>
            </p:cNvGrpSpPr>
            <p:nvPr/>
          </p:nvGrpSpPr>
          <p:grpSpPr bwMode="auto">
            <a:xfrm>
              <a:off x="2736" y="1152"/>
              <a:ext cx="2947" cy="2880"/>
              <a:chOff x="2736" y="1152"/>
              <a:chExt cx="2947" cy="2880"/>
            </a:xfrm>
          </p:grpSpPr>
          <p:grpSp>
            <p:nvGrpSpPr>
              <p:cNvPr id="14" name="Group 40"/>
              <p:cNvGrpSpPr>
                <a:grpSpLocks/>
              </p:cNvGrpSpPr>
              <p:nvPr/>
            </p:nvGrpSpPr>
            <p:grpSpPr bwMode="auto">
              <a:xfrm>
                <a:off x="2736" y="1152"/>
                <a:ext cx="2880" cy="2880"/>
                <a:chOff x="2736" y="1152"/>
                <a:chExt cx="2880" cy="2880"/>
              </a:xfrm>
            </p:grpSpPr>
            <p:sp>
              <p:nvSpPr>
                <p:cNvPr id="925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176" y="1152"/>
                  <a:ext cx="0" cy="288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58" name="Line 42"/>
                <p:cNvSpPr>
                  <a:spLocks noChangeShapeType="1"/>
                </p:cNvSpPr>
                <p:nvPr/>
              </p:nvSpPr>
              <p:spPr bwMode="auto">
                <a:xfrm>
                  <a:off x="2736" y="2592"/>
                  <a:ext cx="2880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9259" name="Text Box 43"/>
              <p:cNvSpPr txBox="1">
                <a:spLocks noChangeArrowheads="1"/>
              </p:cNvSpPr>
              <p:nvPr/>
            </p:nvSpPr>
            <p:spPr bwMode="auto">
              <a:xfrm>
                <a:off x="3984" y="1200"/>
                <a:ext cx="19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/>
                  <a:t>у</a:t>
                </a:r>
              </a:p>
            </p:txBody>
          </p:sp>
          <p:sp>
            <p:nvSpPr>
              <p:cNvPr id="9260" name="Text Box 44"/>
              <p:cNvSpPr txBox="1">
                <a:spLocks noChangeArrowheads="1"/>
              </p:cNvSpPr>
              <p:nvPr/>
            </p:nvSpPr>
            <p:spPr bwMode="auto">
              <a:xfrm>
                <a:off x="5424" y="2592"/>
                <a:ext cx="20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/>
                  <a:t>х</a:t>
                </a:r>
              </a:p>
            </p:txBody>
          </p:sp>
          <p:sp>
            <p:nvSpPr>
              <p:cNvPr id="9261" name="Text Box 45"/>
              <p:cNvSpPr txBox="1">
                <a:spLocks noChangeArrowheads="1"/>
              </p:cNvSpPr>
              <p:nvPr/>
            </p:nvSpPr>
            <p:spPr bwMode="auto">
              <a:xfrm>
                <a:off x="4022" y="2564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/>
                  <a:t>0</a:t>
                </a:r>
              </a:p>
            </p:txBody>
          </p:sp>
          <p:sp>
            <p:nvSpPr>
              <p:cNvPr id="9262" name="Text Box 46"/>
              <p:cNvSpPr txBox="1">
                <a:spLocks noChangeArrowheads="1"/>
              </p:cNvSpPr>
              <p:nvPr/>
            </p:nvSpPr>
            <p:spPr bwMode="auto">
              <a:xfrm>
                <a:off x="4413" y="2571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/>
                  <a:t>1</a:t>
                </a:r>
              </a:p>
            </p:txBody>
          </p:sp>
          <p:sp>
            <p:nvSpPr>
              <p:cNvPr id="9263" name="Text Box 47"/>
              <p:cNvSpPr txBox="1">
                <a:spLocks noChangeArrowheads="1"/>
              </p:cNvSpPr>
              <p:nvPr/>
            </p:nvSpPr>
            <p:spPr bwMode="auto">
              <a:xfrm>
                <a:off x="4010" y="2196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ru-RU" b="1"/>
                  <a:t>1</a:t>
                </a:r>
              </a:p>
            </p:txBody>
          </p:sp>
          <p:sp>
            <p:nvSpPr>
              <p:cNvPr id="9264" name="Text Box 48"/>
              <p:cNvSpPr txBox="1">
                <a:spLocks noChangeArrowheads="1"/>
              </p:cNvSpPr>
              <p:nvPr/>
            </p:nvSpPr>
            <p:spPr bwMode="auto">
              <a:xfrm>
                <a:off x="5006" y="1767"/>
                <a:ext cx="677" cy="23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b="1"/>
                  <a:t>y</a:t>
                </a:r>
                <a:r>
                  <a:rPr lang="ru-RU" b="1"/>
                  <a:t>=</a:t>
                </a:r>
                <a:r>
                  <a:rPr lang="en-US" b="1"/>
                  <a:t>f ‘(x)</a:t>
                </a:r>
                <a:endParaRPr lang="ru-RU" b="1"/>
              </a:p>
            </p:txBody>
          </p:sp>
        </p:grpSp>
      </p:grpSp>
      <p:grpSp>
        <p:nvGrpSpPr>
          <p:cNvPr id="15" name="Group 49"/>
          <p:cNvGrpSpPr>
            <a:grpSpLocks/>
          </p:cNvGrpSpPr>
          <p:nvPr/>
        </p:nvGrpSpPr>
        <p:grpSpPr bwMode="auto">
          <a:xfrm>
            <a:off x="4589463" y="3124200"/>
            <a:ext cx="3800475" cy="1981200"/>
            <a:chOff x="2891" y="1968"/>
            <a:chExt cx="2394" cy="1248"/>
          </a:xfrm>
        </p:grpSpPr>
        <p:sp>
          <p:nvSpPr>
            <p:cNvPr id="9266" name="Freeform 50"/>
            <p:cNvSpPr>
              <a:spLocks/>
            </p:cNvSpPr>
            <p:nvPr/>
          </p:nvSpPr>
          <p:spPr bwMode="auto">
            <a:xfrm>
              <a:off x="2928" y="1968"/>
              <a:ext cx="2304" cy="1248"/>
            </a:xfrm>
            <a:custGeom>
              <a:avLst/>
              <a:gdLst/>
              <a:ahLst/>
              <a:cxnLst>
                <a:cxn ang="0">
                  <a:pos x="0" y="624"/>
                </a:cxn>
                <a:cxn ang="0">
                  <a:pos x="144" y="48"/>
                </a:cxn>
                <a:cxn ang="0">
                  <a:pos x="288" y="624"/>
                </a:cxn>
                <a:cxn ang="0">
                  <a:pos x="576" y="1200"/>
                </a:cxn>
                <a:cxn ang="0">
                  <a:pos x="864" y="912"/>
                </a:cxn>
                <a:cxn ang="0">
                  <a:pos x="1152" y="1200"/>
                </a:cxn>
                <a:cxn ang="0">
                  <a:pos x="1440" y="624"/>
                </a:cxn>
                <a:cxn ang="0">
                  <a:pos x="1584" y="336"/>
                </a:cxn>
                <a:cxn ang="0">
                  <a:pos x="1728" y="624"/>
                </a:cxn>
                <a:cxn ang="0">
                  <a:pos x="1872" y="1200"/>
                </a:cxn>
                <a:cxn ang="0">
                  <a:pos x="2016" y="624"/>
                </a:cxn>
                <a:cxn ang="0">
                  <a:pos x="2160" y="48"/>
                </a:cxn>
                <a:cxn ang="0">
                  <a:pos x="2304" y="336"/>
                </a:cxn>
              </a:cxnLst>
              <a:rect l="0" t="0" r="r" b="b"/>
              <a:pathLst>
                <a:path w="2304" h="1248">
                  <a:moveTo>
                    <a:pt x="0" y="624"/>
                  </a:moveTo>
                  <a:cubicBezTo>
                    <a:pt x="48" y="336"/>
                    <a:pt x="96" y="48"/>
                    <a:pt x="144" y="48"/>
                  </a:cubicBezTo>
                  <a:cubicBezTo>
                    <a:pt x="192" y="48"/>
                    <a:pt x="216" y="432"/>
                    <a:pt x="288" y="624"/>
                  </a:cubicBezTo>
                  <a:cubicBezTo>
                    <a:pt x="360" y="816"/>
                    <a:pt x="480" y="1152"/>
                    <a:pt x="576" y="1200"/>
                  </a:cubicBezTo>
                  <a:cubicBezTo>
                    <a:pt x="672" y="1248"/>
                    <a:pt x="768" y="912"/>
                    <a:pt x="864" y="912"/>
                  </a:cubicBezTo>
                  <a:cubicBezTo>
                    <a:pt x="960" y="912"/>
                    <a:pt x="1056" y="1248"/>
                    <a:pt x="1152" y="1200"/>
                  </a:cubicBezTo>
                  <a:cubicBezTo>
                    <a:pt x="1248" y="1152"/>
                    <a:pt x="1368" y="768"/>
                    <a:pt x="1440" y="624"/>
                  </a:cubicBezTo>
                  <a:cubicBezTo>
                    <a:pt x="1512" y="480"/>
                    <a:pt x="1536" y="336"/>
                    <a:pt x="1584" y="336"/>
                  </a:cubicBezTo>
                  <a:cubicBezTo>
                    <a:pt x="1632" y="336"/>
                    <a:pt x="1680" y="480"/>
                    <a:pt x="1728" y="624"/>
                  </a:cubicBezTo>
                  <a:cubicBezTo>
                    <a:pt x="1776" y="768"/>
                    <a:pt x="1824" y="1200"/>
                    <a:pt x="1872" y="1200"/>
                  </a:cubicBezTo>
                  <a:cubicBezTo>
                    <a:pt x="1920" y="1200"/>
                    <a:pt x="1968" y="816"/>
                    <a:pt x="2016" y="624"/>
                  </a:cubicBezTo>
                  <a:cubicBezTo>
                    <a:pt x="2064" y="432"/>
                    <a:pt x="2112" y="96"/>
                    <a:pt x="2160" y="48"/>
                  </a:cubicBezTo>
                  <a:cubicBezTo>
                    <a:pt x="2208" y="0"/>
                    <a:pt x="2280" y="288"/>
                    <a:pt x="2304" y="336"/>
                  </a:cubicBezTo>
                </a:path>
              </a:pathLst>
            </a:custGeom>
            <a:noFill/>
            <a:ln w="38100" cmpd="sng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267" name="Oval 51"/>
            <p:cNvSpPr>
              <a:spLocks noChangeArrowheads="1"/>
            </p:cNvSpPr>
            <p:nvPr/>
          </p:nvSpPr>
          <p:spPr bwMode="auto">
            <a:xfrm>
              <a:off x="2891" y="2555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268" name="Oval 52"/>
            <p:cNvSpPr>
              <a:spLocks noChangeArrowheads="1"/>
            </p:cNvSpPr>
            <p:nvPr/>
          </p:nvSpPr>
          <p:spPr bwMode="auto">
            <a:xfrm>
              <a:off x="5209" y="2276"/>
              <a:ext cx="76" cy="67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F66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8137525" y="407035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latin typeface="Times New Roman" pitchFamily="18" charset="0"/>
              </a:rPr>
              <a:t>b</a:t>
            </a:r>
            <a:endParaRPr lang="ru-RU" sz="2400" i="1">
              <a:latin typeface="Times New Roman" pitchFamily="18" charset="0"/>
            </a:endParaRP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479925" y="40719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 i="1">
                <a:latin typeface="Times New Roman" pitchFamily="18" charset="0"/>
              </a:rPr>
              <a:t>а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0" y="214290"/>
            <a:ext cx="87154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 рисунке изображен график производной функции </a:t>
            </a:r>
            <a:r>
              <a:rPr lang="en-US" sz="2400" i="1" dirty="0" smtClean="0"/>
              <a:t>f(x),</a:t>
            </a:r>
            <a:endParaRPr lang="ru-RU" sz="2400" i="1" dirty="0" smtClean="0"/>
          </a:p>
          <a:p>
            <a:r>
              <a:rPr lang="ru-RU" sz="2400" dirty="0" smtClean="0"/>
              <a:t>определенной на интервале </a:t>
            </a:r>
            <a:r>
              <a:rPr lang="en-US" sz="2400" dirty="0" smtClean="0"/>
              <a:t>(</a:t>
            </a:r>
            <a:r>
              <a:rPr lang="en-US" sz="2400" dirty="0" err="1" smtClean="0"/>
              <a:t>a;b</a:t>
            </a:r>
            <a:r>
              <a:rPr lang="en-US" sz="2400" dirty="0" smtClean="0"/>
              <a:t>).</a:t>
            </a:r>
            <a:r>
              <a:rPr lang="ru-RU" sz="2400" dirty="0" smtClean="0"/>
              <a:t> Найдите </a:t>
            </a:r>
            <a:r>
              <a:rPr lang="ru-RU" sz="2400" b="1" dirty="0" smtClean="0"/>
              <a:t>промежутки возрастания</a:t>
            </a:r>
            <a:r>
              <a:rPr lang="ru-RU" sz="2400" dirty="0" smtClean="0"/>
              <a:t> функции </a:t>
            </a:r>
            <a:r>
              <a:rPr lang="en-US" sz="2400" i="1" dirty="0" smtClean="0"/>
              <a:t>f(x)</a:t>
            </a:r>
            <a:r>
              <a:rPr lang="ru-RU" sz="2400" i="1" dirty="0" smtClean="0"/>
              <a:t>. </a:t>
            </a:r>
            <a:r>
              <a:rPr lang="ru-RU" sz="2400" u="sng" dirty="0" smtClean="0"/>
              <a:t>В ответе укажите длину наибольшего из них.</a:t>
            </a:r>
            <a:endParaRPr lang="ru-RU" sz="2400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69" grpId="0"/>
      <p:bldP spid="92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41"/>
          <p:cNvSpPr>
            <a:spLocks noChangeArrowheads="1"/>
          </p:cNvSpPr>
          <p:nvPr/>
        </p:nvSpPr>
        <p:spPr bwMode="auto">
          <a:xfrm>
            <a:off x="1000100" y="4214818"/>
            <a:ext cx="6858048" cy="1071570"/>
          </a:xfrm>
          <a:prstGeom prst="roundRect">
            <a:avLst>
              <a:gd name="adj" fmla="val 13112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lIns="82945" tIns="41473" rIns="82945" bIns="41473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4.Отмечаем эти точки на числовой прямой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и определяем знаки производной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на полученных промежутках</a:t>
            </a:r>
            <a:endParaRPr lang="ru-RU" sz="22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2291" name="AutoShape 42"/>
          <p:cNvSpPr>
            <a:spLocks noChangeArrowheads="1"/>
          </p:cNvSpPr>
          <p:nvPr/>
        </p:nvSpPr>
        <p:spPr bwMode="auto">
          <a:xfrm>
            <a:off x="1000100" y="3071810"/>
            <a:ext cx="6858048" cy="642941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lIns="82945" tIns="41473" rIns="82945" bIns="41473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3.Находим точки, в которых </a:t>
            </a:r>
            <a:r>
              <a:rPr lang="en-US" sz="2200" b="1" dirty="0" smtClean="0">
                <a:solidFill>
                  <a:srgbClr val="000066"/>
                </a:solidFill>
                <a:latin typeface="Bookman Old Style" pitchFamily="18" charset="0"/>
              </a:rPr>
              <a:t>f’(x) =0</a:t>
            </a: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или</a:t>
            </a:r>
            <a:r>
              <a:rPr lang="en-US" sz="2200" b="1" dirty="0" smtClean="0">
                <a:solidFill>
                  <a:srgbClr val="000066"/>
                </a:solidFill>
                <a:latin typeface="Bookman Old Style" pitchFamily="18" charset="0"/>
              </a:rPr>
              <a:t> f’(x)</a:t>
            </a: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 не существует</a:t>
            </a:r>
            <a:endParaRPr lang="ru-RU" sz="22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  <p:sp>
        <p:nvSpPr>
          <p:cNvPr id="16390" name="Line 45"/>
          <p:cNvSpPr>
            <a:spLocks noChangeShapeType="1"/>
          </p:cNvSpPr>
          <p:nvPr/>
        </p:nvSpPr>
        <p:spPr bwMode="auto">
          <a:xfrm>
            <a:off x="4214810" y="1643050"/>
            <a:ext cx="0" cy="392113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000100" y="142852"/>
            <a:ext cx="662473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Алгоритм нахождения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промежутков возрастания (убывания)  функции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41"/>
          <p:cNvSpPr>
            <a:spLocks noChangeArrowheads="1"/>
          </p:cNvSpPr>
          <p:nvPr/>
        </p:nvSpPr>
        <p:spPr bwMode="auto">
          <a:xfrm>
            <a:off x="1000100" y="1000109"/>
            <a:ext cx="6643734" cy="642941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lIns="82945" tIns="41473" rIns="82945" bIns="41473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1. Находим область определения </a:t>
            </a:r>
            <a:r>
              <a:rPr lang="ru-RU" sz="2200" b="1" dirty="0">
                <a:solidFill>
                  <a:srgbClr val="000066"/>
                </a:solidFill>
                <a:latin typeface="Bookman Old Style" pitchFamily="18" charset="0"/>
              </a:rPr>
              <a:t>функции</a:t>
            </a:r>
          </a:p>
        </p:txBody>
      </p:sp>
      <p:sp>
        <p:nvSpPr>
          <p:cNvPr id="12" name="AutoShape 41"/>
          <p:cNvSpPr>
            <a:spLocks noChangeArrowheads="1"/>
          </p:cNvSpPr>
          <p:nvPr/>
        </p:nvSpPr>
        <p:spPr bwMode="auto">
          <a:xfrm>
            <a:off x="1071538" y="2071678"/>
            <a:ext cx="6715172" cy="642942"/>
          </a:xfrm>
          <a:prstGeom prst="roundRect">
            <a:avLst>
              <a:gd name="adj" fmla="val 16667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lIns="82945" tIns="41473" rIns="82945" bIns="41473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2.Находим </a:t>
            </a:r>
            <a:r>
              <a:rPr lang="ru-RU" sz="2200" b="1" dirty="0">
                <a:solidFill>
                  <a:srgbClr val="000066"/>
                </a:solidFill>
                <a:latin typeface="Bookman Old Style" pitchFamily="18" charset="0"/>
              </a:rPr>
              <a:t>производную функции</a:t>
            </a:r>
          </a:p>
        </p:txBody>
      </p:sp>
      <p:sp>
        <p:nvSpPr>
          <p:cNvPr id="14" name="Line 45"/>
          <p:cNvSpPr>
            <a:spLocks noChangeShapeType="1"/>
          </p:cNvSpPr>
          <p:nvPr/>
        </p:nvSpPr>
        <p:spPr bwMode="auto">
          <a:xfrm>
            <a:off x="4357686" y="5286388"/>
            <a:ext cx="0" cy="392113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>
            <a:off x="4286248" y="3786190"/>
            <a:ext cx="0" cy="392113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16" name="Line 45"/>
          <p:cNvSpPr>
            <a:spLocks noChangeShapeType="1"/>
          </p:cNvSpPr>
          <p:nvPr/>
        </p:nvSpPr>
        <p:spPr bwMode="auto">
          <a:xfrm>
            <a:off x="4214810" y="2714620"/>
            <a:ext cx="0" cy="392113"/>
          </a:xfrm>
          <a:prstGeom prst="line">
            <a:avLst/>
          </a:prstGeom>
          <a:noFill/>
          <a:ln w="57150">
            <a:solidFill>
              <a:srgbClr val="000099"/>
            </a:solidFill>
            <a:round/>
            <a:headEnd/>
            <a:tailEnd type="triangle" w="med" len="med"/>
          </a:ln>
        </p:spPr>
        <p:txBody>
          <a:bodyPr lIns="82945" tIns="41473" rIns="82945" bIns="41473"/>
          <a:lstStyle/>
          <a:p>
            <a:endParaRPr lang="ru-RU"/>
          </a:p>
        </p:txBody>
      </p:sp>
      <p:sp>
        <p:nvSpPr>
          <p:cNvPr id="19" name="AutoShape 41"/>
          <p:cNvSpPr>
            <a:spLocks noChangeArrowheads="1"/>
          </p:cNvSpPr>
          <p:nvPr/>
        </p:nvSpPr>
        <p:spPr bwMode="auto">
          <a:xfrm>
            <a:off x="1000100" y="5643578"/>
            <a:ext cx="6858048" cy="1071570"/>
          </a:xfrm>
          <a:prstGeom prst="roundRect">
            <a:avLst>
              <a:gd name="adj" fmla="val 13112"/>
            </a:avLst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round/>
            <a:headEnd/>
            <a:tailEnd/>
          </a:ln>
          <a:effectLst>
            <a:outerShdw dist="107763" dir="18900000" algn="ctr" rotWithShape="0">
              <a:srgbClr val="808080">
                <a:alpha val="50000"/>
              </a:srgbClr>
            </a:outerShdw>
          </a:effectLst>
        </p:spPr>
        <p:txBody>
          <a:bodyPr wrap="none" lIns="82945" tIns="41473" rIns="82945" bIns="41473" anchor="ctr"/>
          <a:lstStyle/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5.Делаем выводы о промежутках </a:t>
            </a:r>
          </a:p>
          <a:p>
            <a:pPr algn="ctr">
              <a:defRPr/>
            </a:pPr>
            <a:r>
              <a:rPr lang="ru-RU" sz="2200" b="1" dirty="0" smtClean="0">
                <a:solidFill>
                  <a:srgbClr val="000066"/>
                </a:solidFill>
                <a:latin typeface="Bookman Old Style" pitchFamily="18" charset="0"/>
              </a:rPr>
              <a:t>возрастания и убывания</a:t>
            </a:r>
            <a:endParaRPr lang="ru-RU" sz="2200" b="1" dirty="0">
              <a:solidFill>
                <a:srgbClr val="000066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1" grpId="0" animBg="1"/>
      <p:bldP spid="11" grpId="0" animBg="1"/>
      <p:bldP spid="12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sotw9_temp0"/>
          <p:cNvPicPr/>
          <p:nvPr/>
        </p:nvPicPr>
        <p:blipFill>
          <a:blip r:embed="rId2" cstate="print">
            <a:lum bright="-48000" contrast="84000"/>
            <a:grayscl/>
          </a:blip>
          <a:srcRect l="57944"/>
          <a:stretch>
            <a:fillRect/>
          </a:stretch>
        </p:blipFill>
        <p:spPr bwMode="auto">
          <a:xfrm>
            <a:off x="1187624" y="1772816"/>
            <a:ext cx="5760640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39552" y="260648"/>
            <a:ext cx="8064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Cambria" pitchFamily="18" charset="0"/>
              </a:rPr>
              <a:t> (ЕГЭ)   На рисунке изображен график функции у = </a:t>
            </a:r>
            <a:r>
              <a:rPr lang="en-US" sz="2000" dirty="0" smtClean="0">
                <a:latin typeface="Cambria" pitchFamily="18" charset="0"/>
              </a:rPr>
              <a:t>f(x)</a:t>
            </a:r>
            <a:r>
              <a:rPr lang="ru-RU" sz="2000" dirty="0" smtClean="0">
                <a:latin typeface="Cambria" pitchFamily="18" charset="0"/>
              </a:rPr>
              <a:t> и касательная к этому графику. </a:t>
            </a:r>
            <a:r>
              <a:rPr lang="ru-RU" sz="2000" b="1" u="sng" dirty="0" smtClean="0">
                <a:latin typeface="Cambria" pitchFamily="18" charset="0"/>
              </a:rPr>
              <a:t>Определите  знак производной в точке касания.  </a:t>
            </a:r>
            <a:endParaRPr lang="ru-RU" sz="2000" b="1" u="sng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msotw9_temp0"/>
          <p:cNvPicPr/>
          <p:nvPr/>
        </p:nvPicPr>
        <p:blipFill>
          <a:blip r:embed="rId2" cstate="print">
            <a:lum bright="-24000" contrast="60000"/>
            <a:grayscl/>
          </a:blip>
          <a:srcRect l="59386"/>
          <a:stretch>
            <a:fillRect/>
          </a:stretch>
        </p:blipFill>
        <p:spPr bwMode="auto">
          <a:xfrm>
            <a:off x="1214415" y="2143116"/>
            <a:ext cx="5715040" cy="3571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51520" y="260648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Cambria" pitchFamily="18" charset="0"/>
              </a:rPr>
              <a:t> (ЕГЭ)   На рисунке изображен график функции у = </a:t>
            </a:r>
            <a:r>
              <a:rPr lang="en-US" dirty="0" smtClean="0">
                <a:latin typeface="Cambria" pitchFamily="18" charset="0"/>
              </a:rPr>
              <a:t>f(x)</a:t>
            </a:r>
            <a:r>
              <a:rPr lang="ru-RU" dirty="0" smtClean="0">
                <a:latin typeface="Cambria" pitchFamily="18" charset="0"/>
              </a:rPr>
              <a:t> и касательная к этому графику. </a:t>
            </a:r>
            <a:r>
              <a:rPr lang="ru-RU" b="1" u="sng" dirty="0" smtClean="0">
                <a:latin typeface="Cambria" pitchFamily="18" charset="0"/>
              </a:rPr>
              <a:t>Определите  знак производной в точке касания.  </a:t>
            </a:r>
            <a:endParaRPr lang="ru-RU" b="1" u="sng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00034" y="142852"/>
          <a:ext cx="8358246" cy="607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30"/>
                <a:gridCol w="3071834"/>
                <a:gridCol w="2786082"/>
              </a:tblGrid>
              <a:tr h="40545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вариант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вариант</a:t>
                      </a:r>
                      <a:endParaRPr lang="ru-RU" dirty="0"/>
                    </a:p>
                  </a:txBody>
                  <a:tcPr/>
                </a:tc>
              </a:tr>
              <a:tr h="1094739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D(f)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0" dirty="0" smtClean="0"/>
                        <a:t> ‘ (x)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</a:t>
                      </a:r>
                      <a:r>
                        <a:rPr lang="en-US" baseline="0" dirty="0" smtClean="0"/>
                        <a:t> ‘ (x) = 0 </a:t>
                      </a:r>
                    </a:p>
                    <a:p>
                      <a:pPr algn="ctr"/>
                      <a:r>
                        <a:rPr lang="en-US" baseline="0" dirty="0" smtClean="0"/>
                        <a:t>(</a:t>
                      </a:r>
                      <a:r>
                        <a:rPr lang="ru-RU" baseline="0" dirty="0" smtClean="0"/>
                        <a:t>не существует</a:t>
                      </a:r>
                      <a:r>
                        <a:rPr lang="en-US" baseline="0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Знаки</a:t>
                      </a:r>
                    </a:p>
                    <a:p>
                      <a:pPr algn="ctr"/>
                      <a:r>
                        <a:rPr lang="ru-RU" dirty="0" smtClean="0"/>
                        <a:t>производной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Промежутки возрастания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6187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Промежутки убывания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857232"/>
            <a:ext cx="2495112" cy="485774"/>
          </a:xfrm>
          <a:prstGeom prst="rect">
            <a:avLst/>
          </a:prstGeom>
          <a:noFill/>
        </p:spPr>
      </p:pic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388" y="972096"/>
            <a:ext cx="2205031" cy="4423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967</Words>
  <Application>Microsoft Office PowerPoint</Application>
  <PresentationFormat>Экран (4:3)</PresentationFormat>
  <Paragraphs>255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COMP</cp:lastModifiedBy>
  <cp:revision>8</cp:revision>
  <dcterms:created xsi:type="dcterms:W3CDTF">2015-04-13T06:00:28Z</dcterms:created>
  <dcterms:modified xsi:type="dcterms:W3CDTF">2015-04-13T08:01:35Z</dcterms:modified>
</cp:coreProperties>
</file>