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9" r:id="rId8"/>
    <p:sldId id="270" r:id="rId9"/>
    <p:sldId id="27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071942"/>
            <a:ext cx="7467600" cy="1143000"/>
          </a:xfrm>
        </p:spPr>
        <p:txBody>
          <a:bodyPr>
            <a:noAutofit/>
          </a:bodyPr>
          <a:lstStyle/>
          <a:p>
            <a:pPr algn="r"/>
            <a:r>
              <a:rPr lang="ru-RU" sz="6600" dirty="0" smtClean="0">
                <a:latin typeface="Arial" pitchFamily="34" charset="0"/>
                <a:cs typeface="Arial" pitchFamily="34" charset="0"/>
              </a:rPr>
              <a:t>Система счетов бухгалтерского учета.</a:t>
            </a:r>
            <a:br>
              <a:rPr lang="ru-RU" sz="6600" dirty="0" smtClean="0">
                <a:latin typeface="Arial" pitchFamily="34" charset="0"/>
                <a:cs typeface="Arial" pitchFamily="34" charset="0"/>
              </a:rPr>
            </a:br>
            <a:r>
              <a:rPr lang="ru-RU" sz="6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66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Преподаватель: 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перебейнос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Ирина Александровна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Бухгалтер – Бесплатные иконки: пользовате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357669"/>
            <a:ext cx="2500330" cy="2500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Схема </a:t>
            </a:r>
            <a:r>
              <a:rPr lang="ru-RU" b="1" dirty="0" smtClean="0"/>
              <a:t>активного</a:t>
            </a:r>
            <a:r>
              <a:rPr lang="ru-RU" dirty="0" smtClean="0"/>
              <a:t> счета</a:t>
            </a:r>
            <a:endParaRPr lang="ru-RU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643182"/>
            <a:ext cx="8226129" cy="379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Сальдо конечное рассчитывается по следующей формуле:</a:t>
            </a:r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6000" b="1" dirty="0" err="1" smtClean="0"/>
              <a:t>Ск=Сн+Од-Ок</a:t>
            </a:r>
            <a:endParaRPr lang="ru-RU" sz="6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 основным активным счетам относятся:</a:t>
            </a:r>
          </a:p>
          <a:p>
            <a:pPr fontAlgn="base"/>
            <a:r>
              <a:rPr lang="ru-RU" b="1" dirty="0" smtClean="0"/>
              <a:t>01</a:t>
            </a:r>
            <a:r>
              <a:rPr lang="ru-RU" dirty="0" smtClean="0"/>
              <a:t> — основные средства;</a:t>
            </a:r>
          </a:p>
          <a:p>
            <a:pPr fontAlgn="base"/>
            <a:r>
              <a:rPr lang="ru-RU" b="1" dirty="0" smtClean="0"/>
              <a:t>04</a:t>
            </a:r>
            <a:r>
              <a:rPr lang="ru-RU" dirty="0" smtClean="0"/>
              <a:t>- нематериальные активы</a:t>
            </a:r>
          </a:p>
          <a:p>
            <a:pPr fontAlgn="base"/>
            <a:r>
              <a:rPr lang="ru-RU" b="1" dirty="0" smtClean="0"/>
              <a:t>10</a:t>
            </a:r>
            <a:r>
              <a:rPr lang="ru-RU" dirty="0" smtClean="0"/>
              <a:t> — материалы;</a:t>
            </a:r>
          </a:p>
          <a:p>
            <a:pPr fontAlgn="base"/>
            <a:r>
              <a:rPr lang="ru-RU" b="1" dirty="0" smtClean="0"/>
              <a:t>20</a:t>
            </a:r>
            <a:r>
              <a:rPr lang="ru-RU" dirty="0" smtClean="0"/>
              <a:t> — основное производство;</a:t>
            </a:r>
          </a:p>
          <a:p>
            <a:pPr fontAlgn="base"/>
            <a:r>
              <a:rPr lang="ru-RU" b="1" dirty="0" smtClean="0"/>
              <a:t>43</a:t>
            </a:r>
            <a:r>
              <a:rPr lang="ru-RU" dirty="0" smtClean="0"/>
              <a:t> — готовая продукция;</a:t>
            </a:r>
          </a:p>
          <a:p>
            <a:pPr fontAlgn="base"/>
            <a:r>
              <a:rPr lang="ru-RU" b="1" dirty="0" smtClean="0"/>
              <a:t>50</a:t>
            </a:r>
            <a:r>
              <a:rPr lang="ru-RU" dirty="0" smtClean="0"/>
              <a:t> - касса</a:t>
            </a:r>
          </a:p>
          <a:p>
            <a:pPr fontAlgn="base"/>
            <a:r>
              <a:rPr lang="ru-RU" b="1" dirty="0" smtClean="0"/>
              <a:t>51</a:t>
            </a:r>
            <a:r>
              <a:rPr lang="ru-RU" dirty="0" smtClean="0"/>
              <a:t> — расчётный счёт;</a:t>
            </a:r>
          </a:p>
          <a:p>
            <a:pPr fontAlgn="base"/>
            <a:r>
              <a:rPr lang="ru-RU" b="1" dirty="0" smtClean="0"/>
              <a:t>52</a:t>
            </a:r>
            <a:r>
              <a:rPr lang="ru-RU" dirty="0" smtClean="0"/>
              <a:t> – Валютные счета</a:t>
            </a:r>
          </a:p>
          <a:p>
            <a:pPr fontAlgn="base"/>
            <a:r>
              <a:rPr lang="ru-RU" b="1" dirty="0" smtClean="0"/>
              <a:t>58</a:t>
            </a:r>
            <a:r>
              <a:rPr lang="ru-RU" dirty="0" smtClean="0"/>
              <a:t> — финансовые вложения.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</a:t>
            </a:r>
            <a:r>
              <a:rPr lang="ru-RU" dirty="0" smtClean="0"/>
              <a:t>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Схема </a:t>
            </a:r>
            <a:r>
              <a:rPr lang="ru-RU" b="1" dirty="0" smtClean="0"/>
              <a:t>пассивного</a:t>
            </a:r>
            <a:r>
              <a:rPr lang="ru-RU" dirty="0" smtClean="0"/>
              <a:t> счета: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500306"/>
            <a:ext cx="817758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Сальдо конечное рассчитывается по следующей формуле: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sz="4800" b="1" dirty="0" err="1" smtClean="0"/>
              <a:t>Ск=Сн+Ок-Од</a:t>
            </a:r>
            <a:endParaRPr lang="ru-RU" sz="4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Примерами пассивных </a:t>
            </a:r>
            <a:r>
              <a:rPr lang="ru-RU" dirty="0" err="1" smtClean="0"/>
              <a:t>бухсчетов</a:t>
            </a:r>
            <a:r>
              <a:rPr lang="ru-RU" dirty="0" smtClean="0"/>
              <a:t> служат:</a:t>
            </a:r>
          </a:p>
          <a:p>
            <a:r>
              <a:rPr lang="ru-RU" b="1" dirty="0" smtClean="0"/>
              <a:t>02</a:t>
            </a:r>
            <a:r>
              <a:rPr lang="ru-RU" dirty="0" smtClean="0"/>
              <a:t>– </a:t>
            </a:r>
            <a:r>
              <a:rPr lang="ru-RU" dirty="0" smtClean="0"/>
              <a:t>используется для накопления амортизационных начислений по ОС.</a:t>
            </a:r>
          </a:p>
          <a:p>
            <a:r>
              <a:rPr lang="ru-RU" b="1" dirty="0" smtClean="0"/>
              <a:t>66, 67 </a:t>
            </a:r>
            <a:r>
              <a:rPr lang="ru-RU" dirty="0" smtClean="0"/>
              <a:t>– здесь отражаются сведения по кредитам различного характера.</a:t>
            </a:r>
          </a:p>
          <a:p>
            <a:r>
              <a:rPr lang="ru-RU" b="1" dirty="0" smtClean="0"/>
              <a:t>70</a:t>
            </a:r>
            <a:r>
              <a:rPr lang="ru-RU" dirty="0" smtClean="0"/>
              <a:t> – применяется для учета расчетов с наемным персоналом фирмы.</a:t>
            </a:r>
          </a:p>
          <a:p>
            <a:r>
              <a:rPr lang="ru-RU" b="1" dirty="0" smtClean="0"/>
              <a:t>82</a:t>
            </a:r>
            <a:r>
              <a:rPr lang="ru-RU" dirty="0" smtClean="0"/>
              <a:t> – служит для формирования сведений по резервному капиталу.</a:t>
            </a:r>
          </a:p>
          <a:p>
            <a:r>
              <a:rPr lang="ru-RU" b="1" dirty="0" smtClean="0"/>
              <a:t>80</a:t>
            </a:r>
            <a:r>
              <a:rPr lang="ru-RU" dirty="0" smtClean="0"/>
              <a:t> – предназначен для учета размера уставного капитала.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К активно-пассивным счетам относятся</a:t>
            </a:r>
          </a:p>
          <a:p>
            <a:pPr>
              <a:buNone/>
            </a:pPr>
            <a:r>
              <a:rPr lang="ru-RU" dirty="0" smtClean="0"/>
              <a:t>   На </a:t>
            </a:r>
            <a:r>
              <a:rPr lang="ru-RU" dirty="0" smtClean="0"/>
              <a:t>активно-пассивных счетах отображаются источники формирования активов предприятия (пассивная функция), а также непосредственно активы предприятия, в частности имущество организации (активная функция). У активно-пассивного счёта может быть как одностороннее сальдо, к примеру, только по дебету или только по кредиту, и двустороннее сальдо в обоих направлениях.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Приход – дебет</a:t>
            </a:r>
          </a:p>
          <a:p>
            <a:r>
              <a:rPr lang="ru-RU" dirty="0" smtClean="0"/>
              <a:t>Расход-кредит</a:t>
            </a:r>
          </a:p>
          <a:p>
            <a:r>
              <a:rPr lang="ru-RU" dirty="0" smtClean="0"/>
              <a:t>Сумма всех операций, которые прошли по дебету называют </a:t>
            </a:r>
            <a:r>
              <a:rPr lang="ru-RU" b="1" dirty="0" smtClean="0"/>
              <a:t>оборотом по дебету</a:t>
            </a:r>
          </a:p>
          <a:p>
            <a:r>
              <a:rPr lang="ru-RU" dirty="0" smtClean="0"/>
              <a:t>Сумма всех операций, которые прошли по кредиту называют </a:t>
            </a:r>
            <a:r>
              <a:rPr lang="ru-RU" b="1" dirty="0" smtClean="0"/>
              <a:t>оборотом по кредиту</a:t>
            </a:r>
          </a:p>
          <a:p>
            <a:r>
              <a:rPr lang="ru-RU" dirty="0" smtClean="0"/>
              <a:t>Остаток средств, который имеется на начало месяца, называется - </a:t>
            </a:r>
            <a:r>
              <a:rPr lang="ru-RU" b="1" dirty="0" smtClean="0"/>
              <a:t>Сальдо начальное</a:t>
            </a:r>
          </a:p>
          <a:p>
            <a:r>
              <a:rPr lang="ru-RU" dirty="0" smtClean="0"/>
              <a:t>Остаток средств на конец месяца –</a:t>
            </a:r>
            <a:r>
              <a:rPr lang="ru-RU" b="1" dirty="0" smtClean="0"/>
              <a:t> Сальдо конечное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00174"/>
            <a:ext cx="8715436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 </a:t>
            </a:r>
            <a:r>
              <a:rPr lang="ru-RU" sz="4000" dirty="0" smtClean="0"/>
              <a:t>При подсчете оборотов сальдо начальное НЕ учитывается</a:t>
            </a:r>
            <a:endParaRPr lang="ru-RU" sz="4000" dirty="0"/>
          </a:p>
        </p:txBody>
      </p:sp>
      <p:pic>
        <p:nvPicPr>
          <p:cNvPr id="27652" name="Picture 4" descr="Восклицательный знак красный, 3D - Envato Eleme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000504"/>
            <a:ext cx="2357414" cy="23574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Схема бухгалтерского счета</a:t>
            </a:r>
          </a:p>
          <a:p>
            <a:endParaRPr lang="ru-RU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414" y="2422524"/>
            <a:ext cx="7931212" cy="250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зависимости от того, учет каких средств ведется на бухгалтерских счетах, они делятся на:</a:t>
            </a:r>
          </a:p>
          <a:p>
            <a:r>
              <a:rPr lang="ru-RU" sz="4000" b="1" dirty="0" smtClean="0"/>
              <a:t>Активные</a:t>
            </a:r>
          </a:p>
          <a:p>
            <a:r>
              <a:rPr lang="ru-RU" sz="4000" b="1" dirty="0" smtClean="0"/>
              <a:t>Пассивные</a:t>
            </a:r>
          </a:p>
          <a:p>
            <a:r>
              <a:rPr lang="ru-RU" sz="4000" b="1" dirty="0" smtClean="0"/>
              <a:t>Активно-пассивные</a:t>
            </a:r>
            <a:endParaRPr lang="ru-RU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01080" cy="48737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Учет на бухгалтерских счетах ведется только в денежном выражении</a:t>
            </a:r>
            <a:endParaRPr lang="ru-RU" sz="4000" dirty="0"/>
          </a:p>
        </p:txBody>
      </p:sp>
      <p:pic>
        <p:nvPicPr>
          <p:cNvPr id="4" name="Picture 4" descr="Восклицательный знак красный, 3D - Envato Eleme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000504"/>
            <a:ext cx="2357414" cy="23574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Активные счета – это </a:t>
            </a:r>
            <a:r>
              <a:rPr lang="ru-RU" dirty="0" err="1" smtClean="0"/>
              <a:t>бухсчета</a:t>
            </a:r>
            <a:r>
              <a:rPr lang="ru-RU" dirty="0" smtClean="0"/>
              <a:t>, используемые для контроля движения активов: имущественных и неимущественных ценностей организации. Увеличение таких счетов происходит по левой части – дебету, уменьшение – по правой (кредиту). Входящий/исходящий остаток бывает исключительно дебетовым, возникновение кредитовых значений означает ошибки в бухучете.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Пассивные </a:t>
            </a:r>
            <a:r>
              <a:rPr lang="ru-RU" sz="3200" dirty="0" smtClean="0"/>
              <a:t>счета – это те, где формируются источники появления активов компании. Увеличение подобных </a:t>
            </a:r>
            <a:r>
              <a:rPr lang="ru-RU" sz="3200" dirty="0" err="1" smtClean="0"/>
              <a:t>бухсчетов</a:t>
            </a:r>
            <a:r>
              <a:rPr lang="ru-RU" sz="3200" dirty="0" smtClean="0"/>
              <a:t> выполняется в пассиве (кредите), уменьшение – в активе (дебете). Остаток является исключительно кредитовым.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Понятие и структура бухгалтерского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Активно-пассивные счета бухгалтерского учета – это те, которые имеют равнозначные признаки активных или же (по ситуации) пассивных счетов. В зависимости от </a:t>
            </a:r>
            <a:r>
              <a:rPr lang="ru-RU" sz="3600" dirty="0" err="1" smtClean="0"/>
              <a:t>хозоперации</a:t>
            </a:r>
            <a:r>
              <a:rPr lang="ru-RU" sz="3600" dirty="0" smtClean="0"/>
              <a:t> остаток бывает в кредите либо по дебету.</a:t>
            </a: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</TotalTime>
  <Words>447</Words>
  <PresentationFormat>Экран (4:3)</PresentationFormat>
  <Paragraphs>62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Система счетов бухгалтерского учета.  Преподаватель:  перебейнос Ирина Александровна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1. Понятие и структура бухгалтерского счета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счетов бухгалтерского учета. Преподаватель: </dc:title>
  <dc:creator>Ирина Перебейнос</dc:creator>
  <cp:lastModifiedBy>Владимир Перебейнос</cp:lastModifiedBy>
  <cp:revision>9</cp:revision>
  <dcterms:created xsi:type="dcterms:W3CDTF">2023-06-21T09:44:36Z</dcterms:created>
  <dcterms:modified xsi:type="dcterms:W3CDTF">2024-01-22T12:37:19Z</dcterms:modified>
</cp:coreProperties>
</file>