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1"/>
  </p:notesMasterIdLst>
  <p:sldIdLst>
    <p:sldId id="314" r:id="rId2"/>
    <p:sldId id="258" r:id="rId3"/>
    <p:sldId id="320" r:id="rId4"/>
    <p:sldId id="323" r:id="rId5"/>
    <p:sldId id="299" r:id="rId6"/>
    <p:sldId id="321" r:id="rId7"/>
    <p:sldId id="322" r:id="rId8"/>
    <p:sldId id="300" r:id="rId9"/>
    <p:sldId id="303" r:id="rId10"/>
    <p:sldId id="304" r:id="rId11"/>
    <p:sldId id="305" r:id="rId12"/>
    <p:sldId id="318" r:id="rId13"/>
    <p:sldId id="313" r:id="rId14"/>
    <p:sldId id="267" r:id="rId15"/>
    <p:sldId id="268" r:id="rId16"/>
    <p:sldId id="306" r:id="rId17"/>
    <p:sldId id="272" r:id="rId18"/>
    <p:sldId id="273" r:id="rId19"/>
    <p:sldId id="324" r:id="rId20"/>
    <p:sldId id="288" r:id="rId21"/>
    <p:sldId id="310" r:id="rId22"/>
    <p:sldId id="293" r:id="rId23"/>
    <p:sldId id="297" r:id="rId24"/>
    <p:sldId id="311" r:id="rId25"/>
    <p:sldId id="316" r:id="rId26"/>
    <p:sldId id="291" r:id="rId27"/>
    <p:sldId id="315" r:id="rId28"/>
    <p:sldId id="312" r:id="rId29"/>
    <p:sldId id="308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363"/>
    <a:srgbClr val="501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 varScale="1">
        <p:scale>
          <a:sx n="83" d="100"/>
          <a:sy n="83" d="100"/>
        </p:scale>
        <p:origin x="-143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3E919-AF2F-4282-B839-D70C4A30CFC6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3C647-24D2-49AA-AB9C-93F3511D3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7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3C647-24D2-49AA-AB9C-93F3511D3C5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0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69D07-2F3C-4E55-8B84-4AC1A6F4ED1A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5943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69081A-EA30-452F-BCAB-EF7B6AF70529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7251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Валентность</a:t>
            </a:r>
            <a:b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окисления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kisspng-science-symbol-engineering-scalable-vector-graphic-science-symbol-5aab9601637d66.78839346152119449740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4752527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4005064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химии: </a:t>
            </a:r>
          </a:p>
          <a:p>
            <a:pPr>
              <a:defRPr/>
            </a:pP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Шибзухова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Владимировна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«МКОУ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№19»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Нальчик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а\Desktop\к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20874" r="40404" b="21752"/>
          <a:stretch/>
        </p:blipFill>
        <p:spPr bwMode="auto">
          <a:xfrm>
            <a:off x="1625222" y="980729"/>
            <a:ext cx="5548914" cy="43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5283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Ира\Desktop\п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36484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живой и неживой природы</a:t>
            </a:r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Фотосинтез</a:t>
            </a:r>
          </a:p>
          <a:p>
            <a:r>
              <a:rPr lang="ru-RU" dirty="0" smtClean="0"/>
              <a:t>Горение</a:t>
            </a:r>
          </a:p>
          <a:p>
            <a:r>
              <a:rPr lang="ru-RU" dirty="0" smtClean="0"/>
              <a:t>Дыхание</a:t>
            </a:r>
          </a:p>
          <a:p>
            <a:r>
              <a:rPr lang="ru-RU" dirty="0" smtClean="0"/>
              <a:t>Гниение</a:t>
            </a:r>
          </a:p>
          <a:p>
            <a:r>
              <a:rPr lang="ru-RU" dirty="0" smtClean="0"/>
              <a:t>Коррозия</a:t>
            </a:r>
          </a:p>
          <a:p>
            <a:r>
              <a:rPr lang="ru-RU" dirty="0" smtClean="0"/>
              <a:t>Электролиз</a:t>
            </a:r>
          </a:p>
          <a:p>
            <a:r>
              <a:rPr lang="ru-RU" dirty="0" smtClean="0"/>
              <a:t>Взрыв</a:t>
            </a:r>
            <a:endParaRPr lang="ru-RU" dirty="0"/>
          </a:p>
        </p:txBody>
      </p:sp>
      <p:sp>
        <p:nvSpPr>
          <p:cNvPr id="4" name="AutoShape 2" descr="C:\Users\user\Desktop\i - %D0%BA%D0%BE%D0%BF%D0%B8%D1%8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user\Desktop\i - %D0%BA%D0%BE%D0%BF%D0%B8%D1%8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24744"/>
            <a:ext cx="5166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атомов мир создавала </a:t>
            </a:r>
            <a:r>
              <a:rPr lang="ru-RU" altLang="ru-RU" sz="3200" b="1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r>
              <a:rPr lang="ru-RU" altLang="ru-RU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altLang="ru-RU" sz="32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атома лёгких взяла </a:t>
            </a:r>
            <a:r>
              <a:rPr lang="ru-RU" altLang="ru-RU" sz="32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водорода.</a:t>
            </a:r>
          </a:p>
          <a:p>
            <a:pPr>
              <a:buFont typeface="Wingdings" pitchFamily="2" charset="2"/>
              <a:buNone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Прибавила атом </a:t>
            </a:r>
            <a:r>
              <a:rPr lang="ru-RU" alt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кислорода.</a:t>
            </a:r>
          </a:p>
          <a:p>
            <a:pPr>
              <a:buFont typeface="Wingdings" pitchFamily="2" charset="2"/>
              <a:buNone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получилась частица …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Ира\Desktop\см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1765970" cy="176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alt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</a:t>
            </a:r>
            <a:r>
              <a:rPr lang="ru-RU" altLang="ru-RU" sz="6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>
                <a:solidFill>
                  <a:srgbClr val="FF0000"/>
                </a:solidFill>
              </a:rPr>
              <a:t/>
            </a:r>
            <a:br>
              <a:rPr lang="ru-RU" alt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состав 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 воды?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3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556792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1.Как называется способность атомов образовывать связи с другими атомами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itchFamily="2" charset="2"/>
              <a:buNone/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2.Какие электроны называются валентными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itchFamily="2" charset="2"/>
              <a:buNone/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508856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13541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C:\Users\%D0%98%D1%80%D0%B0\Desktop\%D1%83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13184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3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Степень окисления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776864" cy="4464496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Степень окисления</a:t>
            </a:r>
            <a:r>
              <a:rPr lang="ru-RU" altLang="ru-RU" b="1" dirty="0"/>
              <a:t> (</a:t>
            </a:r>
            <a:r>
              <a:rPr lang="ru-RU" altLang="ru-RU" b="1" dirty="0" err="1"/>
              <a:t>с.о</a:t>
            </a:r>
            <a:r>
              <a:rPr lang="ru-RU" altLang="ru-RU" b="1" dirty="0" smtClean="0"/>
              <a:t>.)  элемента- </a:t>
            </a:r>
            <a:r>
              <a:rPr lang="ru-RU" altLang="ru-RU" b="1" dirty="0"/>
              <a:t>условный заряд его атома в соединении, который он приобретает, отдавая или принимая электроны от других элементов.</a:t>
            </a:r>
          </a:p>
          <a:p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68580" lvl="0" indent="0">
              <a:buClr>
                <a:srgbClr val="94C600"/>
              </a:buClr>
              <a:buNone/>
            </a:pPr>
            <a:r>
              <a:rPr lang="ru-RU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Отдаёт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Принимает</a:t>
            </a:r>
            <a:r>
              <a:rPr lang="ru-RU" b="1" i="1" dirty="0" smtClean="0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rgbClr val="4613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Clr>
                <a:srgbClr val="94C600"/>
              </a:buClr>
              <a:buNone/>
            </a:pPr>
            <a:r>
              <a:rPr lang="ru-RU" b="1" i="1" dirty="0" err="1" smtClean="0">
                <a:solidFill>
                  <a:srgbClr val="461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</a:t>
            </a:r>
            <a:r>
              <a:rPr lang="ru-RU" b="1" i="1" dirty="0" smtClean="0">
                <a:solidFill>
                  <a:srgbClr val="461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                         </a:t>
            </a:r>
            <a:r>
              <a:rPr lang="ru-RU" b="1" i="1" dirty="0" err="1" smtClean="0">
                <a:solidFill>
                  <a:srgbClr val="461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</a:t>
            </a:r>
            <a:r>
              <a:rPr lang="ru-RU" b="1" i="1" dirty="0" smtClean="0">
                <a:solidFill>
                  <a:srgbClr val="461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понижается</a:t>
            </a:r>
          </a:p>
          <a:p>
            <a:pPr marL="68580" lvl="0" indent="0">
              <a:buClr>
                <a:srgbClr val="94C600"/>
              </a:buClr>
              <a:buNone/>
            </a:pPr>
            <a:r>
              <a:rPr lang="ru-RU" dirty="0" smtClean="0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srgbClr val="FF6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 smtClean="0">
              <a:solidFill>
                <a:srgbClr val="4613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31" y="2852935"/>
            <a:ext cx="17859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84" y="3119204"/>
            <a:ext cx="10731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6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84666" cy="1477968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понятий валентность </a:t>
            </a:r>
            <a:b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степень окисления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>
                <a:solidFill>
                  <a:srgbClr val="0000FF"/>
                </a:solidFill>
              </a:rPr>
              <a:t>Валентность</a:t>
            </a:r>
            <a:r>
              <a:rPr lang="ru-RU" altLang="ru-RU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/>
              <a:t>    </a:t>
            </a:r>
            <a:r>
              <a:rPr lang="ru-RU" altLang="ru-RU" b="1" dirty="0"/>
              <a:t>Н    </a:t>
            </a:r>
            <a:r>
              <a:rPr lang="ru-RU" altLang="ru-RU" dirty="0">
                <a:solidFill>
                  <a:srgbClr val="FF0000"/>
                </a:solidFill>
              </a:rPr>
              <a:t>I </a:t>
            </a:r>
            <a:r>
              <a:rPr lang="ru-RU" altLang="ru-RU" dirty="0"/>
              <a:t>                                                                                                 </a:t>
            </a:r>
            <a:endParaRPr lang="ru-RU" altLang="ru-RU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/>
              <a:t>   О   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FF0000"/>
                </a:solidFill>
              </a:rPr>
              <a:t>II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/>
              <a:t>   </a:t>
            </a:r>
            <a:r>
              <a:rPr lang="ru-RU" altLang="ru-RU" b="1" dirty="0" err="1"/>
              <a:t>Са</a:t>
            </a:r>
            <a:r>
              <a:rPr lang="ru-RU" altLang="ru-RU" b="1" dirty="0"/>
              <a:t>  </a:t>
            </a:r>
            <a:r>
              <a:rPr lang="ru-RU" altLang="ru-RU" dirty="0">
                <a:solidFill>
                  <a:srgbClr val="FF0000"/>
                </a:solidFill>
              </a:rPr>
              <a:t>II</a:t>
            </a:r>
            <a:endParaRPr lang="ru-RU" altLang="ru-RU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/>
              <a:t>   А</a:t>
            </a:r>
            <a:r>
              <a:rPr lang="en-US" altLang="ru-RU" b="1" dirty="0"/>
              <a:t>l</a:t>
            </a:r>
            <a:r>
              <a:rPr lang="ru-RU" altLang="ru-RU" b="1" dirty="0"/>
              <a:t>   </a:t>
            </a:r>
            <a:r>
              <a:rPr lang="ru-RU" altLang="ru-RU" dirty="0">
                <a:solidFill>
                  <a:srgbClr val="FF0000"/>
                </a:solidFill>
              </a:rPr>
              <a:t>III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/>
              <a:t>   </a:t>
            </a:r>
            <a:r>
              <a:rPr lang="ru-RU" altLang="ru-RU" b="1" dirty="0" smtClean="0"/>
              <a:t>С </a:t>
            </a:r>
            <a:r>
              <a:rPr lang="ru-RU" altLang="ru-RU" dirty="0" smtClean="0"/>
              <a:t>   </a:t>
            </a:r>
            <a:r>
              <a:rPr lang="ru-RU" altLang="ru-RU" dirty="0">
                <a:solidFill>
                  <a:srgbClr val="FFCC00"/>
                </a:solidFill>
              </a:rPr>
              <a:t>II, I</a:t>
            </a:r>
            <a:r>
              <a:rPr lang="en-US" altLang="ru-RU" dirty="0">
                <a:solidFill>
                  <a:srgbClr val="FFCC00"/>
                </a:solidFill>
              </a:rPr>
              <a:t>V</a:t>
            </a:r>
            <a:endParaRPr lang="ru-RU" altLang="ru-RU" dirty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b="1" dirty="0">
              <a:solidFill>
                <a:srgbClr val="FFCC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 smtClean="0"/>
              <a:t>   </a:t>
            </a:r>
            <a:r>
              <a:rPr lang="en-US" altLang="ru-RU" b="1" dirty="0" smtClean="0"/>
              <a:t>CI</a:t>
            </a:r>
            <a:r>
              <a:rPr lang="en-US" altLang="ru-RU" dirty="0" smtClean="0"/>
              <a:t>   </a:t>
            </a:r>
            <a:r>
              <a:rPr lang="ru-RU" altLang="ru-RU" dirty="0">
                <a:solidFill>
                  <a:srgbClr val="660066"/>
                </a:solidFill>
              </a:rPr>
              <a:t>I, III, </a:t>
            </a:r>
            <a:r>
              <a:rPr lang="en-US" altLang="ru-RU" dirty="0">
                <a:solidFill>
                  <a:srgbClr val="660066"/>
                </a:solidFill>
              </a:rPr>
              <a:t>V</a:t>
            </a:r>
            <a:r>
              <a:rPr lang="ru-RU" altLang="ru-RU" dirty="0">
                <a:solidFill>
                  <a:srgbClr val="660066"/>
                </a:solidFill>
              </a:rPr>
              <a:t>,</a:t>
            </a:r>
            <a:r>
              <a:rPr lang="en-US" altLang="ru-RU" dirty="0">
                <a:solidFill>
                  <a:srgbClr val="660066"/>
                </a:solidFill>
              </a:rPr>
              <a:t>V</a:t>
            </a:r>
            <a:r>
              <a:rPr lang="ru-RU" altLang="ru-RU" dirty="0">
                <a:solidFill>
                  <a:srgbClr val="660066"/>
                </a:solidFill>
              </a:rPr>
              <a:t>II</a:t>
            </a:r>
            <a:endParaRPr lang="en-US" altLang="ru-RU" dirty="0">
              <a:solidFill>
                <a:srgbClr val="660066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>
                <a:solidFill>
                  <a:srgbClr val="0000FF"/>
                </a:solidFill>
              </a:rPr>
              <a:t>Степень окисления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/>
              <a:t>    Н</a:t>
            </a:r>
            <a:r>
              <a:rPr lang="ru-RU" altLang="ru-RU" dirty="0"/>
              <a:t>  </a:t>
            </a:r>
            <a:r>
              <a:rPr lang="ru-RU" altLang="ru-RU" dirty="0">
                <a:solidFill>
                  <a:srgbClr val="FF0000"/>
                </a:solidFill>
              </a:rPr>
              <a:t>+1</a:t>
            </a:r>
            <a:r>
              <a:rPr lang="ru-RU" altLang="ru-RU" dirty="0" smtClean="0"/>
              <a:t>, </a:t>
            </a:r>
            <a:r>
              <a:rPr lang="ru-RU" altLang="ru-RU" dirty="0" smtClean="0">
                <a:solidFill>
                  <a:srgbClr val="0000FF"/>
                </a:solidFill>
              </a:rPr>
              <a:t>-1</a:t>
            </a:r>
            <a:endParaRPr lang="ru-RU" altLang="ru-RU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/>
              <a:t>    О</a:t>
            </a:r>
            <a:r>
              <a:rPr lang="ru-RU" altLang="ru-RU" dirty="0"/>
              <a:t>  </a:t>
            </a:r>
            <a:r>
              <a:rPr lang="ru-RU" altLang="ru-RU" dirty="0">
                <a:solidFill>
                  <a:srgbClr val="0000FF"/>
                </a:solidFill>
              </a:rPr>
              <a:t>-2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/>
              <a:t>    </a:t>
            </a:r>
            <a:r>
              <a:rPr lang="ru-RU" altLang="ru-RU" b="1" dirty="0" err="1"/>
              <a:t>Са</a:t>
            </a:r>
            <a:r>
              <a:rPr lang="ru-RU" altLang="ru-RU" b="1" dirty="0"/>
              <a:t> </a:t>
            </a:r>
            <a:r>
              <a:rPr lang="ru-RU" altLang="ru-RU" dirty="0">
                <a:solidFill>
                  <a:srgbClr val="FF0000"/>
                </a:solidFill>
              </a:rPr>
              <a:t>+2</a:t>
            </a:r>
            <a:endParaRPr lang="ru-RU" altLang="ru-RU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/>
              <a:t>    А</a:t>
            </a:r>
            <a:r>
              <a:rPr lang="en-US" altLang="ru-RU" b="1" dirty="0"/>
              <a:t>l</a:t>
            </a:r>
            <a:r>
              <a:rPr lang="ru-RU" altLang="ru-RU" b="1" dirty="0"/>
              <a:t>  </a:t>
            </a:r>
            <a:r>
              <a:rPr lang="ru-RU" altLang="ru-RU" dirty="0">
                <a:solidFill>
                  <a:srgbClr val="FF0000"/>
                </a:solidFill>
              </a:rPr>
              <a:t>+3</a:t>
            </a:r>
            <a:endParaRPr lang="en-US" altLang="ru-RU" b="1" dirty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/>
              <a:t>    С </a:t>
            </a:r>
            <a:r>
              <a:rPr lang="ru-RU" altLang="ru-RU" dirty="0"/>
              <a:t>  </a:t>
            </a:r>
            <a:r>
              <a:rPr lang="ru-RU" altLang="ru-RU" dirty="0">
                <a:solidFill>
                  <a:srgbClr val="FFCC00"/>
                </a:solidFill>
              </a:rPr>
              <a:t>+2, +4</a:t>
            </a:r>
            <a:r>
              <a:rPr lang="ru-RU" altLang="ru-RU" dirty="0">
                <a:solidFill>
                  <a:srgbClr val="008000"/>
                </a:solidFill>
              </a:rPr>
              <a:t>, </a:t>
            </a:r>
            <a:r>
              <a:rPr lang="ru-RU" altLang="ru-RU" dirty="0">
                <a:solidFill>
                  <a:srgbClr val="0000FF"/>
                </a:solidFill>
              </a:rPr>
              <a:t>-4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/>
              <a:t>    </a:t>
            </a:r>
            <a:r>
              <a:rPr lang="en-US" altLang="ru-RU" b="1" dirty="0"/>
              <a:t>CI</a:t>
            </a:r>
            <a:r>
              <a:rPr lang="ru-RU" altLang="ru-RU" b="1" dirty="0"/>
              <a:t>  </a:t>
            </a:r>
            <a:r>
              <a:rPr lang="ru-RU" altLang="ru-RU" b="1" dirty="0">
                <a:solidFill>
                  <a:srgbClr val="FF0000"/>
                </a:solidFill>
              </a:rPr>
              <a:t>? ? ? ? </a:t>
            </a:r>
            <a:r>
              <a:rPr lang="ru-RU" altLang="ru-RU" b="1" dirty="0">
                <a:solidFill>
                  <a:srgbClr val="0000FF"/>
                </a:solidFill>
              </a:rPr>
              <a:t>?</a:t>
            </a:r>
            <a:endParaRPr lang="ru-RU" alt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Ира\Desktop\см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3" y="4941168"/>
            <a:ext cx="1296344" cy="12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степени окисления по координатной прямой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24037" r="17989" b="31119"/>
          <a:stretch/>
        </p:blipFill>
        <p:spPr bwMode="auto">
          <a:xfrm>
            <a:off x="1366982" y="2564904"/>
            <a:ext cx="5680364" cy="26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331640" y="3681028"/>
            <a:ext cx="59766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453901" y="3016971"/>
            <a:ext cx="57606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1378434" y="4521186"/>
            <a:ext cx="5688632" cy="108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25422" y="2348880"/>
            <a:ext cx="702474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00289" y="5085184"/>
            <a:ext cx="702474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электронов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31640" y="1984648"/>
            <a:ext cx="7024744" cy="728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отдача электронов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Ира\Desktop\см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49" y="4797152"/>
            <a:ext cx="1296344" cy="12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урока: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391579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 степени     окисления; 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различие понятий «валентность» и «степень окисления». 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 определять степени окисления по формулам веществ.   </a:t>
            </a:r>
          </a:p>
          <a:p>
            <a:pPr marL="6858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/>
              <a:t>   </a:t>
            </a:r>
          </a:p>
        </p:txBody>
      </p:sp>
      <p:pic>
        <p:nvPicPr>
          <p:cNvPr id="3074" name="Picture 2" descr="C:\Users\user\Desktop\cafetalk-optimized-594f8d9e857b5-954675300-14983858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!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0211"/>
            <a:ext cx="7632848" cy="4687101"/>
          </a:xfrm>
        </p:spPr>
        <p:txBody>
          <a:bodyPr>
            <a:normAutofit lnSpcReduction="10000"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свободных атомов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</a:t>
            </a:r>
            <a:endParaRPr lang="ru-RU" alt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ru-RU" alt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С.О. 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0 )</a:t>
            </a:r>
            <a:endParaRPr lang="ru-RU" alt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соединениях имеют</a:t>
            </a: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С.О.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соединениях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alt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(-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alt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Н</a:t>
            </a:r>
            <a:r>
              <a:rPr lang="ru-RU" altLang="ru-RU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altLang="ru-RU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altLang="ru-RU" sz="28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О</a:t>
            </a:r>
            <a:r>
              <a:rPr lang="en-US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ru-RU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соединениях с неметаллами у </a:t>
            </a:r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водорода </a:t>
            </a: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С.О.+1,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 металлами</a:t>
            </a: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соединениях</a:t>
            </a: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сумма всех </a:t>
            </a:r>
            <a:r>
              <a:rPr lang="ru-RU" alt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С.О. </a:t>
            </a:r>
            <a:r>
              <a:rPr lang="ru-RU" alt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0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Ира\Desktop\см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579240" cy="15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2619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 степени окисления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характерные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группы ПТ Д.И. Менделеева ?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908720"/>
            <a:ext cx="7024744" cy="1261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 степени окисления  характерны для каждой группы ПТ Д.И. Менделеева ?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3691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 – 3А гр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равна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гуппы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861048"/>
            <a:ext cx="58886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Низшая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=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номер группы.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= номеру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6907" y="324433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83600" y="3244334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24433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А- 7А гр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0887" y="465313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6907" y="49411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Ира\Desktop\см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71391"/>
            <a:ext cx="1728192" cy="16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Окисление-процесс отдачи электронов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204864"/>
            <a:ext cx="7869560" cy="3775720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     +2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Cu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окислении степень окисления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элемент является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восстановителем</a:t>
            </a:r>
          </a:p>
        </p:txBody>
      </p:sp>
      <p:pic>
        <p:nvPicPr>
          <p:cNvPr id="6146" name="Picture 2" descr="C:\Users\Ира\Desktop\см.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6271" r="7330" b="19432"/>
          <a:stretch/>
        </p:blipFill>
        <p:spPr bwMode="auto">
          <a:xfrm>
            <a:off x="6507331" y="2086252"/>
            <a:ext cx="1784413" cy="1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03953"/>
      </p:ext>
    </p:extLst>
  </p:cSld>
  <p:clrMapOvr>
    <a:masterClrMapping/>
  </p:clrMapOvr>
  <p:transition advTm="204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80803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68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>
              <a:lnSpc>
                <a:spcPct val="50000"/>
              </a:lnSpc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000" b="1" dirty="0" smtClean="0">
                <a:solidFill>
                  <a:srgbClr val="461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</a:t>
            </a:r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восстановлении степень окисления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элемента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понижается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элемент является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</a:t>
            </a:r>
            <a:r>
              <a:rPr lang="en-US" sz="2000" dirty="0" smtClean="0"/>
              <a:t> </a:t>
            </a:r>
            <a:r>
              <a:rPr lang="ru-RU" sz="2000" dirty="0" smtClean="0"/>
              <a:t>                        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25318" y="620688"/>
            <a:ext cx="78120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–процесс присоединения  электронов</a:t>
            </a: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sz="4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b="7980"/>
          <a:stretch/>
        </p:blipFill>
        <p:spPr bwMode="auto">
          <a:xfrm>
            <a:off x="6444208" y="4725144"/>
            <a:ext cx="165618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57354"/>
      </p:ext>
    </p:extLst>
  </p:cSld>
  <p:clrMapOvr>
    <a:masterClrMapping/>
  </p:clrMapOvr>
  <p:transition advTm="178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6" y="908720"/>
            <a:ext cx="6977373" cy="1578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i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Алгебраическая </a:t>
            </a:r>
            <a:r>
              <a:rPr lang="ru-RU" sz="3600" b="1" i="1" kern="10" dirty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сумма степеней окисления </a:t>
            </a:r>
            <a:r>
              <a:rPr lang="ru-RU" sz="3600" b="1" i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в </a:t>
            </a:r>
            <a:r>
              <a:rPr lang="ru-RU" sz="3600" b="1" i="1" kern="10" dirty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веществе равна нулю</a:t>
            </a:r>
            <a:r>
              <a:rPr lang="ru-RU" i="1" kern="10" dirty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i="1" kern="10" dirty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3100" b="1" i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( молекула как и атом нейтральна)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1393380"/>
          </a:xfrm>
        </p:spPr>
        <p:txBody>
          <a:bodyPr>
            <a:normAutofit fontScale="92500" lnSpcReduction="10000"/>
          </a:bodyPr>
          <a:lstStyle/>
          <a:p>
            <a:endParaRPr lang="ru-RU" altLang="ru-RU" sz="4400" b="1" dirty="0" smtClean="0"/>
          </a:p>
          <a:p>
            <a:pPr marL="68580" indent="0">
              <a:buNone/>
            </a:pPr>
            <a:r>
              <a:rPr lang="ru-RU" altLang="ru-RU" sz="4400" b="1" dirty="0"/>
              <a:t> </a:t>
            </a:r>
            <a:r>
              <a:rPr lang="ru-RU" altLang="ru-RU" sz="4400" b="1" dirty="0" smtClean="0"/>
              <a:t>   К </a:t>
            </a:r>
            <a:r>
              <a:rPr lang="ru-RU" altLang="ru-RU" sz="4400" b="1" baseline="-25000" dirty="0" smtClean="0"/>
              <a:t>2</a:t>
            </a:r>
            <a:r>
              <a:rPr lang="ru-RU" altLang="ru-RU" sz="4400" b="1" dirty="0" smtClean="0"/>
              <a:t>О    </a:t>
            </a:r>
            <a:r>
              <a:rPr lang="ru-RU" alt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креста</a:t>
            </a:r>
            <a:endParaRPr lang="ru-RU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113744" y="2960948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402645" y="2996952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9135" y="2677501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+1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3822" y="2677500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-2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043607" y="2317689"/>
            <a:ext cx="6777317" cy="1399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ru-RU" altLang="ru-RU" sz="4400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ru-RU" altLang="ru-RU" sz="4400" b="1" dirty="0" smtClean="0"/>
              <a:t>    К </a:t>
            </a:r>
            <a:r>
              <a:rPr lang="ru-RU" altLang="ru-RU" sz="4400" b="1" baseline="-25000" dirty="0" smtClean="0"/>
              <a:t>2</a:t>
            </a:r>
            <a:r>
              <a:rPr lang="ru-RU" altLang="ru-RU" sz="4400" b="1" dirty="0" smtClean="0"/>
              <a:t>О    </a:t>
            </a:r>
            <a:r>
              <a:rPr lang="ru-RU" alt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креста (для </a:t>
            </a:r>
            <a:r>
              <a:rPr lang="ru-RU" altLang="ru-RU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бин.с</a:t>
            </a:r>
            <a:r>
              <a:rPr lang="ru-RU" alt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47532"/>
              </p:ext>
            </p:extLst>
          </p:nvPr>
        </p:nvGraphicFramePr>
        <p:xfrm>
          <a:off x="1929134" y="4437112"/>
          <a:ext cx="3434953" cy="1481883"/>
        </p:xfrm>
        <a:graphic>
          <a:graphicData uri="http://schemas.openxmlformats.org/drawingml/2006/table">
            <a:tbl>
              <a:tblPr/>
              <a:tblGrid>
                <a:gridCol w="1701668"/>
                <a:gridCol w="1733285"/>
              </a:tblGrid>
              <a:tr h="72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   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</a:t>
                      </a: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S</a:t>
                      </a:r>
                      <a:endParaRPr kumimoji="0" lang="ru-RU" altLang="ru-RU" sz="2800" b="1" i="0" u="none" strike="noStrike" cap="none" normalizeH="0" baseline="-2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ru-RU" altLang="ru-RU" sz="2800" b="1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r>
                        <a:rPr kumimoji="0" lang="en-US" altLang="ru-RU" sz="28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rgbClr val="D4387B"/>
                          </a:solidFill>
                          <a:effectLst/>
                          <a:latin typeface="Georgia" pitchFamily="18" charset="0"/>
                        </a:rPr>
                        <a:t>-2</a:t>
                      </a:r>
                      <a:r>
                        <a:rPr kumimoji="0" lang="ru-RU" altLang="ru-RU" sz="28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rgbClr val="D4387B"/>
                          </a:solidFill>
                          <a:effectLst/>
                          <a:latin typeface="Georgia" pitchFamily="18" charset="0"/>
                        </a:rPr>
                        <a:t>         </a:t>
                      </a:r>
                      <a:endParaRPr kumimoji="0" lang="ru-RU" altLang="ru-RU" sz="2800" b="1" i="0" u="none" strike="noStrike" cap="none" normalizeH="0" baseline="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+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4" marB="4570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 =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kumimoji="0" lang="ru-RU" alt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5832" y="4388659"/>
            <a:ext cx="65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+6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73325"/>
            <a:ext cx="15795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8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сложных ионов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43208"/>
              </p:ext>
            </p:extLst>
          </p:nvPr>
        </p:nvGraphicFramePr>
        <p:xfrm>
          <a:off x="2843808" y="2348880"/>
          <a:ext cx="3097039" cy="894016"/>
        </p:xfrm>
        <a:graphic>
          <a:graphicData uri="http://schemas.openxmlformats.org/drawingml/2006/table">
            <a:tbl>
              <a:tblPr/>
              <a:tblGrid>
                <a:gridCol w="1187450"/>
                <a:gridCol w="817563"/>
                <a:gridCol w="1092026"/>
              </a:tblGrid>
              <a:tr h="517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Ba</a:t>
                      </a:r>
                      <a:r>
                        <a:rPr kumimoji="0" lang="ru-RU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</a:t>
                      </a:r>
                      <a:r>
                        <a:rPr kumimoji="0" lang="en-US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kumimoji="0" lang="ru-RU" alt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</a:t>
                      </a:r>
                      <a:r>
                        <a:rPr kumimoji="0" lang="en-US" altLang="ru-RU" sz="28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+4</a:t>
                      </a:r>
                      <a:endParaRPr kumimoji="0" lang="ru-RU" altLang="ru-RU" sz="2800" b="1" i="0" u="none" strike="noStrike" cap="none" normalizeH="0" baseline="4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en-US" altLang="ru-RU" sz="28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-2</a:t>
                      </a:r>
                      <a:r>
                        <a:rPr kumimoji="0" lang="en-US" altLang="ru-RU" sz="2800" b="1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endParaRPr kumimoji="0" lang="ru-RU" altLang="ru-RU" sz="2800" b="1" i="0" u="none" strike="noStrike" cap="none" normalizeH="0" baseline="-2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+2</a:t>
                      </a:r>
                      <a:endParaRPr kumimoji="0" lang="ru-RU" alt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+4</a:t>
                      </a:r>
                      <a:endParaRPr kumimoji="0" lang="ru-RU" alt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-6</a:t>
                      </a:r>
                      <a:r>
                        <a:rPr kumimoji="0" lang="ru-RU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   </a:t>
                      </a:r>
                      <a:r>
                        <a:rPr kumimoji="0" lang="ru-RU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=0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3102"/>
              </p:ext>
            </p:extLst>
          </p:nvPr>
        </p:nvGraphicFramePr>
        <p:xfrm>
          <a:off x="3059832" y="4509120"/>
          <a:ext cx="2952750" cy="894016"/>
        </p:xfrm>
        <a:graphic>
          <a:graphicData uri="http://schemas.openxmlformats.org/drawingml/2006/table">
            <a:tbl>
              <a:tblPr/>
              <a:tblGrid>
                <a:gridCol w="985837"/>
                <a:gridCol w="981075"/>
                <a:gridCol w="985838"/>
              </a:tblGrid>
              <a:tr h="517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K</a:t>
                      </a:r>
                      <a:r>
                        <a:rPr kumimoji="0" lang="en-US" altLang="ru-RU" sz="28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+1</a:t>
                      </a:r>
                      <a:r>
                        <a:rPr kumimoji="0" lang="en-US" altLang="ru-RU" sz="2800" b="1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endParaRPr kumimoji="0" lang="ru-RU" altLang="ru-RU" sz="2800" b="1" i="0" u="none" strike="noStrike" cap="none" normalizeH="0" baseline="-2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P</a:t>
                      </a:r>
                      <a:r>
                        <a:rPr kumimoji="0" lang="en-US" altLang="ru-RU" sz="28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+5</a:t>
                      </a:r>
                      <a:endParaRPr kumimoji="0" lang="ru-RU" altLang="ru-RU" sz="2800" b="1" i="0" u="none" strike="noStrike" cap="none" normalizeH="0" baseline="4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</a:t>
                      </a:r>
                      <a:r>
                        <a:rPr kumimoji="0" lang="en-US" altLang="ru-RU" sz="2800" b="1" i="0" u="none" strike="noStrike" cap="none" normalizeH="0" baseline="4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-2</a:t>
                      </a:r>
                      <a:r>
                        <a:rPr kumimoji="0" lang="en-US" altLang="ru-RU" sz="2800" b="1" i="0" u="none" strike="noStrike" cap="none" normalizeH="0" baseline="-2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  <a:endParaRPr kumimoji="0" lang="ru-RU" altLang="ru-RU" sz="2800" b="1" i="0" u="none" strike="noStrike" cap="none" normalizeH="0" baseline="-22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7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+3</a:t>
                      </a:r>
                      <a:endParaRPr kumimoji="0" lang="ru-RU" alt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+5</a:t>
                      </a:r>
                      <a:endParaRPr kumimoji="0" lang="ru-RU" alt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</a:rPr>
                        <a:t>-8 </a:t>
                      </a:r>
                      <a:r>
                        <a:rPr kumimoji="0" lang="en-US" alt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=0</a:t>
                      </a:r>
                      <a:endParaRPr kumimoji="0" lang="ru-RU" alt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73325"/>
            <a:ext cx="15795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77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степени элементов в формулах.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787208" cy="525087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altLang="ru-RU" sz="4000" b="1" baseline="-2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b="1" baseline="-2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latin typeface="Georgia" pitchFamily="18" charset="0"/>
            </a:endParaRPr>
          </a:p>
          <a:p>
            <a:pPr marL="68580" indent="0">
              <a:buNone/>
            </a:pPr>
            <a:r>
              <a:rPr lang="ru-RU" altLang="ru-RU" dirty="0" smtClean="0">
                <a:latin typeface="Georgia" pitchFamily="18" charset="0"/>
              </a:rPr>
              <a:t>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84251" y="2980362"/>
            <a:ext cx="4038600" cy="57606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altLang="ru-RU" dirty="0" smtClean="0">
                <a:latin typeface="Georgia" pitchFamily="18" charset="0"/>
              </a:rPr>
              <a:t> </a:t>
            </a:r>
            <a:endParaRPr lang="en-US" altLang="ru-RU" baseline="400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3013502"/>
            <a:ext cx="82880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ZnF</a:t>
            </a:r>
            <a:r>
              <a:rPr lang="en-US" altLang="ru-RU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2800" b="1" baseline="-2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baseline="-2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aseline="-2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Georgia" pitchFamily="18" charset="0"/>
              </a:rPr>
              <a:t>LiH</a:t>
            </a:r>
            <a:r>
              <a:rPr lang="en-US" altLang="ru-RU" sz="24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Georgia" pitchFamily="18" charset="0"/>
              </a:rPr>
              <a:t>,</a:t>
            </a:r>
            <a:r>
              <a:rPr lang="en-US" altLang="ru-RU" sz="24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altLang="ru-RU" sz="2400" b="1" dirty="0" err="1">
                <a:solidFill>
                  <a:srgbClr val="000000"/>
                </a:solidFill>
                <a:latin typeface="Georgia" pitchFamily="18" charset="0"/>
              </a:rPr>
              <a:t>CuO</a:t>
            </a:r>
            <a:r>
              <a:rPr lang="ru-RU" altLang="ru-RU" sz="2400" b="1" dirty="0">
                <a:solidFill>
                  <a:srgbClr val="000000"/>
                </a:solidFill>
                <a:latin typeface="Georgia" pitchFamily="18" charset="0"/>
              </a:rPr>
              <a:t>,</a:t>
            </a:r>
            <a:r>
              <a:rPr lang="en-US" altLang="ru-RU" sz="24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altLang="ru-RU" sz="2400" b="1" dirty="0" smtClean="0">
                <a:solidFill>
                  <a:srgbClr val="000000"/>
                </a:solidFill>
                <a:latin typeface="Georgia" pitchFamily="18" charset="0"/>
              </a:rPr>
              <a:t>FeCl</a:t>
            </a:r>
            <a:r>
              <a:rPr lang="en-US" altLang="ru-RU" sz="2400" b="1" baseline="-22000" dirty="0" smtClean="0">
                <a:solidFill>
                  <a:srgbClr val="000000"/>
                </a:solidFill>
                <a:latin typeface="Georgia" pitchFamily="18" charset="0"/>
              </a:rPr>
              <a:t>3</a:t>
            </a:r>
            <a:r>
              <a:rPr lang="en-US" altLang="ru-RU" sz="24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2800" b="1" baseline="-2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b="1" baseline="-2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 1  гр. </a:t>
            </a:r>
            <a:endParaRPr lang="ru-RU" alt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altLang="ru-RU" sz="3600" b="1" baseline="-2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CaBr</a:t>
            </a:r>
            <a:r>
              <a:rPr lang="en-US" altLang="ru-RU" sz="2800" b="1" baseline="-2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baseline="-2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altLang="ru-RU" sz="2800" b="1" baseline="-2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CaH</a:t>
            </a:r>
            <a:r>
              <a:rPr lang="en-US" altLang="ru-RU" sz="2800" b="1" baseline="-2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altLang="ru-RU" sz="2800" b="1" baseline="-2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latin typeface="Georgia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 2 гр. 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b="1" baseline="4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C:\Users\%D0%98%D1%80%D0%B0\Desktop\%D1%81%D0%BC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13" y="5013176"/>
            <a:ext cx="1647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Раздаточный материал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Задания среднего уровня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ru-RU" sz="3600" b="1" baseline="-2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ru-RU" sz="3600" b="1" baseline="-2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3600" b="1" baseline="-2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3600" b="1" baseline="-2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altLang="ru-RU" sz="3600" b="1" baseline="-2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en-US" alt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Задания высокого уровня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en-US" altLang="ru-RU" sz="4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HMnO</a:t>
            </a:r>
            <a:r>
              <a:rPr lang="en-US" altLang="ru-RU" sz="4600" b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sz="4600" b="1" kern="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endParaRPr lang="en-US" altLang="ru-RU" sz="4600" b="1" kern="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en-US" altLang="ru-RU" sz="4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ru-RU" altLang="ru-RU" sz="4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4600" b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4600" b="1" kern="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endParaRPr lang="en-US" altLang="ru-RU" sz="4600" b="1" kern="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en-US" altLang="ru-RU" sz="4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altLang="ru-RU" sz="4600" b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4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ru-RU" sz="4600" b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sz="4600" b="1" kern="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endParaRPr lang="en-US" altLang="ru-RU" sz="4600" b="1" kern="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en-US" altLang="ru-RU" sz="4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en-US" altLang="ru-RU" sz="4600" b="1" kern="0" baseline="-2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7" name="Picture 2" descr="C:\Users\Ира\Desktop\см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36" y="4653136"/>
            <a:ext cx="1728192" cy="16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632964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altLang="ru-RU" sz="3600" b="1" dirty="0" smtClean="0">
              <a:latin typeface="Garamond" pitchFamily="18" charset="0"/>
            </a:endParaRPr>
          </a:p>
          <a:p>
            <a:pPr marL="68580" indent="0">
              <a:buNone/>
            </a:pPr>
            <a:r>
              <a:rPr lang="en-US" altLang="ru-RU" sz="3600" b="1" dirty="0" smtClean="0">
                <a:solidFill>
                  <a:schemeClr val="tx1"/>
                </a:solidFill>
                <a:latin typeface="Garamond" pitchFamily="18" charset="0"/>
              </a:rPr>
              <a:t>ZnF</a:t>
            </a:r>
            <a:r>
              <a:rPr lang="en-US" altLang="ru-RU" sz="3600" b="1" baseline="-25000" dirty="0" smtClean="0">
                <a:solidFill>
                  <a:schemeClr val="tx1"/>
                </a:solidFill>
                <a:latin typeface="Garamond" pitchFamily="18" charset="0"/>
              </a:rPr>
              <a:t>2</a:t>
            </a:r>
            <a:r>
              <a:rPr lang="ru-RU" altLang="ru-RU" sz="3600" b="1" baseline="30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  <a:latin typeface="Garamond" pitchFamily="18" charset="0"/>
              </a:rPr>
              <a:t> , </a:t>
            </a:r>
            <a:r>
              <a:rPr lang="en-US" altLang="ru-RU" sz="3600" b="1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r>
              <a:rPr lang="en-US" altLang="ru-RU" sz="3600" b="1" baseline="-22000" dirty="0" smtClean="0">
                <a:solidFill>
                  <a:schemeClr val="tx1"/>
                </a:solidFill>
                <a:latin typeface="Georgia" pitchFamily="18" charset="0"/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en-US" altLang="ru-RU" sz="3600" b="1" dirty="0" err="1" smtClean="0">
                <a:solidFill>
                  <a:srgbClr val="000000"/>
                </a:solidFill>
                <a:latin typeface="Georgia" pitchFamily="18" charset="0"/>
              </a:rPr>
              <a:t>LiH</a:t>
            </a:r>
            <a:r>
              <a:rPr lang="en-US" altLang="ru-RU" sz="36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3600" b="1" dirty="0">
                <a:solidFill>
                  <a:srgbClr val="000000"/>
                </a:solidFill>
                <a:latin typeface="Georgia" pitchFamily="18" charset="0"/>
              </a:rPr>
              <a:t>,</a:t>
            </a:r>
            <a:r>
              <a:rPr lang="en-US" altLang="ru-RU" sz="36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36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altLang="ru-RU" sz="3600" b="1" dirty="0" err="1">
                <a:solidFill>
                  <a:srgbClr val="000000"/>
                </a:solidFill>
                <a:latin typeface="Georgia" pitchFamily="18" charset="0"/>
              </a:rPr>
              <a:t>CuO</a:t>
            </a:r>
            <a:r>
              <a:rPr lang="ru-RU" altLang="ru-RU" sz="3600" b="1" dirty="0">
                <a:solidFill>
                  <a:srgbClr val="000000"/>
                </a:solidFill>
                <a:latin typeface="Georgia" pitchFamily="18" charset="0"/>
              </a:rPr>
              <a:t>,</a:t>
            </a:r>
            <a:r>
              <a:rPr lang="en-US" altLang="ru-RU" sz="3600" b="1" dirty="0">
                <a:solidFill>
                  <a:srgbClr val="000000"/>
                </a:solidFill>
                <a:latin typeface="Georgia" pitchFamily="18" charset="0"/>
              </a:rPr>
              <a:t> FeCl</a:t>
            </a:r>
            <a:r>
              <a:rPr lang="en-US" altLang="ru-RU" sz="3600" b="1" baseline="-22000" dirty="0">
                <a:solidFill>
                  <a:srgbClr val="000000"/>
                </a:solidFill>
                <a:latin typeface="Georgia" pitchFamily="18" charset="0"/>
              </a:rPr>
              <a:t>3</a:t>
            </a:r>
            <a:r>
              <a:rPr lang="en-US" altLang="ru-RU" sz="36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3600" b="1" dirty="0" smtClean="0">
                <a:solidFill>
                  <a:srgbClr val="000000"/>
                </a:solidFill>
                <a:latin typeface="Georgia" pitchFamily="18" charset="0"/>
              </a:rPr>
              <a:t>-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гр.</a:t>
            </a:r>
            <a:endParaRPr lang="ru-RU" sz="3600" baseline="-2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altLang="ru-RU" sz="3600" dirty="0" smtClean="0">
              <a:latin typeface="Georgia" pitchFamily="18" charset="0"/>
            </a:endParaRPr>
          </a:p>
          <a:p>
            <a:pPr marL="68580" indent="0">
              <a:buNone/>
            </a:pPr>
            <a:r>
              <a:rPr lang="en-US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CaBr</a:t>
            </a:r>
            <a:r>
              <a:rPr lang="en-US" altLang="ru-RU" sz="3600" b="1" baseline="-2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altLang="ru-RU" sz="3600" b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altLang="ru-RU" sz="3600" b="1" baseline="-2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CaH</a:t>
            </a:r>
            <a:r>
              <a:rPr lang="en-US" altLang="ru-RU" sz="3600" b="1" baseline="-2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altLang="ru-RU" sz="3600" b="1" baseline="-2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600" b="1" dirty="0" smtClean="0">
                <a:solidFill>
                  <a:schemeClr val="tx1"/>
                </a:solidFill>
                <a:latin typeface="Georgia" pitchFamily="18" charset="0"/>
              </a:rPr>
              <a:t>   </a:t>
            </a:r>
            <a:r>
              <a:rPr lang="ru-RU" altLang="ru-RU" sz="2800" b="1" dirty="0" smtClean="0">
                <a:solidFill>
                  <a:schemeClr val="tx1"/>
                </a:solidFill>
                <a:latin typeface="Georgia" pitchFamily="18" charset="0"/>
              </a:rPr>
              <a:t> -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гр.</a:t>
            </a:r>
            <a:endParaRPr lang="en-US" altLang="ru-RU" sz="2800" b="1" baseline="4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79475" y="406010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5532" y="405054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+2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3243" y="27809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2574" y="278092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78092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+2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243" y="40601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6" name="AutoShape 2" descr="C:\Users\%D0%98%D1%80%D0%B0\Desktop\%D1%81%D0%BC.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C:\Users\%D0%98%D1%80%D0%B0\Desktop\%D1%81%D0%BC.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1771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04048" y="277429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+2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081293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+2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4118089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+2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2360" y="277429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+3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816" y="27606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1801" y="413332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12028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+4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3486" y="410129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275062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2491" y="27606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5566" y="278413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1960" y="410129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-1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392487"/>
          </a:xfrm>
        </p:spPr>
        <p:txBody>
          <a:bodyPr/>
          <a:lstStyle/>
          <a:p>
            <a:r>
              <a:rPr lang="ru-RU" b="1" i="1" dirty="0" err="1">
                <a:solidFill>
                  <a:srgbClr val="7030A0"/>
                </a:solidFill>
              </a:rPr>
              <a:t>окислительно</a:t>
            </a:r>
            <a:r>
              <a:rPr lang="ru-RU" b="1" i="1" dirty="0">
                <a:solidFill>
                  <a:srgbClr val="7030A0"/>
                </a:solidFill>
              </a:rPr>
              <a:t>-восстановительная</a:t>
            </a:r>
          </a:p>
          <a:p>
            <a:pPr marL="6858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реакция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степень окисления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окислитель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восстановитель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процесс окисления-восстановления</a:t>
            </a:r>
          </a:p>
          <a:p>
            <a:pPr marL="6858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6858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Спасибо за </a:t>
            </a:r>
          </a:p>
          <a:p>
            <a:pPr marL="6858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внимание!!!!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883701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324036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чудес 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и неживой 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Ира\Desktop\см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37" y="3933056"/>
            <a:ext cx="1579240" cy="15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 чудес света</a:t>
            </a:r>
            <a:endParaRPr lang="ru-RU" dirty="0"/>
          </a:p>
        </p:txBody>
      </p:sp>
      <p:pic>
        <p:nvPicPr>
          <p:cNvPr id="1026" name="Picture 2" descr="C:\Users\Ира\Desktop\7 чудес све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5948"/>
            <a:ext cx="8208912" cy="52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23913"/>
            <a:ext cx="7810500" cy="49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а\Desktop\п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/>
          <a:stretch/>
        </p:blipFill>
        <p:spPr bwMode="auto">
          <a:xfrm>
            <a:off x="683568" y="980728"/>
            <a:ext cx="7640397" cy="47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3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а\Desktop\п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7"/>
          <a:stretch/>
        </p:blipFill>
        <p:spPr bwMode="auto">
          <a:xfrm>
            <a:off x="1403648" y="1484784"/>
            <a:ext cx="6809915" cy="37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а\Desktop\п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4" t="-16755" r="-3407" b="-10815"/>
          <a:stretch/>
        </p:blipFill>
        <p:spPr bwMode="auto">
          <a:xfrm>
            <a:off x="527900" y="438149"/>
            <a:ext cx="7473099" cy="56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\Desktop\п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290174" cy="41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1441</TotalTime>
  <Words>630</Words>
  <Application>Microsoft Office PowerPoint</Application>
  <PresentationFormat>Экран (4:3)</PresentationFormat>
  <Paragraphs>183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Остин</vt:lpstr>
      <vt:lpstr>Валентность Степень окисления.</vt:lpstr>
      <vt:lpstr> Цели и задачи урока:</vt:lpstr>
      <vt:lpstr>Семь чудес  живой и неживой  природы</vt:lpstr>
      <vt:lpstr>Семь чудес света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 чудес живой и неживой природы</vt:lpstr>
      <vt:lpstr>Презентация PowerPoint</vt:lpstr>
      <vt:lpstr>               Н2О </vt:lpstr>
      <vt:lpstr>Презентация PowerPoint</vt:lpstr>
      <vt:lpstr>Презентация PowerPoint</vt:lpstr>
      <vt:lpstr>Степень окисления</vt:lpstr>
      <vt:lpstr>Сравнение понятий валентность  и степень окисления</vt:lpstr>
      <vt:lpstr>Изменение степени окисления по координатной прямой</vt:lpstr>
      <vt:lpstr> Запомнить !</vt:lpstr>
      <vt:lpstr>Какие  степени окисления  характерные для каждой группы ПТ Д.И. Менделеева ?</vt:lpstr>
      <vt:lpstr>Окисление-процесс отдачи электронов </vt:lpstr>
      <vt:lpstr>   </vt:lpstr>
      <vt:lpstr>    Алгебраическая сумма степеней окисления в веществе равна нулю ( молекула как и атом нейтральна)</vt:lpstr>
      <vt:lpstr>С участием сложных ионов</vt:lpstr>
      <vt:lpstr>Определить степени элементов в формулах. </vt:lpstr>
      <vt:lpstr>Раздаточный материал</vt:lpstr>
      <vt:lpstr>Правильный ответ</vt:lpstr>
      <vt:lpstr>Основные понятия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Валентность. Степень окисления.</dc:title>
  <dc:creator>Ира</dc:creator>
  <cp:lastModifiedBy>Ирина</cp:lastModifiedBy>
  <cp:revision>81</cp:revision>
  <cp:lastPrinted>2021-05-07T21:02:18Z</cp:lastPrinted>
  <dcterms:created xsi:type="dcterms:W3CDTF">2021-05-07T09:21:24Z</dcterms:created>
  <dcterms:modified xsi:type="dcterms:W3CDTF">2023-06-18T14:35:53Z</dcterms:modified>
</cp:coreProperties>
</file>