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68" r:id="rId2"/>
    <p:sldId id="273" r:id="rId3"/>
    <p:sldId id="326" r:id="rId4"/>
    <p:sldId id="330" r:id="rId5"/>
    <p:sldId id="331" r:id="rId6"/>
    <p:sldId id="351" r:id="rId7"/>
    <p:sldId id="349" r:id="rId8"/>
    <p:sldId id="353" r:id="rId9"/>
    <p:sldId id="352" r:id="rId10"/>
    <p:sldId id="354" r:id="rId11"/>
    <p:sldId id="327" r:id="rId12"/>
    <p:sldId id="328" r:id="rId13"/>
    <p:sldId id="355" r:id="rId14"/>
    <p:sldId id="295" r:id="rId15"/>
    <p:sldId id="296" r:id="rId16"/>
    <p:sldId id="309" r:id="rId17"/>
    <p:sldId id="344" r:id="rId18"/>
    <p:sldId id="345" r:id="rId19"/>
    <p:sldId id="329" r:id="rId20"/>
    <p:sldId id="332" r:id="rId21"/>
    <p:sldId id="340" r:id="rId22"/>
    <p:sldId id="350" r:id="rId23"/>
    <p:sldId id="336" r:id="rId24"/>
    <p:sldId id="334" r:id="rId25"/>
    <p:sldId id="339" r:id="rId26"/>
    <p:sldId id="335" r:id="rId27"/>
    <p:sldId id="337" r:id="rId28"/>
    <p:sldId id="338" r:id="rId29"/>
    <p:sldId id="343" r:id="rId30"/>
    <p:sldId id="323" r:id="rId31"/>
    <p:sldId id="357" r:id="rId32"/>
    <p:sldId id="341" r:id="rId33"/>
    <p:sldId id="342" r:id="rId34"/>
    <p:sldId id="346" r:id="rId35"/>
    <p:sldId id="347" r:id="rId36"/>
    <p:sldId id="359" r:id="rId37"/>
    <p:sldId id="360" r:id="rId38"/>
    <p:sldId id="361" r:id="rId39"/>
    <p:sldId id="362" r:id="rId40"/>
    <p:sldId id="276" r:id="rId41"/>
    <p:sldId id="348" r:id="rId42"/>
    <p:sldId id="358" r:id="rId43"/>
    <p:sldId id="271" r:id="rId44"/>
    <p:sldId id="28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339966"/>
    <a:srgbClr val="006600"/>
    <a:srgbClr val="85D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85" d="100"/>
          <a:sy n="85" d="100"/>
        </p:scale>
        <p:origin x="-153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33616-D51F-4B41-AD60-C2EAC53A6AC7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C6971-011F-43CF-A9FD-6234D48EF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140D5-F0E8-4A52-AEBE-A433429822D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140D5-F0E8-4A52-AEBE-A433429822D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140D5-F0E8-4A52-AEBE-A433429822D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140D5-F0E8-4A52-AEBE-A433429822D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140D5-F0E8-4A52-AEBE-A433429822D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6971-011F-43CF-A9FD-6234D48EF6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8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15.06.2023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audio" Target="../media/audio3.bin"/><Relationship Id="rId9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7.xml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audio" Target="../media/audio3.bin"/><Relationship Id="rId9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9.xml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-304799" y="1930854"/>
            <a:ext cx="10134600" cy="1737484"/>
            <a:chOff x="1115616" y="2146448"/>
            <a:chExt cx="7165477" cy="226858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326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4"/>
              <a:ext cx="5084703" cy="482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533400"/>
            <a:ext cx="7848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/>
              </a:rPr>
              <a:t>Русский  язык  4 класс </a:t>
            </a:r>
            <a:b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/>
              </a:rPr>
            </a:b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/>
              </a:rPr>
              <a:t>УМК  «Школа  России»</a:t>
            </a:r>
            <a:b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/>
              </a:rPr>
            </a:br>
            <a:endParaRPr lang="ru-RU" sz="2800" dirty="0">
              <a:solidFill>
                <a:srgbClr val="0070C0"/>
              </a:solidFill>
              <a:latin typeface="Arial Black" panose="020B0A04020102020204" pitchFamily="34" charset="0"/>
              <a:cs typeface="Times New Roman"/>
            </a:endParaRPr>
          </a:p>
          <a:p>
            <a:endParaRPr lang="ru-RU" dirty="0">
              <a:solidFill>
                <a:srgbClr val="FF0000"/>
              </a:solidFill>
              <a:latin typeface="Arial Narrow" pitchFamily="34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47900" y="4953000"/>
            <a:ext cx="4572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Презентацию подготовила Абрамова О.П.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учитель  начальных классов</a:t>
            </a:r>
          </a:p>
          <a:p>
            <a:pPr algn="ctr"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ГБОУ ЦО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«ЭРУДИТ»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г.Владикавказ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9644" y="1971680"/>
            <a:ext cx="660895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Склонение имён прилагательных во множественном числе.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1. Словарная работа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2. Повторение пройденных знаний.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3. Совместное «открытие» нового.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4. Первичное закрепление.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5. Самостоятельная работа.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6. Проверка по образцу.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7. Включение в систему повторений.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itchFamily="34" charset="0"/>
              </a:rPr>
              <a:t>8. Итог урока. Рефлексия.</a:t>
            </a:r>
            <a:endParaRPr lang="ru-RU" sz="3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57519" y="274638"/>
            <a:ext cx="322896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План урока</a:t>
            </a:r>
            <a:endParaRPr lang="ru-RU" sz="48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6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Grp="1" noChangeArrowheads="1"/>
          </p:cNvSpPr>
          <p:nvPr>
            <p:ph idx="1"/>
          </p:nvPr>
        </p:nvSpPr>
        <p:spPr>
          <a:xfrm>
            <a:off x="655882" y="2447925"/>
            <a:ext cx="8488117" cy="3571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70C0"/>
                </a:solidFill>
                <a:latin typeface="Arial Narrow" pitchFamily="34" charset="0"/>
              </a:rPr>
              <a:t>Пустой</a:t>
            </a:r>
            <a:r>
              <a:rPr lang="ru-RU" dirty="0">
                <a:solidFill>
                  <a:srgbClr val="0070C0"/>
                </a:solidFill>
                <a:latin typeface="Arial Narrow" pitchFamily="34" charset="0"/>
              </a:rPr>
              <a:t>, общий, плацкартный … 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70C0"/>
                </a:solidFill>
                <a:latin typeface="Arial Narrow" pitchFamily="34" charset="0"/>
              </a:rPr>
              <a:t>Интересная, познавательная, увлекательная…</a:t>
            </a: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70C0"/>
                </a:solidFill>
                <a:latin typeface="Arial Narrow" pitchFamily="34" charset="0"/>
              </a:rPr>
              <a:t>Свежее, парное, коровье  </a:t>
            </a: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70C0"/>
                </a:solidFill>
                <a:latin typeface="Arial Narrow" pitchFamily="34" charset="0"/>
              </a:rPr>
              <a:t>Ночные</a:t>
            </a:r>
            <a:r>
              <a:rPr lang="ru-RU" dirty="0">
                <a:solidFill>
                  <a:srgbClr val="0070C0"/>
                </a:solidFill>
                <a:latin typeface="Arial Narrow" pitchFamily="34" charset="0"/>
              </a:rPr>
              <a:t>, </a:t>
            </a:r>
            <a:r>
              <a:rPr lang="ru-RU" dirty="0" smtClean="0">
                <a:solidFill>
                  <a:srgbClr val="0070C0"/>
                </a:solidFill>
                <a:latin typeface="Arial Narrow" pitchFamily="34" charset="0"/>
              </a:rPr>
              <a:t>разноцветные, торжественные</a:t>
            </a: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… </a:t>
            </a:r>
            <a:endParaRPr lang="ru-RU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4345" name="Picture 9" descr="C:\Documents and Settings\Мамуля\Рабочий стол\Коллекция картинок\к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57818" y="4929198"/>
            <a:ext cx="3175000" cy="157163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71600" y="612569"/>
            <a:ext cx="6340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Словарная работа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321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Рисунок 6" descr="screen-6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786313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" y="1428750"/>
            <a:ext cx="2786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Arial Narrow" pitchFamily="34" charset="0"/>
              </a:rPr>
              <a:t>в  гон</a:t>
            </a:r>
            <a:endParaRPr lang="ru-RU" sz="44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4375" y="2071688"/>
            <a:ext cx="35528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Arial Narrow" pitchFamily="34" charset="0"/>
              </a:rPr>
              <a:t>экскурс  я</a:t>
            </a:r>
            <a:endParaRPr lang="ru-RU" sz="44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4375" y="2730500"/>
            <a:ext cx="23574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Arial Narrow" pitchFamily="34" charset="0"/>
              </a:rPr>
              <a:t>м  локо </a:t>
            </a:r>
            <a:endParaRPr lang="ru-RU" sz="44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5813" y="3373438"/>
            <a:ext cx="20716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Arial Narrow" pitchFamily="34" charset="0"/>
              </a:rPr>
              <a:t>с</a:t>
            </a:r>
            <a:r>
              <a:rPr lang="ru-RU" sz="4400" b="1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ru-RU" sz="4400" b="1" dirty="0" smtClean="0">
                <a:solidFill>
                  <a:srgbClr val="0070C0"/>
                </a:solidFill>
                <a:latin typeface="Arial Narrow" pitchFamily="34" charset="0"/>
              </a:rPr>
              <a:t>люты</a:t>
            </a:r>
            <a:endParaRPr lang="ru-RU" sz="44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1279" name="Рисунок 14" descr="screen-6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715"/>
          <a:stretch>
            <a:fillRect/>
          </a:stretch>
        </p:blipFill>
        <p:spPr bwMode="auto">
          <a:xfrm>
            <a:off x="3312259" y="4769586"/>
            <a:ext cx="128587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www.gifki.org/data/media/75/poezd-animatsionnaya-kartinka-00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88" y="900531"/>
            <a:ext cx="2135545" cy="13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33937" y="1447800"/>
            <a:ext cx="2786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 smtClean="0"/>
              <a:t>     </a:t>
            </a:r>
            <a:r>
              <a:rPr lang="ru-RU" sz="4400" b="1" dirty="0" smtClean="0">
                <a:solidFill>
                  <a:srgbClr val="FF0000"/>
                </a:solidFill>
                <a:latin typeface="Arial Narrow" pitchFamily="34" charset="0"/>
              </a:rPr>
              <a:t>а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sp>
        <p:nvSpPr>
          <p:cNvPr id="9" name="Овал 8"/>
          <p:cNvSpPr/>
          <p:nvPr/>
        </p:nvSpPr>
        <p:spPr>
          <a:xfrm>
            <a:off x="1000100" y="428604"/>
            <a:ext cx="6858048" cy="714380"/>
          </a:xfrm>
          <a:prstGeom prst="ellipse">
            <a:avLst/>
          </a:prstGeom>
          <a:solidFill>
            <a:srgbClr val="85DFFF"/>
          </a:solidFill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800" b="1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05537" y="2125662"/>
            <a:ext cx="2786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 smtClean="0"/>
              <a:t>      </a:t>
            </a:r>
            <a:r>
              <a:rPr lang="ru-RU" sz="4400" b="1" dirty="0" smtClean="0">
                <a:solidFill>
                  <a:srgbClr val="FF0000"/>
                </a:solidFill>
                <a:latin typeface="Arial Narrow" pitchFamily="34" charset="0"/>
              </a:rPr>
              <a:t>и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72000" y="2786058"/>
            <a:ext cx="2786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 smtClean="0"/>
              <a:t>        </a:t>
            </a:r>
            <a:r>
              <a:rPr lang="ru-RU" sz="4400" b="1" dirty="0" smtClean="0">
                <a:solidFill>
                  <a:srgbClr val="FF0000"/>
                </a:solidFill>
                <a:latin typeface="Arial Narrow" pitchFamily="34" charset="0"/>
              </a:rPr>
              <a:t>о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529137" y="3429000"/>
            <a:ext cx="2786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 smtClean="0"/>
              <a:t>        </a:t>
            </a:r>
            <a:r>
              <a:rPr lang="ru-RU" sz="4400" b="1" dirty="0" smtClean="0">
                <a:solidFill>
                  <a:srgbClr val="FF0000"/>
                </a:solidFill>
                <a:latin typeface="Arial Narrow" pitchFamily="34" charset="0"/>
              </a:rPr>
              <a:t>а</a:t>
            </a:r>
            <a:r>
              <a:rPr lang="ru-RU" sz="4400" b="1" dirty="0" smtClean="0">
                <a:latin typeface="Arial Narrow" pitchFamily="34" charset="0"/>
              </a:rPr>
              <a:t> </a:t>
            </a:r>
            <a:endParaRPr lang="ru-RU" sz="4400" b="1" dirty="0"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71800" y="304800"/>
            <a:ext cx="31550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Проверка:</a:t>
            </a:r>
            <a:endParaRPr lang="ru-RU" sz="4800" b="1" cap="all" spc="0" dirty="0">
              <a:ln/>
              <a:solidFill>
                <a:schemeClr val="accent5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Narrow" pitchFamily="34" charset="0"/>
            </a:endParaRPr>
          </a:p>
        </p:txBody>
      </p:sp>
      <p:pic>
        <p:nvPicPr>
          <p:cNvPr id="1042" name="Picture 18" descr="https://i.gifer.com/HCX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88185"/>
            <a:ext cx="1798314" cy="17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nimo2.ucoz.ru/_ph/22/2/71749334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64222"/>
            <a:ext cx="1643422" cy="20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https://yt3.ggpht.com/ytc/AMLnZu8_FrDtNZhY-7qhdu6JJb_YrKMsXOH8a9RZMU5o=s900-c-k-c0x00ffffff-no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effects1.ru/gallery/GIF/salyut-PNG/iskra-2-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62992"/>
            <a:ext cx="30194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6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3.75723E-6 L 4.44444E-6 0.5394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53942 L 0.49011 0.5394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1 0.53942 L 0.49011 0.004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104 L 0.01909 0.445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0.44578 L 0.49375 0.4457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375 0.44578 L 0.49375 0.0053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 -1.6185E-6 L 0.02344 0.3498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0.34983 L 0.48212 0.3498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75 0.34983 L 0.49775 0.0039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3.23699E-6 L 0.03125 0.2561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25619 L 0.48594 0.25619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93 0.25619 L 0.48993 0.00463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имский салют - Давид. Клятва Гораци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31165"/>
            <a:ext cx="4447013" cy="3522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800" y="457200"/>
            <a:ext cx="838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Narrow" pitchFamily="34" charset="0"/>
              </a:rPr>
              <a:t>Само слово "салют" пришло к нам из французского языка ("</a:t>
            </a:r>
            <a:r>
              <a:rPr lang="ru-RU" sz="2400" dirty="0" err="1">
                <a:solidFill>
                  <a:srgbClr val="002060"/>
                </a:solidFill>
                <a:latin typeface="Arial Narrow" pitchFamily="34" charset="0"/>
              </a:rPr>
              <a:t>salut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</a:rPr>
              <a:t>" - "приветствие"), если копнуть еще глубже, то корень слова - латинский ("</a:t>
            </a:r>
            <a:r>
              <a:rPr lang="ru-RU" sz="2400" dirty="0" err="1">
                <a:solidFill>
                  <a:srgbClr val="002060"/>
                </a:solidFill>
                <a:latin typeface="Arial Narrow" pitchFamily="34" charset="0"/>
              </a:rPr>
              <a:t>salus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</a:rPr>
              <a:t>" с тем же значением). Таким образом, основное значение слова "салют" именно такое - 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приветствие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</a:rPr>
              <a:t>. В Древнем Риме под этим подразумевали абсолютно конкретный жест - вскинутую вверх руку с прямой ладонью и пальцами, плотно прижатыми друг к другу. Это так называемый "римский салют".</a:t>
            </a:r>
          </a:p>
        </p:txBody>
      </p:sp>
    </p:spTree>
    <p:extLst>
      <p:ext uri="{BB962C8B-B14F-4D97-AF65-F5344CB8AC3E}">
        <p14:creationId xmlns:p14="http://schemas.microsoft.com/office/powerpoint/2010/main" val="20122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09600" y="457200"/>
            <a:ext cx="82089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dirty="0" smtClean="0">
                <a:solidFill>
                  <a:srgbClr val="002060"/>
                </a:solidFill>
                <a:latin typeface="Arial Black" pitchFamily="34" charset="0"/>
              </a:rPr>
              <a:t>Постарайтесь  вспомнить,  что мы уже знаем  об именах  прилагательных?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i.pinimg.com/736x/c4/fd/07/c4fd071acf74627bd7840ce69cc3ce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477000" cy="467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8400" y="1712893"/>
            <a:ext cx="419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Самостоятельная часть 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речи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0800" y="343918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Признак предмета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5600" y="4805036"/>
            <a:ext cx="419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Какой?  Какая?  Какое? Какие?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85" y="5410200"/>
            <a:ext cx="916327" cy="9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09600" y="457200"/>
            <a:ext cx="82089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dirty="0" smtClean="0">
                <a:solidFill>
                  <a:srgbClr val="002060"/>
                </a:solidFill>
                <a:latin typeface="Arial Black" pitchFamily="34" charset="0"/>
              </a:rPr>
              <a:t>Постарайтесь  вспомнить,  что мы уже знаем  об именах  прилагательных?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fs01.vseosvita.ua/01005sl1-eff4/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0113" b="13108"/>
          <a:stretch/>
        </p:blipFill>
        <p:spPr bwMode="auto">
          <a:xfrm>
            <a:off x="990600" y="1447800"/>
            <a:ext cx="691341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027265" y="1987909"/>
            <a:ext cx="3564625" cy="744139"/>
            <a:chOff x="3179665" y="1987909"/>
            <a:chExt cx="3564625" cy="74413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179665" y="1987909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3200" dirty="0" smtClean="0">
                  <a:solidFill>
                    <a:srgbClr val="002060"/>
                  </a:solidFill>
                  <a:latin typeface="Arial Black" panose="020B0A04020102020204" pitchFamily="34" charset="0"/>
                </a:rPr>
                <a:t>Определение</a:t>
              </a:r>
              <a:endParaRPr lang="ru-RU" sz="32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" name="Picture 3" descr="https://theroaringtwentiesplease.files.wordpress.com/2015/07/divid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0" r="50000"/>
            <a:stretch/>
          </p:blipFill>
          <p:spPr bwMode="auto">
            <a:xfrm flipV="1">
              <a:off x="5122176" y="2296017"/>
              <a:ext cx="1622114" cy="368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https://theroaringtwentiesplease.files.wordpress.com/2015/07/divid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0" r="50000"/>
            <a:stretch/>
          </p:blipFill>
          <p:spPr bwMode="auto">
            <a:xfrm flipV="1">
              <a:off x="3392461" y="2413319"/>
              <a:ext cx="1729715" cy="31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3240061" y="3360724"/>
            <a:ext cx="3769699" cy="732707"/>
            <a:chOff x="3392461" y="3360724"/>
            <a:chExt cx="3769699" cy="73270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392461" y="3570211"/>
              <a:ext cx="37696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8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сущ. + прил.</a:t>
              </a: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3733800" y="3451201"/>
              <a:ext cx="227220" cy="2380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3733800" y="3444274"/>
              <a:ext cx="227220" cy="2380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Выгнутая вверх стрелка 11"/>
            <p:cNvSpPr/>
            <p:nvPr/>
          </p:nvSpPr>
          <p:spPr>
            <a:xfrm>
              <a:off x="3961020" y="3360724"/>
              <a:ext cx="1770974" cy="361924"/>
            </a:xfrm>
            <a:prstGeom prst="curved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451345" y="4932155"/>
            <a:ext cx="4485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_____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_____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нашу   речь.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54" y="5562600"/>
            <a:ext cx="916327" cy="9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8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09600" y="457200"/>
            <a:ext cx="82089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dirty="0" smtClean="0">
                <a:solidFill>
                  <a:srgbClr val="002060"/>
                </a:solidFill>
                <a:latin typeface="Arial Black" pitchFamily="34" charset="0"/>
              </a:rPr>
              <a:t>Постарайтесь  вспомнить,  что мы уже знаем  об именах  прилагательных?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fs01.vseosvita.ua/01005sl1-eff4/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0113" b="13108"/>
          <a:stretch/>
        </p:blipFill>
        <p:spPr bwMode="auto">
          <a:xfrm>
            <a:off x="694361" y="1447800"/>
            <a:ext cx="7382839" cy="47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96601" y="2013041"/>
            <a:ext cx="3754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Употребляются в краткой  форме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07185" y="4817563"/>
            <a:ext cx="498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Образуются  с  помощью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суффиксов  от  имён  сущ.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54" y="5562600"/>
            <a:ext cx="916327" cy="9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16709" y="3481361"/>
            <a:ext cx="53132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Имя прилагательное в краткой  форме – сказуемым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638800" y="4373913"/>
            <a:ext cx="1905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38800" y="4267200"/>
            <a:ext cx="1905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7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ru-RU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/>
          </a:p>
        </p:txBody>
      </p:sp>
      <p:pic>
        <p:nvPicPr>
          <p:cNvPr id="135" name="Google Shape;135;p19" descr="Смайлик весёлый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8037" y="3284537"/>
            <a:ext cx="2786062" cy="303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468312" y="981075"/>
            <a:ext cx="5072062" cy="1857375"/>
          </a:xfrm>
          <a:prstGeom prst="cloudCallout">
            <a:avLst>
              <a:gd name="adj1" fmla="val 15291"/>
              <a:gd name="adj2" fmla="val 35696"/>
            </a:avLst>
          </a:prstGeom>
          <a:solidFill>
            <a:srgbClr val="F4F9FA"/>
          </a:solidFill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9" descr="сканирование0007.jpg"/>
          <p:cNvPicPr preferRelativeResize="0"/>
          <p:nvPr/>
        </p:nvPicPr>
        <p:blipFill rotWithShape="1">
          <a:blip r:embed="rId4">
            <a:alphaModFix/>
          </a:blip>
          <a:srcRect r="-41" b="-76"/>
          <a:stretch/>
        </p:blipFill>
        <p:spPr>
          <a:xfrm>
            <a:off x="468312" y="3429000"/>
            <a:ext cx="314325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 descr="сканирование0009.jpg"/>
          <p:cNvPicPr preferRelativeResize="0"/>
          <p:nvPr/>
        </p:nvPicPr>
        <p:blipFill rotWithShape="1">
          <a:blip r:embed="rId5">
            <a:alphaModFix/>
          </a:blip>
          <a:srcRect r="55" b="64"/>
          <a:stretch/>
        </p:blipFill>
        <p:spPr>
          <a:xfrm>
            <a:off x="5724525" y="1700212"/>
            <a:ext cx="3214687" cy="24939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1143000" y="1143000"/>
            <a:ext cx="3500437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00"/>
              </a:buClr>
              <a:buSzPts val="4000"/>
              <a:buFont typeface="Arial"/>
              <a:buNone/>
            </a:pPr>
            <a:r>
              <a:rPr lang="ru-RU" sz="4000" b="0" i="0" u="none">
                <a:solidFill>
                  <a:srgbClr val="003E00"/>
                </a:solidFill>
                <a:latin typeface="Arial"/>
                <a:ea typeface="Arial"/>
                <a:cs typeface="Arial"/>
                <a:sym typeface="Arial"/>
              </a:rPr>
              <a:t>Делаю САМ!</a:t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916237" y="304800"/>
            <a:ext cx="4321175" cy="579437"/>
          </a:xfrm>
          <a:prstGeom prst="rect">
            <a:avLst/>
          </a:prstGeom>
          <a:solidFill>
            <a:srgbClr val="F4F9F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3200"/>
              <a:buFont typeface="Times New Roman"/>
              <a:buNone/>
            </a:pPr>
            <a:r>
              <a:rPr lang="ru-RU" sz="3200" b="0" i="0" u="none" dirty="0">
                <a:solidFill>
                  <a:srgbClr val="CC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Учебная деятельность</a:t>
            </a:r>
            <a:endParaRPr dirty="0"/>
          </a:p>
        </p:txBody>
      </p:sp>
      <p:sp>
        <p:nvSpPr>
          <p:cNvPr id="141" name="Google Shape;141;p19"/>
          <p:cNvSpPr txBox="1"/>
          <p:nvPr/>
        </p:nvSpPr>
        <p:spPr>
          <a:xfrm>
            <a:off x="755650" y="6021387"/>
            <a:ext cx="2520950" cy="641350"/>
          </a:xfrm>
          <a:prstGeom prst="rect">
            <a:avLst/>
          </a:prstGeom>
          <a:solidFill>
            <a:srgbClr val="F4F9F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шаг учебной деятельности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6084887" y="4508500"/>
            <a:ext cx="2520950" cy="641350"/>
          </a:xfrm>
          <a:prstGeom prst="rect">
            <a:avLst/>
          </a:prstGeom>
          <a:solidFill>
            <a:srgbClr val="F4F9F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 шаг учебной деятельности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4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600" y="990600"/>
            <a:ext cx="57148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Просмотр видео</a:t>
            </a:r>
            <a:endParaRPr lang="ru-RU" sz="6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5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21429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5400" b="1" dirty="0">
              <a:solidFill>
                <a:srgbClr val="CC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219201" y="1654580"/>
            <a:ext cx="6477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Склонение 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имён прилагательных во множественном числе.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1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8"/>
          <a:stretch/>
        </p:blipFill>
        <p:spPr bwMode="auto">
          <a:xfrm>
            <a:off x="2133600" y="1447800"/>
            <a:ext cx="4782649" cy="231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494" y="381000"/>
            <a:ext cx="8289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П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я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тна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д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т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ое 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 ф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вр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ля.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Кла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сс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ная  р</a:t>
            </a:r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бота.</a:t>
            </a:r>
            <a:endParaRPr lang="ru-RU" sz="36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33600" y="3733800"/>
            <a:ext cx="478264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Сижу   правильно,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пишу  красиво!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6547" y="4724400"/>
            <a:ext cx="41828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Речевая деятельность: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  Говорим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Пишем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    Слушаем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 Читаем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81000"/>
            <a:ext cx="8305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Arial Narrow" pitchFamily="34" charset="0"/>
              </a:rPr>
              <a:t>Цель:</a:t>
            </a:r>
            <a:r>
              <a:rPr lang="ru-RU" sz="3600" b="1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Arial Narrow" pitchFamily="34" charset="0"/>
              </a:rPr>
              <a:t>формирование умения </a:t>
            </a:r>
            <a:r>
              <a:rPr lang="ru-RU" sz="3600" dirty="0">
                <a:solidFill>
                  <a:srgbClr val="C00000"/>
                </a:solidFill>
                <a:latin typeface="Arial Narrow" pitchFamily="34" charset="0"/>
              </a:rPr>
              <a:t>склонять и употреблять </a:t>
            </a:r>
            <a:r>
              <a:rPr lang="ru-RU" sz="3600" dirty="0" smtClean="0">
                <a:solidFill>
                  <a:srgbClr val="C00000"/>
                </a:solidFill>
                <a:latin typeface="Arial Narrow" pitchFamily="34" charset="0"/>
              </a:rPr>
              <a:t>имена </a:t>
            </a:r>
            <a:r>
              <a:rPr lang="ru-RU" sz="3600" dirty="0">
                <a:solidFill>
                  <a:srgbClr val="C00000"/>
                </a:solidFill>
                <a:latin typeface="Arial Narrow" pitchFamily="34" charset="0"/>
              </a:rPr>
              <a:t>прилагательные во </a:t>
            </a:r>
            <a:r>
              <a:rPr lang="ru-RU" sz="3600" i="1" u="sng" dirty="0">
                <a:solidFill>
                  <a:srgbClr val="C00000"/>
                </a:solidFill>
                <a:latin typeface="Arial Narrow" pitchFamily="34" charset="0"/>
              </a:rPr>
              <a:t>множественном</a:t>
            </a:r>
            <a:r>
              <a:rPr lang="ru-RU" sz="3600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Arial Narrow" pitchFamily="34" charset="0"/>
              </a:rPr>
              <a:t>числе.</a:t>
            </a:r>
          </a:p>
          <a:p>
            <a:r>
              <a:rPr lang="ru-RU" sz="3600" dirty="0">
                <a:latin typeface="Arial Narrow" pitchFamily="34" charset="0"/>
              </a:rPr>
              <a:t> </a:t>
            </a:r>
            <a:endParaRPr lang="ru-RU" sz="3600" dirty="0" smtClean="0">
              <a:latin typeface="Arial Narrow" pitchFamily="34" charset="0"/>
            </a:endParaRPr>
          </a:p>
          <a:p>
            <a:r>
              <a:rPr lang="ru-RU" sz="3600" b="1" u="sng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Задачи:</a:t>
            </a:r>
            <a:endParaRPr lang="ru-RU" sz="3600" b="1" u="sng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1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.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Просклонять имена прилагательные во множественном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числе.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2.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Устанавливать связь – существительное и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прилагательное.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3.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Учиться писать окончания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имён прилагательных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во множественном числе.</a:t>
            </a:r>
          </a:p>
          <a:p>
            <a:endParaRPr lang="ru-RU" sz="3600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otvet.imgsmail.ru/download/u_53468dcd9cbea65823dd11e644bf7fce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23" y="662090"/>
            <a:ext cx="2474177" cy="41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3553" y="152400"/>
            <a:ext cx="57953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60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абота в группах</a:t>
            </a:r>
            <a:endParaRPr lang="ru-RU" sz="6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s://otvet.imgsmail.ru/download/u_53468dcd9cbea65823dd11e644bf7fce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6854"/>
            <a:ext cx="2474177" cy="41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otvet.imgsmail.ru/download/u_53468dcd9cbea65823dd11e644bf7fce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66854"/>
            <a:ext cx="2474177" cy="41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otvet.imgsmail.ru/download/u_53468dcd9cbea65823dd11e644bf7fce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43" y="2734372"/>
            <a:ext cx="2474177" cy="41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otvet.imgsmail.ru/download/u_53468dcd9cbea65823dd11e644bf7fce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3048000"/>
            <a:ext cx="2474177" cy="41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otvet.imgsmail.ru/download/u_53468dcd9cbea65823dd11e644bf7fce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78487"/>
            <a:ext cx="2474177" cy="41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2/01/31/s_61f7b636b0b21/phpkcoxRt_scenarij-okruzh.mir-1_html_e6fbc3d91f1a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2886" y="898117"/>
            <a:ext cx="5062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ОГРОМНЫЕ КАВКАЗСКИЕ ГОРЫ</a:t>
            </a:r>
          </a:p>
        </p:txBody>
      </p:sp>
      <p:pic>
        <p:nvPicPr>
          <p:cNvPr id="1028" name="Picture 4" descr="https://img-fotki.yandex.ru/get/477847/248566871.8d/0_163138_1f76ef6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48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7462" y="772180"/>
            <a:ext cx="479330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ЛЁГКИЕ  ПУШИСТЫЕ  ОБЛАКА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 descr="https://xn--h1adaolkc5e.ot7.ru/admin/uploads/2/5/8/%D0%9E%D1%82%D0%BA%D1%80%D1%8B%D1%82%D0%BA%D0%B8-%D1%81-%D0%BE%D0%B1%D0%BB%D0%B0%D0%BA%D0%B0%D0%BC%D0%B8-%D1%81%D0%BA%D0%B0%D1%87%D0%B0%D1%82%D1%8C-%D0%B1%D0%B5%D1%81%D0%BF%D0%BB%D0%B0%D1%82%D0%BD%D0%BE-%D0%9E%D1%82%D0%BA%D1%80%D1%8B%D1%82%D0%BA%D0%B8-%D1%81-%D0%BE%D0%B1%D0%BB%D0%B0%D0%BA%D0%B0%D0%BC%D0%B8-%D0%BE%D0%BD%D0%BB%D0%B0%D0%B9%D0%BD-141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772400" cy="43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0148" y="762000"/>
            <a:ext cx="4163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ГРАЦИОЗНЫЕ  ДИКИЕ  КОЗЛЫ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2" name="Picture 4" descr="https://img.gifmagazine.net/gifmagazine/images/3644250/origi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705600" cy="45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73.userapi.com/impg/NEPzztbE_zjK0Z97AEwqQfYhRrSTximTXfFtVA/v4cTwI4jix0.jpg?size=480x480&amp;quality=96&amp;sign=c757f1c18d689f7e313eac28b28a7f0f&amp;c_uniq_tag=HR0WdbyfVVpNwNVqwPoJrfhF2-6xPcrh4T4slWRnZfo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54" y="1124415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.culture.ru/images/30516354-fd64-5bbe-b306-fc807224c5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6391"/>
            <a:ext cx="5515322" cy="367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gifki.org/data/media/1108/kazak-animatsionnaya-kartinka-00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77215"/>
            <a:ext cx="1295400" cy="19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800" y="609600"/>
            <a:ext cx="575228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ХРАБРЫЕ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ОСЕТИНСКИЕ  МУЖЧИНЫ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17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034" y="1063083"/>
            <a:ext cx="5221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ГОРДЫЕ ОСЕТИНСКИЕ ДЕВУШКИ</a:t>
            </a:r>
          </a:p>
        </p:txBody>
      </p:sp>
      <p:pic>
        <p:nvPicPr>
          <p:cNvPr id="5124" name="Picture 4" descr="https://i.ytimg.com/vi/SiMOgMuVIX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6" y="2057400"/>
            <a:ext cx="7799704" cy="438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9148" y="772180"/>
            <a:ext cx="530985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ВКУСНЫЕ  ОСЕТИНСКИЕ  ПИРОГИ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https://sun9-77.userapi.com/impf/c849424/v849424349/3fe5c/nVqRwvYDsIY.jpg?size=469x269&amp;quality=96&amp;sign=62602df0147d48d46f80de76369fb099&amp;c_uniq_tag=lsxfEOlEDZbRAwDUv-ymb3pu8TUNlrV10R9ai3vg5xs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7660"/>
            <a:ext cx="7924800" cy="454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15899"/>
              </p:ext>
            </p:extLst>
          </p:nvPr>
        </p:nvGraphicFramePr>
        <p:xfrm>
          <a:off x="304800" y="381000"/>
          <a:ext cx="8568952" cy="6311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655"/>
                <a:gridCol w="2543545"/>
                <a:gridCol w="3920752"/>
              </a:tblGrid>
              <a:tr h="11023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0" dirty="0" smtClean="0"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smtClean="0"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</a:rPr>
                        <a:t>Склонение </a:t>
                      </a:r>
                      <a:r>
                        <a:rPr lang="ru-RU" sz="2400" b="0" dirty="0"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</a:rPr>
                        <a:t>имён прилагательных во множественном числе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u="sng" dirty="0">
                          <a:effectLst/>
                        </a:rPr>
                        <a:t>Падеж</a:t>
                      </a:r>
                      <a:endParaRPr lang="ru-RU" sz="3200" u="sng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u="sng" dirty="0">
                          <a:effectLst/>
                        </a:rPr>
                        <a:t>вопрос</a:t>
                      </a:r>
                      <a:endParaRPr lang="ru-RU" sz="3600" b="1" u="sng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u="none" dirty="0" smtClean="0">
                          <a:effectLst/>
                        </a:rPr>
                        <a:t>  </a:t>
                      </a:r>
                      <a:r>
                        <a:rPr lang="ru-RU" sz="3600" b="1" u="sng" dirty="0" smtClean="0">
                          <a:effectLst/>
                        </a:rPr>
                        <a:t>окончания</a:t>
                      </a:r>
                      <a:endParaRPr lang="ru-RU" sz="3600" b="1" u="sng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 err="1" smtClean="0">
                          <a:effectLst/>
                        </a:rPr>
                        <a:t>И.п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Какие?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 err="1">
                          <a:effectLst/>
                        </a:rPr>
                        <a:t>Р.п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Каких?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 err="1">
                          <a:effectLst/>
                        </a:rPr>
                        <a:t>Д.п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Каким?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 err="1">
                          <a:effectLst/>
                        </a:rPr>
                        <a:t>В.п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Какие?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9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 err="1">
                          <a:effectLst/>
                        </a:rPr>
                        <a:t>Т.п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Какими?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4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 err="1">
                          <a:effectLst/>
                        </a:rPr>
                        <a:t>П.п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О каких?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64088" y="1950343"/>
            <a:ext cx="3096344" cy="68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ые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, 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ие</a:t>
            </a:r>
            <a:endParaRPr lang="ru-RU" sz="3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2658326"/>
            <a:ext cx="3096344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ых</a:t>
            </a:r>
            <a:r>
              <a:rPr lang="ru-RU" sz="3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, -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их</a:t>
            </a:r>
            <a:endParaRPr lang="ru-RU" sz="3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3387756"/>
            <a:ext cx="3312368" cy="68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ым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, -им</a:t>
            </a:r>
            <a:endParaRPr lang="ru-RU" sz="3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4074291"/>
            <a:ext cx="3312367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ые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, 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ие</a:t>
            </a:r>
            <a:endParaRPr lang="ru-RU" sz="3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4760826"/>
            <a:ext cx="3096343" cy="68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-</a:t>
            </a:r>
            <a:r>
              <a:rPr lang="ru-RU" sz="360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ыми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, -ими</a:t>
            </a:r>
            <a:endParaRPr lang="ru-RU" sz="3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5481310"/>
            <a:ext cx="3312368" cy="68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-</a:t>
            </a:r>
            <a:r>
              <a:rPr lang="ru-RU" sz="3600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ых</a:t>
            </a:r>
            <a:r>
              <a:rPr lang="ru-RU" sz="3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, -их</a:t>
            </a:r>
            <a:endParaRPr lang="ru-RU" sz="3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71800" y="371707"/>
            <a:ext cx="342112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rgbClr val="FFFF00"/>
                </a:solidFill>
                <a:effectLst>
                  <a:reflection blurRad="10000" stA="55000" endPos="48000" dist="500" dir="5400000" sy="-100000" algn="bl" rotWithShape="0"/>
                </a:effectLst>
                <a:latin typeface="Arial Narrow" pitchFamily="34" charset="0"/>
              </a:rPr>
              <a:t>Учебник, стр.38</a:t>
            </a:r>
            <a:endParaRPr lang="ru-RU" sz="4000" b="1" dirty="0">
              <a:ln/>
              <a:solidFill>
                <a:srgbClr val="FFFF00"/>
              </a:solidFill>
              <a:effectLst>
                <a:reflection blurRad="10000" stA="55000" endPos="48000" dist="500" dir="5400000" sy="-100000" algn="bl" rotWithShape="0"/>
              </a:effectLst>
              <a:latin typeface="Arial Narrow" pitchFamily="34" charset="0"/>
            </a:endParaRPr>
          </a:p>
        </p:txBody>
      </p:sp>
      <p:pic>
        <p:nvPicPr>
          <p:cNvPr id="10" name="Picture 2" descr="Русский язык. Канакина, Горецкий. 4 класс. часть 2. Школа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628"/>
            <a:ext cx="966053" cy="137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07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quizizz.com/_media/quizzes/3b499da7-c690-4a62-9a52-734f097e4eb0_900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343400" cy="56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fs00.infourok.ru/images/doc/222/14197/2/hello_html_631a685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3809999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29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30082" y="838200"/>
            <a:ext cx="7885670" cy="4832093"/>
            <a:chOff x="235759" y="1470383"/>
            <a:chExt cx="7885670" cy="483209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85487" y="1470384"/>
              <a:ext cx="7335942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Обратите  внимание! </a:t>
              </a:r>
            </a:p>
            <a:p>
              <a:endPara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r>
                <a:rPr lang="ru-RU" sz="4800" u="sng" dirty="0" smtClean="0">
                  <a:solidFill>
                    <a:srgbClr val="002060"/>
                  </a:solidFill>
                  <a:latin typeface="Arial Black" panose="020B0A04020102020204" pitchFamily="34" charset="0"/>
                </a:rPr>
                <a:t>Род </a:t>
              </a:r>
              <a:r>
                <a:rPr lang="ru-RU" sz="4800" u="sng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имён прилагательных во множественном числе определить нельзя.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59" y="1470383"/>
              <a:ext cx="818196" cy="51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0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7474" y="2286000"/>
            <a:ext cx="43074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Физминутка</a:t>
            </a:r>
            <a:endParaRPr lang="ru-RU" sz="6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7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401" y="228600"/>
            <a:ext cx="6096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Горы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р..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дные,тропы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л..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сные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,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 </a:t>
            </a:r>
            <a:b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Дивн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….</a:t>
            </a:r>
            <a:r>
              <a:rPr lang="ru-RU" sz="4000" b="1" dirty="0" smtClean="0">
                <a:solidFill>
                  <a:srgbClr val="0070C0"/>
                </a:solidFill>
                <a:latin typeface="Arial Narrow" pitchFamily="34" charset="0"/>
              </a:rPr>
              <a:t>³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песни 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ущелий и гор. </a:t>
            </a:r>
            <a:b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Взор мой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л..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скает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, </a:t>
            </a:r>
            <a:endParaRPr lang="ru-RU" sz="40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Радует сер..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це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 </a:t>
            </a:r>
            <a:b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Наша Осетия 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мил..я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, </a:t>
            </a:r>
          </a:p>
          <a:p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Светл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..й  её простор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9220" name="Picture 4" descr="https://i.pinimg.com/originals/58/7b/b9/587bb9b747817c22de6ed4bee5c55ba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18" y="3929122"/>
            <a:ext cx="5928182" cy="27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fsd.multiurok.ru/html/2019/11/24/s_5dda67d152a51/img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15729" r="27404" b="5080"/>
          <a:stretch/>
        </p:blipFill>
        <p:spPr bwMode="auto">
          <a:xfrm>
            <a:off x="152401" y="152400"/>
            <a:ext cx="2590800" cy="31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7462" y="1295400"/>
            <a:ext cx="457785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Работа по учебнику</a:t>
            </a:r>
            <a:endParaRPr lang="ru-RU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2" descr="Русский язык. Канакина, Горецкий. 4 класс. часть 2. Школа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3622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43200" y="5794994"/>
            <a:ext cx="3505200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стр.38 упр.81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77504" y="643054"/>
            <a:ext cx="42267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Самостоятельная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8518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ntent.foto.my.mail.ru/mail/nadenka_1945/3d-galleru_32/i-29658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89" y="1752600"/>
            <a:ext cx="3000611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210" y="1225689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И. п.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u="sng" dirty="0">
                <a:solidFill>
                  <a:srgbClr val="0070C0"/>
                </a:solidFill>
                <a:latin typeface="Arial Black" panose="020B0A04020102020204" pitchFamily="34" charset="0"/>
              </a:rPr>
              <a:t>какие?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 </a:t>
            </a:r>
            <a:endParaRPr lang="ru-RU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голуб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ые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весенн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ие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цветы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. п.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u="sng" dirty="0">
                <a:solidFill>
                  <a:srgbClr val="0070C0"/>
                </a:solidFill>
                <a:latin typeface="Arial Black" panose="020B0A04020102020204" pitchFamily="34" charset="0"/>
              </a:rPr>
              <a:t>каких?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 </a:t>
            </a:r>
            <a:endParaRPr lang="ru-RU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голуб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ых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весенн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цветов</a:t>
            </a:r>
          </a:p>
          <a:p>
            <a:pPr fontAlgn="base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. п.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u="sng" dirty="0">
                <a:solidFill>
                  <a:srgbClr val="0070C0"/>
                </a:solidFill>
                <a:latin typeface="Arial Black" panose="020B0A04020102020204" pitchFamily="34" charset="0"/>
              </a:rPr>
              <a:t>каким</a:t>
            </a:r>
            <a:r>
              <a:rPr lang="ru-RU" sz="2800" b="1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</a:t>
            </a: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голуб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ым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весенн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им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цветам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. п.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u="sng" dirty="0">
                <a:solidFill>
                  <a:srgbClr val="0070C0"/>
                </a:solidFill>
                <a:latin typeface="Arial Black" panose="020B0A04020102020204" pitchFamily="34" charset="0"/>
              </a:rPr>
              <a:t>какие?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 </a:t>
            </a:r>
            <a:endParaRPr lang="ru-RU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голуб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ые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весенн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ие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цветы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. п. </a:t>
            </a:r>
            <a:r>
              <a:rPr lang="ru-RU" sz="2800" u="sng" dirty="0">
                <a:solidFill>
                  <a:srgbClr val="0070C0"/>
                </a:solidFill>
                <a:latin typeface="Arial Black" panose="020B0A04020102020204" pitchFamily="34" charset="0"/>
              </a:rPr>
              <a:t>какими? </a:t>
            </a:r>
            <a:endParaRPr lang="ru-RU" sz="2800" u="sng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голуб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ыми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весенн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ими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цветами</a:t>
            </a:r>
            <a:endParaRPr lang="ru-RU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П. п. </a:t>
            </a: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каких</a:t>
            </a:r>
            <a:r>
              <a:rPr lang="ru-RU" sz="2800" u="sng" dirty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sz="2800" u="sng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голуб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ых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весенн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цветах</a:t>
            </a:r>
          </a:p>
          <a:p>
            <a:pPr fontAlgn="base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       </a:t>
            </a:r>
            <a:endParaRPr lang="ru-RU" sz="2400" b="0" i="0" dirty="0">
              <a:solidFill>
                <a:schemeClr val="accent3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53881" y="885975"/>
            <a:ext cx="2365919" cy="409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 вариант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5654" y="206514"/>
            <a:ext cx="494917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Проверка по образцу</a:t>
            </a:r>
            <a:endParaRPr lang="ru-RU" sz="40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" y="26086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dirty="0">
              <a:solidFill>
                <a:srgbClr val="3399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144938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935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ntent-23.foto.my.mail.ru/mail/caracarga/_mypagephoto/h-30124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91" y="2057400"/>
            <a:ext cx="2416909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654" y="1290221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И. 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п.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какие</a:t>
            </a: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?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есёл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ые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неуклюжи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медвежата</a:t>
            </a:r>
          </a:p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Р. п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каких?</a:t>
            </a:r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endParaRPr lang="ru-RU" sz="2800" u="sng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весёл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ых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неуклюж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медвежат</a:t>
            </a:r>
          </a:p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Д. п.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каким</a:t>
            </a: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?</a:t>
            </a:r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endParaRPr lang="ru-RU" sz="2800" u="sng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весёл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ым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неуклюж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им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медвежатам</a:t>
            </a:r>
          </a:p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В. 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п. </a:t>
            </a:r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каких</a:t>
            </a: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?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весёл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ых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неуклюж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медвежат</a:t>
            </a:r>
          </a:p>
          <a:p>
            <a:pPr fontAlgn="base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. п.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какими? </a:t>
            </a:r>
            <a:endParaRPr lang="ru-RU" sz="2800" u="sng" dirty="0" smtClean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весёл</a:t>
            </a:r>
            <a:r>
              <a:rPr lang="ru-RU" sz="27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ыми</a:t>
            </a:r>
            <a:r>
              <a:rPr lang="ru-RU" sz="27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неуклюж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ими</a:t>
            </a:r>
            <a:r>
              <a:rPr lang="ru-RU" sz="27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медвежатами</a:t>
            </a:r>
            <a:endParaRPr lang="ru-RU" sz="27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П. п. </a:t>
            </a:r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каких? </a:t>
            </a:r>
          </a:p>
          <a:p>
            <a:pPr fontAlgn="base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весёл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ых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неуклюж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медвежатах</a:t>
            </a:r>
            <a:endParaRPr lang="ru-RU" sz="2800" b="0" i="0" dirty="0">
              <a:solidFill>
                <a:schemeClr val="accent6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05200" y="962175"/>
            <a:ext cx="2365919" cy="4094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вариант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9800" y="228600"/>
            <a:ext cx="494917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Проверка по образцу</a:t>
            </a:r>
            <a:endParaRPr lang="ru-RU" sz="40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" y="26086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dirty="0">
              <a:solidFill>
                <a:srgbClr val="3399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144938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067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Утро туманно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zp2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060575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zp2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0713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zp2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19431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AutoShape 5"/>
          <p:cNvSpPr>
            <a:spLocks noChangeArrowheads="1"/>
          </p:cNvSpPr>
          <p:nvPr/>
        </p:nvSpPr>
        <p:spPr bwMode="auto">
          <a:xfrm flipH="1">
            <a:off x="1763713" y="549275"/>
            <a:ext cx="3527425" cy="1728788"/>
          </a:xfrm>
          <a:prstGeom prst="wedgeEllipseCallout">
            <a:avLst>
              <a:gd name="adj1" fmla="val -49329"/>
              <a:gd name="adj2" fmla="val -7579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7451725" y="3357563"/>
            <a:ext cx="1008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ЫХ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7308850" y="1989138"/>
            <a:ext cx="1008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ИМ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7308850" y="549275"/>
            <a:ext cx="100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ЫМ</a:t>
            </a:r>
          </a:p>
        </p:txBody>
      </p: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2195513" y="908050"/>
            <a:ext cx="2881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ПО ЛЕСН.. ДОРОГАМ</a:t>
            </a:r>
          </a:p>
        </p:txBody>
      </p:sp>
      <p:pic>
        <p:nvPicPr>
          <p:cNvPr id="59402" name="Bike345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ikebell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41287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вело3452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85273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вело3453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2926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AutoShape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316913" y="6453188"/>
            <a:ext cx="684212" cy="404812"/>
          </a:xfrm>
          <a:custGeom>
            <a:avLst/>
            <a:gdLst>
              <a:gd name="T0" fmla="*/ 16255072 w 21600"/>
              <a:gd name="T1" fmla="*/ 0 h 21600"/>
              <a:gd name="T2" fmla="*/ 0 w 21600"/>
              <a:gd name="T3" fmla="*/ 3793351 h 21600"/>
              <a:gd name="T4" fmla="*/ 16255072 w 21600"/>
              <a:gd name="T5" fmla="*/ 7586702 h 21600"/>
              <a:gd name="T6" fmla="*/ 21673429 w 21600"/>
              <a:gd name="T7" fmla="*/ 379335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9411" name="Picture 19" descr="x-gam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1909"/>
          <a:stretch>
            <a:fillRect/>
          </a:stretch>
        </p:blipFill>
        <p:spPr bwMode="auto">
          <a:xfrm>
            <a:off x="0" y="4921250"/>
            <a:ext cx="36718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7644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2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3"/>
                </p:tgtEl>
              </p:cMediaNode>
            </p:audio>
            <p:audio>
              <p:cMediaNode showWhenStopped="0"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59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 nodeType="clickPar">
                      <p:stCondLst>
                        <p:cond delay="0"/>
                      </p:stCondLst>
                      <p:childTnLst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1" fill="hold"/>
                                        <p:tgtEl>
                                          <p:spTgt spid="59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8" fill="hold"/>
                                        <p:tgtEl>
                                          <p:spTgt spid="59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8" fill="hold"/>
                                        <p:tgtEl>
                                          <p:spTgt spid="59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Утро туманно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zp20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zp20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19431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zp20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AutoShape 5"/>
          <p:cNvSpPr>
            <a:spLocks noChangeArrowheads="1"/>
          </p:cNvSpPr>
          <p:nvPr/>
        </p:nvSpPr>
        <p:spPr bwMode="auto">
          <a:xfrm flipH="1">
            <a:off x="3132138" y="333375"/>
            <a:ext cx="4175125" cy="2232025"/>
          </a:xfrm>
          <a:prstGeom prst="wedgeEllipseCallout">
            <a:avLst>
              <a:gd name="adj1" fmla="val -49431"/>
              <a:gd name="adj2" fmla="val -17287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042988" y="3357563"/>
            <a:ext cx="100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ЫМ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971550" y="1916113"/>
            <a:ext cx="12969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ЫМИ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1042988" y="476250"/>
            <a:ext cx="10080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ЫЕ</a:t>
            </a:r>
          </a:p>
        </p:txBody>
      </p:sp>
      <p:sp>
        <p:nvSpPr>
          <p:cNvPr id="6154" name="Text Box 9"/>
          <p:cNvSpPr txBox="1">
            <a:spLocks noChangeArrowheads="1"/>
          </p:cNvSpPr>
          <p:nvPr/>
        </p:nvSpPr>
        <p:spPr bwMode="auto">
          <a:xfrm>
            <a:off x="3492500" y="620713"/>
            <a:ext cx="34559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400" b="1"/>
              <a:t>ТЁПЛ..</a:t>
            </a:r>
          </a:p>
          <a:p>
            <a:pPr algn="ctr" eaLnBrk="1" hangingPunct="1"/>
            <a:r>
              <a:rPr lang="ru-RU" sz="5400" b="1"/>
              <a:t>ДНЯМИ</a:t>
            </a:r>
            <a:endParaRPr lang="ru-RU" sz="5400" b="1">
              <a:cs typeface="Arial" charset="0"/>
            </a:endParaRPr>
          </a:p>
        </p:txBody>
      </p:sp>
      <p:pic>
        <p:nvPicPr>
          <p:cNvPr id="60427" name="Bike34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ikebell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вело34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вело3469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22116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AutoShape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316913" y="6453188"/>
            <a:ext cx="684212" cy="404812"/>
          </a:xfrm>
          <a:custGeom>
            <a:avLst/>
            <a:gdLst>
              <a:gd name="T0" fmla="*/ 16255072 w 21600"/>
              <a:gd name="T1" fmla="*/ 0 h 21600"/>
              <a:gd name="T2" fmla="*/ 0 w 21600"/>
              <a:gd name="T3" fmla="*/ 3793351 h 21600"/>
              <a:gd name="T4" fmla="*/ 16255072 w 21600"/>
              <a:gd name="T5" fmla="*/ 7586702 h 21600"/>
              <a:gd name="T6" fmla="*/ 21673429 w 21600"/>
              <a:gd name="T7" fmla="*/ 379335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0432" name="Picture 16" descr="x-game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r="1907"/>
          <a:stretch>
            <a:fillRect/>
          </a:stretch>
        </p:blipFill>
        <p:spPr bwMode="auto">
          <a:xfrm rot="21403839" flipH="1">
            <a:off x="5508625" y="4724400"/>
            <a:ext cx="30813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6889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7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8"/>
                </p:tgtEl>
              </p:cMediaNode>
            </p:audio>
            <p:audio>
              <p:cMediaNode showWhenStopped="0"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9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60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 nodeType="clickPar">
                      <p:stCondLst>
                        <p:cond delay="0"/>
                      </p:stCondLst>
                      <p:childTnLst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8" fill="hold"/>
                                        <p:tgtEl>
                                          <p:spTgt spid="60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1" fill="hold"/>
                                        <p:tgtEl>
                                          <p:spTgt spid="60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8" fill="hold"/>
                                        <p:tgtEl>
                                          <p:spTgt spid="60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 descr="Утро туманно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zp2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19431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zp2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060575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zp20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0713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AutoShape 5"/>
          <p:cNvSpPr>
            <a:spLocks noChangeArrowheads="1"/>
          </p:cNvSpPr>
          <p:nvPr/>
        </p:nvSpPr>
        <p:spPr bwMode="auto">
          <a:xfrm flipH="1">
            <a:off x="1835150" y="692150"/>
            <a:ext cx="4608513" cy="2449513"/>
          </a:xfrm>
          <a:prstGeom prst="wedgeEllipseCallout">
            <a:avLst>
              <a:gd name="adj1" fmla="val -32398"/>
              <a:gd name="adj2" fmla="val -32051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451725" y="3357563"/>
            <a:ext cx="1008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ЫМ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7308850" y="1989138"/>
            <a:ext cx="1008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ЫЕ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7308850" y="549275"/>
            <a:ext cx="100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ОЕ</a:t>
            </a: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1116013" y="695325"/>
            <a:ext cx="62658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5400" b="1"/>
              <a:t>сказочн..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5400" b="1"/>
              <a:t>деревья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5400" b="1"/>
              <a:t> </a:t>
            </a:r>
            <a:endParaRPr lang="ru-RU" sz="5400" b="1">
              <a:cs typeface="Arial" charset="0"/>
            </a:endParaRPr>
          </a:p>
        </p:txBody>
      </p:sp>
      <p:pic>
        <p:nvPicPr>
          <p:cNvPr id="65546" name="Bike34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ikebell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92417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вело3469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55733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вело3470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2926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AutoShape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316913" y="6453188"/>
            <a:ext cx="684212" cy="404812"/>
          </a:xfrm>
          <a:custGeom>
            <a:avLst/>
            <a:gdLst>
              <a:gd name="T0" fmla="*/ 16255072 w 21600"/>
              <a:gd name="T1" fmla="*/ 0 h 21600"/>
              <a:gd name="T2" fmla="*/ 0 w 21600"/>
              <a:gd name="T3" fmla="*/ 3793351 h 21600"/>
              <a:gd name="T4" fmla="*/ 16255072 w 21600"/>
              <a:gd name="T5" fmla="*/ 7586702 h 21600"/>
              <a:gd name="T6" fmla="*/ 21673429 w 21600"/>
              <a:gd name="T7" fmla="*/ 379335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5552" name="Picture 16" descr="x-gam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1909"/>
          <a:stretch>
            <a:fillRect/>
          </a:stretch>
        </p:blipFill>
        <p:spPr bwMode="auto">
          <a:xfrm>
            <a:off x="468313" y="4437063"/>
            <a:ext cx="36718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4026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46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48"/>
                </p:tgtEl>
              </p:cMediaNode>
            </p:audio>
            <p:audio>
              <p:cMediaNode showWhenStopped="0"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49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65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 nodeType="clickPar">
                      <p:stCondLst>
                        <p:cond delay="0"/>
                      </p:stCondLst>
                      <p:childTnLst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8" fill="hold"/>
                                        <p:tgtEl>
                                          <p:spTgt spid="65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5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1" fill="hold"/>
                                        <p:tgtEl>
                                          <p:spTgt spid="655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4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8" fill="hold"/>
                                        <p:tgtEl>
                                          <p:spTgt spid="65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4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 descr="Утро туманно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zp20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19431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zp20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zp20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19446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AutoShape 5"/>
          <p:cNvSpPr>
            <a:spLocks noChangeArrowheads="1"/>
          </p:cNvSpPr>
          <p:nvPr/>
        </p:nvSpPr>
        <p:spPr bwMode="auto">
          <a:xfrm flipH="1">
            <a:off x="2843213" y="333375"/>
            <a:ext cx="4464050" cy="2808288"/>
          </a:xfrm>
          <a:prstGeom prst="wedgeEllipseCallout">
            <a:avLst>
              <a:gd name="adj1" fmla="val -49468"/>
              <a:gd name="adj2" fmla="val -24000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042988" y="3357563"/>
            <a:ext cx="100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ЫХ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042988" y="1916113"/>
            <a:ext cx="100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ИЕ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042988" y="476250"/>
            <a:ext cx="10080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/>
              <a:t>ОМ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2700338" y="836613"/>
            <a:ext cx="46085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5400" b="1"/>
              <a:t>В БЕЛ.. ПЛАТЬЯХ</a:t>
            </a:r>
            <a:endParaRPr lang="ru-RU" sz="5400" b="1">
              <a:cs typeface="Arial" charset="0"/>
            </a:endParaRPr>
          </a:p>
        </p:txBody>
      </p:sp>
      <p:pic>
        <p:nvPicPr>
          <p:cNvPr id="66571" name="Bike348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ikebell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22116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вело3484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вело348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велос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AutoShape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316913" y="6453188"/>
            <a:ext cx="684212" cy="404812"/>
          </a:xfrm>
          <a:custGeom>
            <a:avLst/>
            <a:gdLst>
              <a:gd name="T0" fmla="*/ 16255072 w 21600"/>
              <a:gd name="T1" fmla="*/ 0 h 21600"/>
              <a:gd name="T2" fmla="*/ 0 w 21600"/>
              <a:gd name="T3" fmla="*/ 3793351 h 21600"/>
              <a:gd name="T4" fmla="*/ 16255072 w 21600"/>
              <a:gd name="T5" fmla="*/ 7586702 h 21600"/>
              <a:gd name="T6" fmla="*/ 21673429 w 21600"/>
              <a:gd name="T7" fmla="*/ 379335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6577" name="Picture 17" descr="x-game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r="1907"/>
          <a:stretch>
            <a:fillRect/>
          </a:stretch>
        </p:blipFill>
        <p:spPr bwMode="auto">
          <a:xfrm rot="21403839" flipH="1">
            <a:off x="5508625" y="4724400"/>
            <a:ext cx="30813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402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71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72"/>
                </p:tgtEl>
              </p:cMediaNode>
            </p:audio>
            <p:audio>
              <p:cMediaNode showWhenStopped="0"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7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66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 nodeType="clickPar">
                      <p:stCondLst>
                        <p:cond delay="0"/>
                      </p:stCondLst>
                      <p:childTnLst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8" fill="hold"/>
                                        <p:tgtEl>
                                          <p:spTgt spid="66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8" fill="hold"/>
                                        <p:tgtEl>
                                          <p:spTgt spid="66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6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1" fill="hold"/>
                                        <p:tgtEl>
                                          <p:spTgt spid="66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quizizz.com/_media/quizzes/3b499da7-c690-4a62-9a52-734f097e4eb0_900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7916"/>
            <a:ext cx="4343400" cy="56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fs00.infourok.ru/images/doc/222/14197/2/hello_html_631a685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237685"/>
            <a:ext cx="3733800" cy="4876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2916" y="76200"/>
            <a:ext cx="71504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Имя прилагательное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78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1" y="4725144"/>
            <a:ext cx="510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28600" y="304800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4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абочая тетрадь, стр.22 упр.51</a:t>
            </a:r>
            <a:endParaRPr lang="ru-RU" sz="4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drawingObject45"/>
          <p:cNvPicPr/>
          <p:nvPr/>
        </p:nvPicPr>
        <p:blipFill rotWithShape="1">
          <a:blip r:embed="rId2"/>
          <a:srcRect t="48429" b="4911"/>
          <a:stretch/>
        </p:blipFill>
        <p:spPr bwMode="auto">
          <a:xfrm>
            <a:off x="573530" y="990600"/>
            <a:ext cx="8068250" cy="5486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0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80224" y="990600"/>
            <a:ext cx="80010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 какими  именами   прилагательными работали  на  уроке?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Как  не  могут  изменяться  имена  прилагательные  во  множественном  числе?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Как  определить  падеж имён  прилагательных 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во  множественном  числе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Назови падежные окончания имён прилагательных во множественном числе.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52400"/>
            <a:ext cx="8201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Подведём  итоги  работы!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39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Продолжи предложения: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1856125"/>
            <a:ext cx="8028928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 научился…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 </a:t>
            </a:r>
            <a:r>
              <a:rPr lang="ru-RU" sz="4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знаю…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 </a:t>
            </a:r>
            <a:r>
              <a:rPr lang="ru-RU" sz="4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смог…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Для </a:t>
            </a:r>
            <a:r>
              <a:rPr lang="ru-RU" sz="4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меня было сложным…</a:t>
            </a:r>
          </a:p>
          <a:p>
            <a:pPr algn="ctr"/>
            <a:r>
              <a:rPr lang="ru-RU" sz="4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Мне понравилось задание…</a:t>
            </a:r>
          </a:p>
        </p:txBody>
      </p:sp>
    </p:spTree>
    <p:extLst>
      <p:ext uri="{BB962C8B-B14F-4D97-AF65-F5344CB8AC3E}">
        <p14:creationId xmlns:p14="http://schemas.microsoft.com/office/powerpoint/2010/main" val="35873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multiurok.ru/img/601104/image_5e2dbb6515b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9274">
            <a:off x="-254307" y="243114"/>
            <a:ext cx="9852164" cy="42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mg1.picmix.com/output/stamp/thumb/1/4/6/7/727641_dc87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75623"/>
            <a:ext cx="4946193" cy="457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10240" y="228600"/>
            <a:ext cx="3767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3399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Рефлексия!</a:t>
            </a:r>
            <a:endParaRPr lang="ru-RU" sz="5400" b="1" cap="none" spc="0" dirty="0">
              <a:ln w="11430"/>
              <a:solidFill>
                <a:srgbClr val="3399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03617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606" y="4901624"/>
            <a:ext cx="898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Благодарю  за  работу  на  уроке!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90600" y="3276600"/>
            <a:ext cx="7162800" cy="55196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п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 группам…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01302"/>
            <a:ext cx="6553200" cy="3429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Настроение у нас … .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Ждут задания вас … .  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 уроке всегда будь … .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И урок выйдет …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906" y="402052"/>
            <a:ext cx="70862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Дополни  высказывание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    прилагательным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122" y="2133600"/>
            <a:ext cx="8359877" cy="4343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Настроение у нас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чудесное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Ждут задания вас….  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 уроке всегда будь…</a:t>
            </a:r>
            <a:endParaRPr lang="ru-RU" sz="4800" u="sng" dirty="0" smtClean="0">
              <a:solidFill>
                <a:srgbClr val="33CCFF"/>
              </a:solidFill>
              <a:latin typeface="Arial Narrow" pitchFamily="34" charset="0"/>
            </a:endParaRP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И урок выйдет…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906" y="402052"/>
            <a:ext cx="70862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Дополни  высказывание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    прилагательным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122" y="2133600"/>
            <a:ext cx="8359877" cy="4343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Настроение у нас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чудесное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Ждут задания вас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интересные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.  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 уроке всегда будь…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И урок выйдет…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906" y="402052"/>
            <a:ext cx="70862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Дополни  высказывание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    прилагательным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122" y="2133600"/>
            <a:ext cx="8359877" cy="4343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Настроение у нас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чудесное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Ждут задания вас</a:t>
            </a:r>
            <a:r>
              <a:rPr lang="ru-RU" sz="4400" u="sng" dirty="0">
                <a:solidFill>
                  <a:srgbClr val="33CCFF"/>
                </a:solidFill>
                <a:latin typeface="Arial Narrow" pitchFamily="34" charset="0"/>
              </a:rPr>
              <a:t>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интересные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.  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 уроке всегда будь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внимательным.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И урок выйдет…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906" y="402052"/>
            <a:ext cx="70862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Дополни  высказывание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    прилагательным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122" y="2133600"/>
            <a:ext cx="8359877" cy="4343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Настроение у нас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чудесное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Ждут задания вас</a:t>
            </a:r>
            <a:r>
              <a:rPr lang="ru-RU" sz="4400" u="sng" dirty="0">
                <a:solidFill>
                  <a:srgbClr val="33CCFF"/>
                </a:solidFill>
                <a:latin typeface="Arial Narrow" pitchFamily="34" charset="0"/>
              </a:rPr>
              <a:t>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интересные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.   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На уроке всегда будь </a:t>
            </a:r>
            <a:r>
              <a:rPr lang="ru-RU" sz="4800" u="sng" dirty="0" smtClean="0">
                <a:solidFill>
                  <a:srgbClr val="33CCFF"/>
                </a:solidFill>
                <a:latin typeface="Arial Narrow" pitchFamily="34" charset="0"/>
              </a:rPr>
              <a:t>внимательным. </a:t>
            </a:r>
          </a:p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И урок выйдет</a:t>
            </a:r>
            <a:r>
              <a:rPr lang="ru-RU" sz="4400" dirty="0"/>
              <a:t> </a:t>
            </a:r>
            <a:r>
              <a:rPr lang="ru-RU" sz="4800" u="sng" dirty="0" smtClean="0">
                <a:solidFill>
                  <a:srgbClr val="FF0000"/>
                </a:solidFill>
                <a:latin typeface="Arial Narrow" pitchFamily="34" charset="0"/>
              </a:rPr>
              <a:t>замечательным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906" y="402052"/>
            <a:ext cx="70862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Дополни  высказывание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Narrow" pitchFamily="34" charset="0"/>
              </a:rPr>
              <a:t>    прилагательным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672</Words>
  <Application>Microsoft Office PowerPoint</Application>
  <PresentationFormat>Экран (4:3)</PresentationFormat>
  <Paragraphs>208</Paragraphs>
  <Slides>44</Slides>
  <Notes>7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урока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Продолжи предложения: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</cp:lastModifiedBy>
  <cp:revision>421</cp:revision>
  <dcterms:created xsi:type="dcterms:W3CDTF">2014-07-06T18:18:01Z</dcterms:created>
  <dcterms:modified xsi:type="dcterms:W3CDTF">2023-06-15T19:03:56Z</dcterms:modified>
</cp:coreProperties>
</file>