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  <p:sldMasterId id="2147483754" r:id="rId2"/>
  </p:sldMasterIdLst>
  <p:sldIdLst>
    <p:sldId id="256" r:id="rId3"/>
    <p:sldId id="262" r:id="rId4"/>
    <p:sldId id="270" r:id="rId5"/>
    <p:sldId id="265" r:id="rId6"/>
    <p:sldId id="261" r:id="rId7"/>
    <p:sldId id="258" r:id="rId8"/>
    <p:sldId id="257" r:id="rId9"/>
    <p:sldId id="259" r:id="rId10"/>
    <p:sldId id="260" r:id="rId11"/>
    <p:sldId id="263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003399"/>
    <a:srgbClr val="EDF3CD"/>
    <a:srgbClr val="E7E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>
        <p:scale>
          <a:sx n="51" d="100"/>
          <a:sy n="51" d="100"/>
        </p:scale>
        <p:origin x="-1368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5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58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12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99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30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8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4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02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5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71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27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29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0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85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0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01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31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8501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54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49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89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7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39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5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0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8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8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5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0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3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BF3F5-A96B-48E2-895C-ED5364879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406769"/>
            <a:ext cx="7766936" cy="2644067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ПРАВИЛЬНЫЕ МНОГОГРАННИКИ</a:t>
            </a:r>
            <a:r>
              <a:rPr lang="ru-RU" sz="6600" dirty="0" smtClean="0">
                <a:solidFill>
                  <a:srgbClr val="C00000"/>
                </a:solidFill>
              </a:rPr>
              <a:t>. 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98D27DC-9E89-4494-B0ED-90E79F7E1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785" y="4141695"/>
            <a:ext cx="7619003" cy="153495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0000"/>
                </a:solidFill>
              </a:rPr>
              <a:t>Подготовила</a:t>
            </a:r>
            <a:r>
              <a:rPr lang="en-US" sz="4000" dirty="0">
                <a:solidFill>
                  <a:srgbClr val="000000"/>
                </a:solidFill>
              </a:rPr>
              <a:t>:</a:t>
            </a:r>
            <a:r>
              <a:rPr lang="ru-RU" sz="4000" dirty="0">
                <a:solidFill>
                  <a:srgbClr val="000000"/>
                </a:solidFill>
              </a:rPr>
              <a:t> Пухалевич Ольга</a:t>
            </a:r>
          </a:p>
          <a:p>
            <a:r>
              <a:rPr lang="ru-RU" sz="4000" dirty="0">
                <a:solidFill>
                  <a:srgbClr val="000000"/>
                </a:solidFill>
              </a:rPr>
              <a:t>Класс</a:t>
            </a:r>
            <a:r>
              <a:rPr lang="en-US" sz="4000" dirty="0">
                <a:solidFill>
                  <a:srgbClr val="000000"/>
                </a:solidFill>
              </a:rPr>
              <a:t>:</a:t>
            </a:r>
            <a:r>
              <a:rPr lang="ru-RU" sz="4000" dirty="0">
                <a:solidFill>
                  <a:srgbClr val="000000"/>
                </a:solidFill>
              </a:rPr>
              <a:t> </a:t>
            </a:r>
            <a:r>
              <a:rPr lang="ru-RU" sz="4000" dirty="0" smtClean="0">
                <a:solidFill>
                  <a:srgbClr val="000000"/>
                </a:solidFill>
              </a:rPr>
              <a:t>5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равильные многогранники (10 класс) доклад, проект">
            <a:extLst>
              <a:ext uri="{FF2B5EF4-FFF2-40B4-BE49-F238E27FC236}">
                <a16:creationId xmlns="" xmlns:a16="http://schemas.microsoft.com/office/drawing/2014/main" id="{FA404C73-A29F-40A1-AC17-9F4EBFC404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95534"/>
            <a:ext cx="11928143" cy="6762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7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12791C-6F36-4C19-AA18-20789E2D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19" y="0"/>
            <a:ext cx="8596668" cy="83251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Где используются многогранники</a:t>
            </a:r>
            <a:r>
              <a:rPr lang="en-US" sz="4000" dirty="0">
                <a:solidFill>
                  <a:srgbClr val="C00000"/>
                </a:solidFill>
              </a:rPr>
              <a:t>?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Понятие правильного многогранника">
            <a:extLst>
              <a:ext uri="{FF2B5EF4-FFF2-40B4-BE49-F238E27FC236}">
                <a16:creationId xmlns="" xmlns:a16="http://schemas.microsoft.com/office/drawing/2014/main" id="{F0BDCBA8-AF10-4A3D-B9A2-38A4208A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696037"/>
            <a:ext cx="12003620" cy="61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375E5A-4F20-484A-A29C-ED02891F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52" y="246077"/>
            <a:ext cx="10969090" cy="5257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Правильные многогранники </a:t>
            </a:r>
            <a:r>
              <a:rPr lang="ru-RU" b="1" smtClean="0">
                <a:solidFill>
                  <a:srgbClr val="C00000"/>
                </a:solidFill>
              </a:rPr>
              <a:t>в движении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6AE56271-0402-4AE0-B0CF-5A71E5FBA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130097"/>
              </p:ext>
            </p:extLst>
          </p:nvPr>
        </p:nvGraphicFramePr>
        <p:xfrm>
          <a:off x="358552" y="1075663"/>
          <a:ext cx="11308358" cy="5421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532">
                  <a:extLst>
                    <a:ext uri="{9D8B030D-6E8A-4147-A177-3AD203B41FA5}">
                      <a16:colId xmlns="" xmlns:a16="http://schemas.microsoft.com/office/drawing/2014/main" val="3881648456"/>
                    </a:ext>
                  </a:extLst>
                </a:gridCol>
                <a:gridCol w="3817913">
                  <a:extLst>
                    <a:ext uri="{9D8B030D-6E8A-4147-A177-3AD203B41FA5}">
                      <a16:colId xmlns="" xmlns:a16="http://schemas.microsoft.com/office/drawing/2014/main" val="965506902"/>
                    </a:ext>
                  </a:extLst>
                </a:gridCol>
                <a:gridCol w="3817913">
                  <a:extLst>
                    <a:ext uri="{9D8B030D-6E8A-4147-A177-3AD203B41FA5}">
                      <a16:colId xmlns="" xmlns:a16="http://schemas.microsoft.com/office/drawing/2014/main" val="3941713966"/>
                    </a:ext>
                  </a:extLst>
                </a:gridCol>
              </a:tblGrid>
              <a:tr h="283435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Тетраэдр (4)</a:t>
                      </a:r>
                    </a:p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Куб (гексаэдр) (6)</a:t>
                      </a:r>
                    </a:p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Октаэдр (8)</a:t>
                      </a:r>
                    </a:p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1993335"/>
                  </a:ext>
                </a:extLst>
              </a:tr>
              <a:tr h="25875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Додекаэдр (12)</a:t>
                      </a:r>
                    </a:p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Икосаэдр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6441798"/>
                  </a:ext>
                </a:extLst>
              </a:tr>
            </a:tbl>
          </a:graphicData>
        </a:graphic>
      </p:graphicFrame>
      <p:pic>
        <p:nvPicPr>
          <p:cNvPr id="7" name="Объект 3">
            <a:extLst>
              <a:ext uri="{FF2B5EF4-FFF2-40B4-BE49-F238E27FC236}">
                <a16:creationId xmlns="" xmlns:a16="http://schemas.microsoft.com/office/drawing/2014/main" id="{E8344D29-1AE6-4AD3-A71E-CE6F8174D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81" y="1440730"/>
            <a:ext cx="2308835" cy="2308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8D41F9A-AC56-45C8-B9D4-782E1F5FE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82" y="4303876"/>
            <a:ext cx="2193738" cy="21937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DB8CFAB-7B35-4A6B-AC80-2EFF742BF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893" y="1444581"/>
            <a:ext cx="2312354" cy="23123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455ABA8-C20B-4255-A1F7-147AC4465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478" y="4274174"/>
            <a:ext cx="2193738" cy="21937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9E29C68-04D9-445B-863C-B2E68C5665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278" y="1444581"/>
            <a:ext cx="2312353" cy="23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рок геометрии по теме &quot;Правильные многогранники&quot;. 10-й класс">
            <a:extLst>
              <a:ext uri="{FF2B5EF4-FFF2-40B4-BE49-F238E27FC236}">
                <a16:creationId xmlns="" xmlns:a16="http://schemas.microsoft.com/office/drawing/2014/main" id="{99407A60-328D-4E61-8DA9-216B352221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3" y="116541"/>
            <a:ext cx="8995213" cy="6741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70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42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2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вильные многогранники - Математика - Презентации - СУЗ">
            <a:extLst>
              <a:ext uri="{FF2B5EF4-FFF2-40B4-BE49-F238E27FC236}">
                <a16:creationId xmlns="" xmlns:a16="http://schemas.microsoft.com/office/drawing/2014/main" id="{96D90A54-8269-4DE0-A3B0-40AA36E1554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4975" r="2143" b="4478"/>
          <a:stretch/>
        </p:blipFill>
        <p:spPr bwMode="auto">
          <a:xfrm>
            <a:off x="0" y="0"/>
            <a:ext cx="12037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13B99AD-A822-40A9-B4E6-7D83B7465265}"/>
              </a:ext>
            </a:extLst>
          </p:cNvPr>
          <p:cNvSpPr/>
          <p:nvPr/>
        </p:nvSpPr>
        <p:spPr>
          <a:xfrm>
            <a:off x="9908275" y="4012156"/>
            <a:ext cx="19106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28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додека</a:t>
            </a:r>
            <a:r>
              <a:rPr lang="ru-RU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B6FCDA5-1B5D-4B7F-9B95-611D600F3301}"/>
              </a:ext>
            </a:extLst>
          </p:cNvPr>
          <p:cNvSpPr/>
          <p:nvPr/>
        </p:nvSpPr>
        <p:spPr>
          <a:xfrm>
            <a:off x="672353" y="3810000"/>
            <a:ext cx="1488141" cy="295835"/>
          </a:xfrm>
          <a:prstGeom prst="rect">
            <a:avLst/>
          </a:prstGeom>
          <a:solidFill>
            <a:srgbClr val="EDF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4024" y="4653887"/>
            <a:ext cx="2088107" cy="457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3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7794CE3-4314-466F-A8C9-54818143AB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5" y="1"/>
            <a:ext cx="5839771" cy="4637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972129F-781E-41C2-BD29-899F7EC6AF04}"/>
              </a:ext>
            </a:extLst>
          </p:cNvPr>
          <p:cNvSpPr/>
          <p:nvPr/>
        </p:nvSpPr>
        <p:spPr>
          <a:xfrm>
            <a:off x="547380" y="4937823"/>
            <a:ext cx="6522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Эти 5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правильных многогранников называют </a:t>
            </a: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Платоновыми телами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- именем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Древнегреческого ученого - </a:t>
            </a: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Платона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01" y="0"/>
            <a:ext cx="3337714" cy="464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01" y="4746554"/>
            <a:ext cx="4952699" cy="139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4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Тетраэдр - объёмное геометрическое тело - Mnogogranniki.ru">
            <a:extLst>
              <a:ext uri="{FF2B5EF4-FFF2-40B4-BE49-F238E27FC236}">
                <a16:creationId xmlns="" xmlns:a16="http://schemas.microsoft.com/office/drawing/2014/main" id="{1E3B0F1F-CF22-4780-B8BB-2EDF6A9E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" y="104215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9CF374B-012C-4308-9615-C67029743A95}"/>
              </a:ext>
            </a:extLst>
          </p:cNvPr>
          <p:cNvSpPr/>
          <p:nvPr/>
        </p:nvSpPr>
        <p:spPr>
          <a:xfrm>
            <a:off x="4446494" y="202531"/>
            <a:ext cx="6339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</a:rPr>
              <a:t>Правильный тетраэдр </a:t>
            </a:r>
            <a:r>
              <a:rPr lang="ru-RU" sz="2400" b="1" dirty="0">
                <a:latin typeface="Verdana" panose="020B0604030504040204" pitchFamily="34" charset="0"/>
              </a:rPr>
              <a:t>составлен из четырех равносторонних треугольников. Каждая его вершина является вершиной трех треугольников. </a:t>
            </a:r>
            <a:endParaRPr lang="ru-RU" sz="24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65380D9-FE35-4206-83DB-42855BDFBD8C}"/>
              </a:ext>
            </a:extLst>
          </p:cNvPr>
          <p:cNvSpPr/>
          <p:nvPr/>
        </p:nvSpPr>
        <p:spPr>
          <a:xfrm>
            <a:off x="4446494" y="2290866"/>
            <a:ext cx="6339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Verdana" panose="020B0604030504040204" pitchFamily="34" charset="0"/>
              </a:rPr>
              <a:t>Является ли тетраэдр пирамидой? Да, тетраэдр это треугольная пирамида у которой все стороны равны.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F189A6D-CA2F-4153-8891-742322FC5654}"/>
              </a:ext>
            </a:extLst>
          </p:cNvPr>
          <p:cNvSpPr/>
          <p:nvPr/>
        </p:nvSpPr>
        <p:spPr>
          <a:xfrm>
            <a:off x="498226" y="4549585"/>
            <a:ext cx="797962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Древние греки дали многограннику имя по числу граней. «Тетра» означает четыре, «</a:t>
            </a:r>
            <a:r>
              <a:rPr lang="ru-RU" sz="2400" b="1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хедра</a:t>
            </a:r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означает грань (тетраэдр – четырехгранник).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0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081C84F-464E-4E15-97F8-72714B2FD38F}"/>
              </a:ext>
            </a:extLst>
          </p:cNvPr>
          <p:cNvSpPr/>
          <p:nvPr/>
        </p:nvSpPr>
        <p:spPr>
          <a:xfrm>
            <a:off x="5145058" y="277210"/>
            <a:ext cx="46971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Verdana" panose="020B0604030504040204" pitchFamily="34" charset="0"/>
              </a:rPr>
              <a:t>Куб</a:t>
            </a:r>
            <a:r>
              <a:rPr lang="ru-RU" sz="2400" b="1" u="sng" dirty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Verdana" panose="020B0604030504040204" pitchFamily="34" charset="0"/>
              </a:rPr>
              <a:t>  или гексаэдр</a:t>
            </a:r>
            <a:endParaRPr lang="ru-RU" sz="2400" b="1" u="sng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algn="just"/>
            <a:endParaRPr lang="ru-RU" sz="2400" b="1" dirty="0" smtClean="0">
              <a:solidFill>
                <a:srgbClr val="525252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Куб имеет шесть</a:t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квадратных граней,</a:t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сходящихся в каждой</a:t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вершине по три.</a:t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У него: 6 граней, 8 вершин и 12 ребер.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C650773-103C-45D1-915D-DB93507E2BE5}"/>
              </a:ext>
            </a:extLst>
          </p:cNvPr>
          <p:cNvSpPr/>
          <p:nvPr/>
        </p:nvSpPr>
        <p:spPr>
          <a:xfrm>
            <a:off x="788892" y="4641275"/>
            <a:ext cx="8168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Древние греки дали многограннику имя по числу граней. «</a:t>
            </a:r>
            <a:r>
              <a:rPr lang="ru-RU" sz="2400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Гекса</a:t>
            </a: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» означает шесть, «</a:t>
            </a:r>
            <a:r>
              <a:rPr lang="ru-RU" sz="2400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хедра</a:t>
            </a: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» - означает грань (Гексаэдр – шестигранник).</a:t>
            </a:r>
            <a:endPara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3" y="277210"/>
            <a:ext cx="4356165" cy="435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8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ктаэдр - объёмное геометрическое тело - Mnogogranniki.ru">
            <a:extLst>
              <a:ext uri="{FF2B5EF4-FFF2-40B4-BE49-F238E27FC236}">
                <a16:creationId xmlns="" xmlns:a16="http://schemas.microsoft.com/office/drawing/2014/main" id="{89C1DEC8-00B2-4028-8E91-2F0B0C8DB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176748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AEC60D2-D424-4083-8CC0-140C07305905}"/>
              </a:ext>
            </a:extLst>
          </p:cNvPr>
          <p:cNvSpPr/>
          <p:nvPr/>
        </p:nvSpPr>
        <p:spPr>
          <a:xfrm>
            <a:off x="3490338" y="177623"/>
            <a:ext cx="74864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>
                <a:solidFill>
                  <a:srgbClr val="C00000"/>
                </a:solidFill>
                <a:latin typeface="Verdana" panose="020B0604030504040204" pitchFamily="34" charset="0"/>
              </a:rPr>
              <a:t>Правильный октаэдр </a:t>
            </a:r>
            <a:r>
              <a:rPr lang="ru-RU" sz="2200" b="1" dirty="0">
                <a:latin typeface="Verdana" panose="020B0604030504040204" pitchFamily="34" charset="0"/>
              </a:rPr>
              <a:t>составлен из </a:t>
            </a:r>
            <a:r>
              <a:rPr lang="ru-RU" sz="2200" b="1" dirty="0" smtClean="0">
                <a:latin typeface="Verdana" panose="020B0604030504040204" pitchFamily="34" charset="0"/>
              </a:rPr>
              <a:t>8-ми равносторонних </a:t>
            </a:r>
            <a:r>
              <a:rPr lang="ru-RU" sz="2200" b="1" dirty="0">
                <a:latin typeface="Verdana" panose="020B0604030504040204" pitchFamily="34" charset="0"/>
              </a:rPr>
              <a:t>треугольников. Каждая вершина октаэдра является вершиной </a:t>
            </a:r>
            <a:r>
              <a:rPr lang="ru-RU" sz="2200" b="1" dirty="0" smtClean="0">
                <a:latin typeface="Verdana" panose="020B0604030504040204" pitchFamily="34" charset="0"/>
              </a:rPr>
              <a:t>4-х треугольников</a:t>
            </a:r>
            <a:r>
              <a:rPr lang="ru-RU" sz="2200" b="1" dirty="0">
                <a:latin typeface="Verdana" panose="020B0604030504040204" pitchFamily="34" charset="0"/>
              </a:rPr>
              <a:t>. </a:t>
            </a:r>
            <a:endParaRPr lang="ru-RU" sz="2200" b="1" dirty="0"/>
          </a:p>
        </p:txBody>
      </p:sp>
      <p:pic>
        <p:nvPicPr>
          <p:cNvPr id="2052" name="Picture 4" descr="Додекаэдр - объёмное геометрическое тело - Mnogogranniki.ru">
            <a:extLst>
              <a:ext uri="{FF2B5EF4-FFF2-40B4-BE49-F238E27FC236}">
                <a16:creationId xmlns="" xmlns:a16="http://schemas.microsoft.com/office/drawing/2014/main" id="{7BC57CAE-E58E-45BF-BD29-5637FC96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4" y="3625477"/>
            <a:ext cx="2895600" cy="28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74054B8-2CF5-4EFF-9BB9-54DE0296A0BE}"/>
              </a:ext>
            </a:extLst>
          </p:cNvPr>
          <p:cNvSpPr/>
          <p:nvPr/>
        </p:nvSpPr>
        <p:spPr>
          <a:xfrm>
            <a:off x="7664821" y="3794752"/>
            <a:ext cx="38548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Verdana" panose="020B0604030504040204" pitchFamily="34" charset="0"/>
              </a:rPr>
              <a:t>Древние греки дали многограннику имя по числу граней. «</a:t>
            </a:r>
            <a:r>
              <a:rPr lang="ru-RU" sz="2200" b="1" dirty="0" err="1">
                <a:latin typeface="Verdana" panose="020B0604030504040204" pitchFamily="34" charset="0"/>
              </a:rPr>
              <a:t>Додека</a:t>
            </a:r>
            <a:r>
              <a:rPr lang="ru-RU" sz="2200" b="1" dirty="0">
                <a:latin typeface="Verdana" panose="020B0604030504040204" pitchFamily="34" charset="0"/>
              </a:rPr>
              <a:t>» означает </a:t>
            </a:r>
            <a:r>
              <a:rPr lang="ru-RU" sz="2200" b="1" dirty="0" smtClean="0">
                <a:latin typeface="Verdana" panose="020B0604030504040204" pitchFamily="34" charset="0"/>
              </a:rPr>
              <a:t>12, </a:t>
            </a:r>
            <a:r>
              <a:rPr lang="ru-RU" sz="2200" b="1" dirty="0">
                <a:latin typeface="Verdana" panose="020B0604030504040204" pitchFamily="34" charset="0"/>
              </a:rPr>
              <a:t>«</a:t>
            </a:r>
            <a:r>
              <a:rPr lang="ru-RU" sz="2200" b="1" dirty="0" err="1">
                <a:latin typeface="Verdana" panose="020B0604030504040204" pitchFamily="34" charset="0"/>
              </a:rPr>
              <a:t>хедра</a:t>
            </a:r>
            <a:r>
              <a:rPr lang="ru-RU" sz="2200" b="1" dirty="0">
                <a:latin typeface="Verdana" panose="020B0604030504040204" pitchFamily="34" charset="0"/>
              </a:rPr>
              <a:t>» - означает грань (додекаэдр – двенадцатигранник).</a:t>
            </a:r>
            <a:endParaRPr lang="ru-RU" sz="22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F540689-E828-42F1-8AE5-B2E306FB4B72}"/>
              </a:ext>
            </a:extLst>
          </p:cNvPr>
          <p:cNvSpPr/>
          <p:nvPr/>
        </p:nvSpPr>
        <p:spPr>
          <a:xfrm>
            <a:off x="3457082" y="3625476"/>
            <a:ext cx="40628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>
                <a:solidFill>
                  <a:srgbClr val="C00000"/>
                </a:solidFill>
                <a:latin typeface="Verdana" panose="020B0604030504040204" pitchFamily="34" charset="0"/>
              </a:rPr>
              <a:t>Правильный додекаэдр </a:t>
            </a:r>
            <a:r>
              <a:rPr lang="ru-RU" sz="2200" b="1" dirty="0">
                <a:latin typeface="Verdana" panose="020B0604030504040204" pitchFamily="34" charset="0"/>
              </a:rPr>
              <a:t>составлен из </a:t>
            </a:r>
            <a:r>
              <a:rPr lang="ru-RU" sz="2200" b="1" dirty="0" smtClean="0">
                <a:latin typeface="Verdana" panose="020B0604030504040204" pitchFamily="34" charset="0"/>
              </a:rPr>
              <a:t>12-и правильных </a:t>
            </a:r>
            <a:r>
              <a:rPr lang="ru-RU" sz="2200" b="1" dirty="0">
                <a:latin typeface="Verdana" panose="020B0604030504040204" pitchFamily="34" charset="0"/>
              </a:rPr>
              <a:t>пятиугольников. Каждая вершина додекаэдра является вершиной </a:t>
            </a:r>
            <a:r>
              <a:rPr lang="ru-RU" sz="2200" b="1" dirty="0" smtClean="0">
                <a:latin typeface="Verdana" panose="020B0604030504040204" pitchFamily="34" charset="0"/>
              </a:rPr>
              <a:t>3-х правильных </a:t>
            </a:r>
            <a:r>
              <a:rPr lang="ru-RU" sz="2200" b="1" dirty="0">
                <a:latin typeface="Verdana" panose="020B0604030504040204" pitchFamily="34" charset="0"/>
              </a:rPr>
              <a:t>пятиугольников</a:t>
            </a:r>
            <a:r>
              <a:rPr lang="ru-RU" sz="2200" b="1" dirty="0">
                <a:solidFill>
                  <a:srgbClr val="525252"/>
                </a:solidFill>
                <a:latin typeface="Verdana" panose="020B0604030504040204" pitchFamily="34" charset="0"/>
              </a:rPr>
              <a:t>. </a:t>
            </a:r>
            <a:endParaRPr lang="ru-RU" sz="2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187BD6C-F14C-42A8-AE6E-24E29704D156}"/>
              </a:ext>
            </a:extLst>
          </p:cNvPr>
          <p:cNvSpPr/>
          <p:nvPr/>
        </p:nvSpPr>
        <p:spPr>
          <a:xfrm>
            <a:off x="3643694" y="1808839"/>
            <a:ext cx="7333129" cy="154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ru-RU" sz="2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Древние греки дали многограннику имя по числу граней. «Окто» означает </a:t>
            </a:r>
            <a:r>
              <a:rPr lang="ru-RU" sz="2200" b="1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8, </a:t>
            </a:r>
            <a:r>
              <a:rPr lang="ru-RU" sz="2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хедра</a:t>
            </a:r>
            <a:r>
              <a:rPr lang="ru-RU" sz="2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означает грань (октаэдр – восьмигранник).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косаэдр - объёмное геометрическое тело - Mnogogranniki.ru">
            <a:extLst>
              <a:ext uri="{FF2B5EF4-FFF2-40B4-BE49-F238E27FC236}">
                <a16:creationId xmlns="" xmlns:a16="http://schemas.microsoft.com/office/drawing/2014/main" id="{105012FA-3533-4C28-85A5-8533E17D0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1" y="1108933"/>
            <a:ext cx="4235824" cy="42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490A79B-0D8D-4219-A6D0-9532BEA1A73F}"/>
              </a:ext>
            </a:extLst>
          </p:cNvPr>
          <p:cNvSpPr/>
          <p:nvPr/>
        </p:nvSpPr>
        <p:spPr>
          <a:xfrm>
            <a:off x="4401214" y="3530633"/>
            <a:ext cx="52242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Verdana" panose="020B0604030504040204" pitchFamily="34" charset="0"/>
              </a:rPr>
              <a:t>Древние греки дали многограннику имя по числу граней. «</a:t>
            </a:r>
            <a:r>
              <a:rPr lang="ru-RU" sz="2400" b="1" dirty="0" err="1">
                <a:latin typeface="Verdana" panose="020B0604030504040204" pitchFamily="34" charset="0"/>
              </a:rPr>
              <a:t>Икоси</a:t>
            </a:r>
            <a:r>
              <a:rPr lang="ru-RU" sz="2400" b="1" dirty="0">
                <a:latin typeface="Verdana" panose="020B0604030504040204" pitchFamily="34" charset="0"/>
              </a:rPr>
              <a:t>» означает двадцать, «</a:t>
            </a:r>
            <a:r>
              <a:rPr lang="ru-RU" sz="2400" b="1" dirty="0" err="1">
                <a:latin typeface="Verdana" panose="020B0604030504040204" pitchFamily="34" charset="0"/>
              </a:rPr>
              <a:t>хедра</a:t>
            </a:r>
            <a:r>
              <a:rPr lang="ru-RU" sz="2400" b="1" dirty="0">
                <a:latin typeface="Verdana" panose="020B0604030504040204" pitchFamily="34" charset="0"/>
              </a:rPr>
              <a:t>» - означает грань (Икосаэдр – двадцатигранник).</a:t>
            </a:r>
            <a:endParaRPr lang="ru-RU" sz="24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12AF6D4-17C8-4D8B-9EA8-7AF1B6797F1E}"/>
              </a:ext>
            </a:extLst>
          </p:cNvPr>
          <p:cNvSpPr/>
          <p:nvPr/>
        </p:nvSpPr>
        <p:spPr>
          <a:xfrm>
            <a:off x="4401215" y="483645"/>
            <a:ext cx="5224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Verdana" panose="020B0604030504040204" pitchFamily="34" charset="0"/>
              </a:rPr>
              <a:t>Правильный икосаэдр </a:t>
            </a:r>
            <a:endParaRPr lang="ru-RU" sz="2400" b="1" u="sng" dirty="0" smtClean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2400" b="1" dirty="0" smtClean="0">
                <a:latin typeface="Verdana" panose="020B0604030504040204" pitchFamily="34" charset="0"/>
              </a:rPr>
              <a:t>составлен </a:t>
            </a:r>
            <a:r>
              <a:rPr lang="ru-RU" sz="2400" b="1" dirty="0">
                <a:latin typeface="Verdana" panose="020B0604030504040204" pitchFamily="34" charset="0"/>
              </a:rPr>
              <a:t>из </a:t>
            </a:r>
            <a:r>
              <a:rPr lang="ru-RU" sz="2400" b="1" dirty="0" smtClean="0">
                <a:latin typeface="Verdana" panose="020B0604030504040204" pitchFamily="34" charset="0"/>
              </a:rPr>
              <a:t>20-ти </a:t>
            </a:r>
            <a:r>
              <a:rPr lang="ru-RU" sz="2400" b="1" dirty="0">
                <a:latin typeface="Verdana" panose="020B0604030504040204" pitchFamily="34" charset="0"/>
              </a:rPr>
              <a:t>равносторонних треугольников. Каждая вершина икосаэдра является вершиной </a:t>
            </a:r>
            <a:r>
              <a:rPr lang="ru-RU" sz="2400" b="1" dirty="0" smtClean="0">
                <a:latin typeface="Verdana" panose="020B0604030504040204" pitchFamily="34" charset="0"/>
              </a:rPr>
              <a:t>5-ти треугольников</a:t>
            </a:r>
            <a:r>
              <a:rPr lang="ru-RU" sz="2400" b="1" dirty="0">
                <a:latin typeface="Verdana" panose="020B0604030504040204" pitchFamily="34" charset="0"/>
              </a:rPr>
              <a:t>. </a:t>
            </a:r>
            <a:endParaRPr lang="ru-RU" sz="2400" b="1" dirty="0" smtClean="0">
              <a:latin typeface="Verdana" panose="020B0604030504040204" pitchFamily="34" charset="0"/>
            </a:endParaRPr>
          </a:p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619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7907</TotalTime>
  <Words>276</Words>
  <Application>Microsoft Office PowerPoint</Application>
  <PresentationFormat>Произвольный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Аспект</vt:lpstr>
      <vt:lpstr>1_Аспект</vt:lpstr>
      <vt:lpstr>ПРАВИЛЬНЫЕ МНОГОГРАННИКИ.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используются многогранники?</vt:lpstr>
      <vt:lpstr> Правильные многогранники в движении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МНОГОГРАННИКИ</dc:title>
  <dc:creator>Ирина Пухалевич</dc:creator>
  <cp:lastModifiedBy>Ирина</cp:lastModifiedBy>
  <cp:revision>42</cp:revision>
  <dcterms:created xsi:type="dcterms:W3CDTF">2023-02-05T08:16:49Z</dcterms:created>
  <dcterms:modified xsi:type="dcterms:W3CDTF">2023-06-05T17:21:22Z</dcterms:modified>
</cp:coreProperties>
</file>