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71" r:id="rId4"/>
    <p:sldId id="272" r:id="rId5"/>
    <p:sldId id="273" r:id="rId6"/>
    <p:sldId id="274" r:id="rId7"/>
    <p:sldId id="259" r:id="rId8"/>
    <p:sldId id="260" r:id="rId9"/>
    <p:sldId id="261" r:id="rId10"/>
    <p:sldId id="275" r:id="rId11"/>
    <p:sldId id="262" r:id="rId12"/>
    <p:sldId id="276" r:id="rId13"/>
    <p:sldId id="263" r:id="rId14"/>
    <p:sldId id="278" r:id="rId15"/>
    <p:sldId id="264" r:id="rId16"/>
    <p:sldId id="279" r:id="rId17"/>
    <p:sldId id="268" r:id="rId18"/>
    <p:sldId id="269" r:id="rId19"/>
    <p:sldId id="282" r:id="rId20"/>
    <p:sldId id="280" r:id="rId21"/>
    <p:sldId id="281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8A993-1324-4D28-9313-DF366E6F8F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D08F-3437-42E0-87FC-CACC0D3B83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C57F4-3BA1-4FA9-9BBB-AFDFD8ED61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6A66-9734-4169-9DAB-24505923AD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C01C-5D41-4FEA-90B7-3D3C5BE645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660E-C08E-41FB-8733-025E2FDD06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32D1-9F9B-4D6A-80A8-FA9C24190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048CD-014D-446D-A527-951517CF2B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A4C0-7B99-4408-A8D0-DEC784ADD6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758C6-508C-44FE-9004-F949740CD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7CCC-E018-4E54-B8C6-5BBDA18FD0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5A4BE-76FF-4E97-B5E9-7E602B354CD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feMft_rozXY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youtu.be/dm576jDafpk" TargetMode="External"/><Relationship Id="rId2" Type="http://schemas.openxmlformats.org/officeDocument/2006/relationships/audio" Target="file:///H:\&#1048;&#1089;&#1090;&#1086;&#1088;&#1080;&#1103;\94____.mp3" TargetMode="External"/><Relationship Id="rId1" Type="http://schemas.openxmlformats.org/officeDocument/2006/relationships/audio" Target="file:///D:\&#1054;&#1083;&#1100;&#1075;&#1072;\&#1048;&#1089;&#1090;&#1086;&#1088;&#1080;&#1103;\&#1056;&#1059;&#1057;&#1068;%20-%20&#1056;&#1086;&#1089;&#1089;&#1080;&#1103;\&#1052;&#1054;&#1048;\94____.mp3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://youtu.be/cOJLuAi5MS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402832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« </a:t>
            </a:r>
            <a:r>
              <a:rPr lang="ru-RU" sz="4000" dirty="0" smtClean="0"/>
              <a:t>История- это </a:t>
            </a:r>
          </a:p>
          <a:p>
            <a:pPr algn="ctr">
              <a:buNone/>
            </a:pPr>
            <a:r>
              <a:rPr lang="ru-RU" sz="4000" dirty="0" smtClean="0"/>
              <a:t>биография</a:t>
            </a:r>
          </a:p>
          <a:p>
            <a:pPr algn="ctr">
              <a:buNone/>
            </a:pPr>
            <a:r>
              <a:rPr lang="ru-RU" sz="4000" dirty="0" smtClean="0"/>
              <a:t> великих </a:t>
            </a:r>
          </a:p>
          <a:p>
            <a:pPr algn="ctr">
              <a:buNone/>
            </a:pPr>
            <a:r>
              <a:rPr lang="ru-RU" sz="4000" dirty="0" smtClean="0"/>
              <a:t>людей».</a:t>
            </a:r>
          </a:p>
          <a:p>
            <a:pPr algn="ctr">
              <a:buNone/>
            </a:pPr>
            <a:r>
              <a:rPr lang="ru-RU" sz="4000" dirty="0" err="1" smtClean="0"/>
              <a:t>Карлейль</a:t>
            </a:r>
            <a:endParaRPr lang="ru-RU" sz="40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admin\Desktop\Thomas_Carl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39604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s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46187">
            <a:off x="160338" y="21590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c0fe0a3cc1a8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0" y="1484313"/>
            <a:ext cx="42560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771775" y="260350"/>
            <a:ext cx="5040313" cy="865188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Игорь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(912 - 945)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8438" name="Picture 4" descr="300px-Greekfire-madridskylitzes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9225" y="4086225"/>
            <a:ext cx="5184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4211638" y="1412875"/>
            <a:ext cx="4537075" cy="2951163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941, 944 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походы на Византию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945</a:t>
            </a:r>
            <a:endParaRPr lang="ru-RU" sz="3200" b="1" dirty="0">
              <a:solidFill>
                <a:srgbClr val="FF0000"/>
              </a:solidFill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убит древлянами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s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46187">
            <a:off x="160338" y="21590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iCABN2ZR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96075" y="0"/>
            <a:ext cx="24479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619250" y="188913"/>
            <a:ext cx="5040313" cy="1079500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(945 – 957)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9" name="Picture 8" descr="mKirillovSA_KnOlgaKrescheni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2968625"/>
            <a:ext cx="28035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62657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762375"/>
            <a:ext cx="21669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МЕСТЬ_~1"/>
          <p:cNvPicPr>
            <a:picLocks noChangeAspect="1" noChangeArrowheads="1"/>
          </p:cNvPicPr>
          <p:nvPr/>
        </p:nvPicPr>
        <p:blipFill>
          <a:blip r:embed="rId7" cstate="screen">
            <a:lum bright="-12000" contrast="18000"/>
          </a:blip>
          <a:srcRect/>
          <a:stretch>
            <a:fillRect/>
          </a:stretch>
        </p:blipFill>
        <p:spPr bwMode="auto">
          <a:xfrm>
            <a:off x="0" y="1412875"/>
            <a:ext cx="399573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сканирование0079"/>
          <p:cNvPicPr>
            <a:picLocks noChangeAspect="1" noChangeArrowheads="1"/>
          </p:cNvPicPr>
          <p:nvPr/>
        </p:nvPicPr>
        <p:blipFill>
          <a:blip r:embed="rId8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6635750" y="3500438"/>
            <a:ext cx="2508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339975" y="1916113"/>
            <a:ext cx="4968875" cy="345757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месть древлянам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реформа: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уроки, погосты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крещение Ольги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(Елена)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s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сканирование0167"/>
          <p:cNvPicPr>
            <a:picLocks noChangeAspect="1" noChangeArrowheads="1"/>
          </p:cNvPicPr>
          <p:nvPr/>
        </p:nvPicPr>
        <p:blipFill>
          <a:blip r:embed="rId2" cstate="screen">
            <a:lum bright="-24000" contrast="24000"/>
          </a:blip>
          <a:srcRect/>
          <a:stretch>
            <a:fillRect/>
          </a:stretch>
        </p:blipFill>
        <p:spPr bwMode="auto">
          <a:xfrm>
            <a:off x="5364163" y="2852738"/>
            <a:ext cx="35909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76600" y="188913"/>
            <a:ext cx="5616575" cy="863600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Святослав </a:t>
            </a:r>
            <a:r>
              <a:rPr lang="ru-RU" sz="4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400" b="1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957- 972)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20484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46187">
            <a:off x="160338" y="21590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_Picture_file_path_20396"/>
          <p:cNvPicPr>
            <a:picLocks noChangeAspect="1" noChangeArrowheads="1"/>
          </p:cNvPicPr>
          <p:nvPr/>
        </p:nvPicPr>
        <p:blipFill>
          <a:blip r:embed="rId5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250825" y="1484313"/>
            <a:ext cx="40481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1619250" y="1484313"/>
            <a:ext cx="5292725" cy="410527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присоединил вятичей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разгромил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Хазарский каганат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создал княжество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Тмутараканское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война с Болгарией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войны с Византией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убит печенегами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в днепровских порогах</a:t>
            </a:r>
          </a:p>
        </p:txBody>
      </p:sp>
      <p:pic>
        <p:nvPicPr>
          <p:cNvPr id="20488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753438">
            <a:off x="7332663" y="1425575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295232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sz="4000" dirty="0" smtClean="0"/>
              <a:t>Сей князь</a:t>
            </a:r>
            <a:r>
              <a:rPr lang="en-US" sz="4000" dirty="0" smtClean="0"/>
              <a:t> </a:t>
            </a:r>
            <a:r>
              <a:rPr lang="ru-RU" sz="4000" dirty="0" smtClean="0"/>
              <a:t>названный</a:t>
            </a:r>
            <a:r>
              <a:rPr lang="en-US" sz="4000" dirty="0" smtClean="0"/>
              <a:t> </a:t>
            </a:r>
            <a:r>
              <a:rPr lang="ru-RU" sz="4000" dirty="0" smtClean="0"/>
              <a:t>церковью равноапостольным заслужил в истории имя Великого»</a:t>
            </a:r>
            <a:r>
              <a:rPr lang="en-US" sz="4000" dirty="0" smtClean="0"/>
              <a:t>                                         </a:t>
            </a:r>
          </a:p>
          <a:p>
            <a:pPr algn="r">
              <a:buNone/>
            </a:pPr>
            <a:r>
              <a:rPr lang="ru-RU" sz="4000" dirty="0" smtClean="0"/>
              <a:t>Карамзин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188" y="188913"/>
            <a:ext cx="8281987" cy="129540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Владимир Красное Солнышко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(980 - 1015)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24581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34288">
            <a:off x="166688" y="1855788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den-pamjaty-vladimira-svjat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772816"/>
            <a:ext cx="5904656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6" descr="Рисунок2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179512" y="2780928"/>
            <a:ext cx="5544616" cy="240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5724525" y="2852738"/>
            <a:ext cx="86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узел 3"/>
          <p:cNvSpPr/>
          <p:nvPr/>
        </p:nvSpPr>
        <p:spPr>
          <a:xfrm>
            <a:off x="179388" y="188913"/>
            <a:ext cx="1296987" cy="1223962"/>
          </a:xfrm>
          <a:prstGeom prst="flowChartConnector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CC0000"/>
                </a:solidFill>
              </a:rPr>
              <a:t>R</a:t>
            </a:r>
            <a:r>
              <a:rPr lang="ru-RU" sz="4800" b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2500" y="188913"/>
            <a:ext cx="2232025" cy="863600"/>
          </a:xfrm>
          <a:prstGeom prst="roundRect">
            <a:avLst/>
          </a:prstGeom>
          <a:blipFill dpi="0" rotWithShape="1">
            <a:blip r:embed="rId3" cstate="screen">
              <a:alphaModFix amt="47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Радимичи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9563" y="2420938"/>
            <a:ext cx="2233612" cy="1079500"/>
          </a:xfrm>
          <a:prstGeom prst="roundRect">
            <a:avLst/>
          </a:prstGeom>
          <a:blipFill dpi="0" rotWithShape="1">
            <a:blip r:embed="rId3" cstate="screen">
              <a:alphaModFix amt="47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Волжская </a:t>
            </a:r>
            <a:r>
              <a:rPr lang="ru-RU" sz="2800" b="1" i="1" dirty="0" err="1">
                <a:solidFill>
                  <a:srgbClr val="000000"/>
                </a:solidFill>
              </a:rPr>
              <a:t>Булгария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25" y="765175"/>
            <a:ext cx="2232025" cy="863600"/>
          </a:xfrm>
          <a:prstGeom prst="roundRect">
            <a:avLst/>
          </a:prstGeom>
          <a:blipFill dpi="0" rotWithShape="1">
            <a:blip r:embed="rId3" cstate="screen">
              <a:alphaModFix amt="47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Вятичи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2500" y="2492375"/>
            <a:ext cx="2232025" cy="1008063"/>
          </a:xfrm>
          <a:prstGeom prst="roundRect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Военные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победы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188" y="1700213"/>
            <a:ext cx="2232025" cy="865187"/>
          </a:xfrm>
          <a:prstGeom prst="roundRect">
            <a:avLst/>
          </a:prstGeom>
          <a:blipFill dpi="0" rotWithShape="1">
            <a:blip r:embed="rId3" cstate="screen">
              <a:alphaModFix amt="47000"/>
            </a:blip>
            <a:srcRect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00"/>
                </a:solidFill>
              </a:rPr>
              <a:t>Польша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963" y="5084763"/>
            <a:ext cx="2879725" cy="865187"/>
          </a:xfrm>
          <a:prstGeom prst="roundRect">
            <a:avLst/>
          </a:prstGeom>
          <a:blipFill>
            <a:blip r:embed="rId5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</a:rPr>
              <a:t>ПЕЧЕНЕГИ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825" y="5300663"/>
            <a:ext cx="4537075" cy="1368425"/>
          </a:xfrm>
          <a:prstGeom prst="roundRect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Оборонительная система</a:t>
            </a:r>
          </a:p>
        </p:txBody>
      </p:sp>
      <p:cxnSp>
        <p:nvCxnSpPr>
          <p:cNvPr id="13" name="Прямая со стрелкой 12"/>
          <p:cNvCxnSpPr>
            <a:stCxn id="8" idx="0"/>
          </p:cNvCxnSpPr>
          <p:nvPr/>
        </p:nvCxnSpPr>
        <p:spPr>
          <a:xfrm flipH="1" flipV="1">
            <a:off x="2916238" y="1989138"/>
            <a:ext cx="1692275" cy="5032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0"/>
          </p:cNvCxnSpPr>
          <p:nvPr/>
        </p:nvCxnSpPr>
        <p:spPr>
          <a:xfrm flipV="1">
            <a:off x="4608513" y="1268413"/>
            <a:ext cx="1619250" cy="122396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0"/>
          </p:cNvCxnSpPr>
          <p:nvPr/>
        </p:nvCxnSpPr>
        <p:spPr>
          <a:xfrm flipV="1">
            <a:off x="4608513" y="1125538"/>
            <a:ext cx="34925" cy="13668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51500" y="3644900"/>
            <a:ext cx="1441450" cy="1296988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36"/>
          <p:cNvSpPr txBox="1">
            <a:spLocks noChangeArrowheads="1"/>
          </p:cNvSpPr>
          <p:nvPr/>
        </p:nvSpPr>
        <p:spPr bwMode="auto">
          <a:xfrm>
            <a:off x="6659563" y="3500438"/>
            <a:ext cx="115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6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32138" y="0"/>
            <a:ext cx="6011862" cy="1341438"/>
          </a:xfrm>
        </p:spPr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</a:rPr>
              <a:t>Причины принятия христианства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63713" y="4149725"/>
            <a:ext cx="2087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980</a:t>
            </a:r>
            <a:endParaRPr lang="ru-RU" sz="36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языческая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реформа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850" y="4221163"/>
            <a:ext cx="1727200" cy="612775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Перун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23850" y="4941888"/>
            <a:ext cx="1511300" cy="127317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372225" y="4868863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Выбор веры</a:t>
            </a: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92600" y="1341438"/>
            <a:ext cx="48514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5830888" y="5373688"/>
            <a:ext cx="3313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6084888" y="5949950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???</a:t>
            </a:r>
          </a:p>
        </p:txBody>
      </p:sp>
      <p:pic>
        <p:nvPicPr>
          <p:cNvPr id="26634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39250">
            <a:off x="4105275" y="5192713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4"/>
          <p:cNvPicPr>
            <a:picLocks noChangeAspect="1" noChangeArrowheads="1"/>
          </p:cNvPicPr>
          <p:nvPr/>
        </p:nvPicPr>
        <p:blipFill>
          <a:blip r:embed="rId4" cstate="screen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3059832" cy="407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6630" grpId="0"/>
      <p:bldP spid="26632" grpId="0"/>
      <p:bldP spid="266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69325" cy="305117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первых князей в формировании русской государственности.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sz="3200" i="1" dirty="0" smtClean="0"/>
              <a:t>Если будете в ненависти жить, в распрях и ссорах, то погибнете сами и погубите землю отцов своих и дедов</a:t>
            </a:r>
            <a:endParaRPr lang="en-US" sz="3200" i="1" dirty="0" smtClean="0"/>
          </a:p>
          <a:p>
            <a:r>
              <a:rPr lang="ru-RU" sz="3200" i="1" dirty="0" smtClean="0"/>
              <a:t>своих, которые</a:t>
            </a:r>
            <a:r>
              <a:rPr lang="en-US" sz="3200" i="1" dirty="0" smtClean="0"/>
              <a:t>  </a:t>
            </a:r>
            <a:r>
              <a:rPr lang="ru-RU" sz="3200" i="1" dirty="0" smtClean="0"/>
              <a:t>добыли её</a:t>
            </a:r>
            <a:r>
              <a:rPr lang="en-US" sz="3200" i="1" dirty="0" smtClean="0"/>
              <a:t>  </a:t>
            </a:r>
            <a:r>
              <a:rPr lang="ru-RU" sz="3200" i="1" dirty="0" smtClean="0"/>
              <a:t>трудом своим</a:t>
            </a:r>
            <a:r>
              <a:rPr lang="en-US" sz="3200" i="1" dirty="0" smtClean="0"/>
              <a:t>    </a:t>
            </a:r>
            <a:r>
              <a:rPr lang="ru-RU" sz="3200" i="1" dirty="0" smtClean="0"/>
              <a:t>великим»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188" y="188913"/>
            <a:ext cx="8281987" cy="129540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Ярослав Мудрый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1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34288">
            <a:off x="166688" y="1855788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\Desktop\ac3899117c9edfbbe5dec95417b4d140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700808"/>
            <a:ext cx="583264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0805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Соотнести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230438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882-912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912-945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945-957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988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957-972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dirty="0" smtClean="0"/>
              <a:t>1019-1054</a:t>
            </a:r>
            <a:endParaRPr lang="ru-RU" sz="2400" b="1" dirty="0" smtClean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1268413"/>
            <a:ext cx="6408737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А. Правления Ярослава Мудрого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Б. Крещение Руси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В. Правление Владимира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Г. Правление Святослава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Д. Правление Ольги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Е. Правление Игоря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Ж. Правление Олега 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2484438" y="11969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911975" cy="99377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</a:rPr>
              <a:t>6.Соотнести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b="1" smtClean="0"/>
              <a:t>ИГОРЬ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b="1" smtClean="0"/>
              <a:t>ОЛЬГА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b="1" smtClean="0"/>
              <a:t>ВЛАДИМИР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b="1" smtClean="0"/>
              <a:t>СВЯТОСЛАВ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b="1" smtClean="0"/>
              <a:t>ОЛЕГ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43325" y="1628775"/>
            <a:ext cx="54006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А - ХРАБРЫЙ</a:t>
            </a:r>
          </a:p>
          <a:p>
            <a:pPr eaLnBrk="1" hangingPunct="1">
              <a:buFontTx/>
              <a:buNone/>
            </a:pPr>
            <a:r>
              <a:rPr lang="ru-RU" b="1" smtClean="0"/>
              <a:t>Б - ВЕЩИЙ</a:t>
            </a:r>
          </a:p>
          <a:p>
            <a:pPr eaLnBrk="1" hangingPunct="1">
              <a:buFontTx/>
              <a:buNone/>
            </a:pPr>
            <a:r>
              <a:rPr lang="ru-RU" b="1" smtClean="0"/>
              <a:t>В - ПРЕМУДРАЯ</a:t>
            </a:r>
          </a:p>
          <a:p>
            <a:pPr eaLnBrk="1" hangingPunct="1">
              <a:buFontTx/>
              <a:buNone/>
            </a:pPr>
            <a:r>
              <a:rPr lang="ru-RU" b="1" smtClean="0"/>
              <a:t>Г - СТАРЫЙ</a:t>
            </a:r>
          </a:p>
          <a:p>
            <a:pPr eaLnBrk="1" hangingPunct="1">
              <a:buFontTx/>
              <a:buNone/>
            </a:pPr>
            <a:r>
              <a:rPr lang="ru-RU" b="1" smtClean="0"/>
              <a:t>Д - КРАСНОЕ СОЛНЫШКО</a:t>
            </a:r>
          </a:p>
          <a:p>
            <a:pPr eaLnBrk="1" hangingPunct="1">
              <a:buFontTx/>
              <a:buNone/>
            </a:pPr>
            <a:endParaRPr lang="ru-RU" b="1" smtClean="0"/>
          </a:p>
          <a:p>
            <a:pPr eaLnBrk="1" hangingPunct="1"/>
            <a:endParaRPr lang="ru-RU" b="1" smtClean="0"/>
          </a:p>
        </p:txBody>
      </p:sp>
      <p:sp>
        <p:nvSpPr>
          <p:cNvPr id="36869" name="Line 7"/>
          <p:cNvSpPr>
            <a:spLocks noChangeShapeType="1"/>
          </p:cNvSpPr>
          <p:nvPr/>
        </p:nvSpPr>
        <p:spPr bwMode="auto">
          <a:xfrm flipH="1">
            <a:off x="3492500" y="1341438"/>
            <a:ext cx="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4788024" cy="60486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«Государство…зависит от образующих… его личностей».</a:t>
            </a:r>
          </a:p>
          <a:p>
            <a:pPr algn="r">
              <a:buNone/>
            </a:pPr>
            <a:r>
              <a:rPr lang="ru-RU" dirty="0" smtClean="0"/>
              <a:t>Д.Милль</a:t>
            </a:r>
          </a:p>
          <a:p>
            <a:endParaRPr lang="ru-RU" dirty="0"/>
          </a:p>
        </p:txBody>
      </p:sp>
      <p:pic>
        <p:nvPicPr>
          <p:cNvPr id="5" name="Содержимое 4" descr="JohnStuartMi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114" y="188640"/>
            <a:ext cx="4035365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государства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Территория и граница</a:t>
            </a:r>
          </a:p>
          <a:p>
            <a:r>
              <a:rPr lang="ru-RU" dirty="0" smtClean="0"/>
              <a:t>Правитель</a:t>
            </a:r>
          </a:p>
          <a:p>
            <a:r>
              <a:rPr lang="ru-RU" dirty="0" smtClean="0"/>
              <a:t>Законы</a:t>
            </a:r>
          </a:p>
          <a:p>
            <a:r>
              <a:rPr lang="ru-RU" dirty="0" smtClean="0"/>
              <a:t>Армия</a:t>
            </a:r>
          </a:p>
          <a:p>
            <a:r>
              <a:rPr lang="ru-RU" dirty="0" smtClean="0"/>
              <a:t>Налоги</a:t>
            </a:r>
          </a:p>
          <a:p>
            <a:r>
              <a:rPr lang="ru-RU" dirty="0" smtClean="0"/>
              <a:t>Казна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\Desktop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выступления на 1 этапе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1.Знакомство с племенем         </a:t>
            </a:r>
          </a:p>
          <a:p>
            <a:pPr>
              <a:buNone/>
            </a:pPr>
            <a:r>
              <a:rPr lang="ru-RU" dirty="0" smtClean="0"/>
              <a:t>( проживание, название, эмблема)</a:t>
            </a:r>
          </a:p>
          <a:p>
            <a:pPr>
              <a:buNone/>
            </a:pPr>
            <a:r>
              <a:rPr lang="ru-RU" dirty="0" smtClean="0"/>
              <a:t>2.Название  документа</a:t>
            </a:r>
          </a:p>
          <a:p>
            <a:pPr>
              <a:buNone/>
            </a:pPr>
            <a:r>
              <a:rPr lang="ru-RU" dirty="0" smtClean="0"/>
              <a:t>3. Имя князя</a:t>
            </a:r>
          </a:p>
          <a:p>
            <a:pPr>
              <a:buNone/>
            </a:pPr>
            <a:r>
              <a:rPr lang="ru-RU" dirty="0" smtClean="0"/>
              <a:t>4.Характеристика личности</a:t>
            </a:r>
          </a:p>
          <a:p>
            <a:pPr>
              <a:buNone/>
            </a:pPr>
            <a:r>
              <a:rPr lang="ru-RU" dirty="0" smtClean="0"/>
              <a:t>5. Вопросы по документу</a:t>
            </a:r>
          </a:p>
          <a:p>
            <a:pPr>
              <a:buNone/>
            </a:pPr>
            <a:r>
              <a:rPr lang="ru-RU" dirty="0" smtClean="0"/>
              <a:t>6. Вопросы участников других групп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ose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сканирование0078"/>
          <p:cNvPicPr>
            <a:picLocks noChangeAspect="1" noChangeArrowheads="1"/>
          </p:cNvPicPr>
          <p:nvPr/>
        </p:nvPicPr>
        <p:blipFill>
          <a:blip r:embed="rId2" cstate="screen">
            <a:lum bright="-12000" contrast="18000"/>
          </a:blip>
          <a:srcRect/>
          <a:stretch>
            <a:fillRect/>
          </a:stretch>
        </p:blipFill>
        <p:spPr bwMode="auto">
          <a:xfrm>
            <a:off x="6156325" y="188913"/>
            <a:ext cx="27606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979613" y="188913"/>
            <a:ext cx="5040312" cy="863600"/>
          </a:xfrm>
          <a:prstGeom prst="roundRect">
            <a:avLst/>
          </a:prstGeom>
          <a:blipFill>
            <a:blip r:embed="rId3" cstate="screen"/>
            <a:tile tx="0" ty="0" sx="100000" sy="100000" flip="none" algn="tl"/>
          </a:blip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(879 – 912)</a:t>
            </a:r>
            <a:endParaRPr lang="ru-RU" sz="48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000000"/>
              </a:solidFill>
            </a:endParaRPr>
          </a:p>
        </p:txBody>
      </p:sp>
      <p:pic>
        <p:nvPicPr>
          <p:cNvPr id="15364" name="Picture 2" descr="C:\Users\Ольга\Desktop\книга 5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346187">
            <a:off x="160338" y="215900"/>
            <a:ext cx="1428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743532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1268413"/>
            <a:ext cx="36147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radz2"/>
          <p:cNvPicPr>
            <a:picLocks noChangeAspect="1" noChangeArrowheads="1"/>
          </p:cNvPicPr>
          <p:nvPr/>
        </p:nvPicPr>
        <p:blipFill>
          <a:blip r:embed="rId6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179388" y="4524375"/>
            <a:ext cx="36718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3995738" cy="504825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 Осада Константинополя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500438"/>
            <a:ext cx="37798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Поход Аскольда и Дира на Царьград</a:t>
            </a:r>
          </a:p>
        </p:txBody>
      </p:sp>
      <p:pic>
        <p:nvPicPr>
          <p:cNvPr id="15370" name="Picture 12" descr="image00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6775" y="4437063"/>
            <a:ext cx="44672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24300" y="3429000"/>
            <a:ext cx="2087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«Ладьи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на колесах»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67175" y="1484313"/>
            <a:ext cx="21066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Царьград.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</a:rPr>
              <a:t>Победа Олега 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763713" y="1412875"/>
            <a:ext cx="5256212" cy="4105275"/>
          </a:xfrm>
          <a:prstGeom prst="vertic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882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 на Киев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КИЕВСКОЙ РУСИ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907, 911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походы на Царьград,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письменный договор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8" grpId="0"/>
      <p:bldP spid="15" grpId="0"/>
      <p:bldP spid="16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А.С. Пушкин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«Песнь о вещем Олеге»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700213"/>
            <a:ext cx="512127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6155c7e3f61c97432b4b3c3be05_prev"/>
          <p:cNvPicPr>
            <a:picLocks noChangeAspect="1" noChangeArrowheads="1"/>
          </p:cNvPicPr>
          <p:nvPr/>
        </p:nvPicPr>
        <p:blipFill>
          <a:blip r:embed="rId5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4284663" y="1196975"/>
            <a:ext cx="4684712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1500" y="4425950"/>
            <a:ext cx="34925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323850" y="5445125"/>
            <a:ext cx="294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http://youtu.be/dm576jDafpk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91" name="Прямоугольник 12"/>
          <p:cNvSpPr>
            <a:spLocks noChangeArrowheads="1"/>
          </p:cNvSpPr>
          <p:nvPr/>
        </p:nvSpPr>
        <p:spPr bwMode="auto">
          <a:xfrm>
            <a:off x="971550" y="5876925"/>
            <a:ext cx="3128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hruti" pitchFamily="2"/>
                <a:hlinkClick r:id="rId8"/>
              </a:rPr>
              <a:t>http://youtu.be/feMft_rozXY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1692275" y="6237288"/>
            <a:ext cx="327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Shruti" pitchFamily="2"/>
                <a:hlinkClick r:id="rId9"/>
              </a:rPr>
              <a:t>http://youtu.be/cOJLuAi5MSI</a:t>
            </a:r>
            <a:r>
              <a:rPr lang="ru-RU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" name="94__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859338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94___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41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4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697662" cy="908050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</a:rPr>
              <a:t>Полюдье – это… </a:t>
            </a:r>
          </a:p>
        </p:txBody>
      </p:sp>
      <p:pic>
        <p:nvPicPr>
          <p:cNvPr id="17411" name="Picture 4" descr="сканирование0166"/>
          <p:cNvPicPr>
            <a:picLocks noChangeAspect="1" noChangeArrowheads="1"/>
          </p:cNvPicPr>
          <p:nvPr/>
        </p:nvPicPr>
        <p:blipFill>
          <a:blip r:embed="rId2" cstate="screen">
            <a:lum bright="-12000" contrast="18000"/>
          </a:blip>
          <a:srcRect/>
          <a:stretch>
            <a:fillRect/>
          </a:stretch>
        </p:blipFill>
        <p:spPr bwMode="auto">
          <a:xfrm>
            <a:off x="1619250" y="1125538"/>
            <a:ext cx="5976938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340</Words>
  <Application>Microsoft Office PowerPoint</Application>
  <PresentationFormat>Экран (4:3)</PresentationFormat>
  <Paragraphs>120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Роль первых князей в формировании русской государственности.  </vt:lpstr>
      <vt:lpstr>Признаки государства </vt:lpstr>
      <vt:lpstr>Слайд 4</vt:lpstr>
      <vt:lpstr>План выступления на 1 этапе</vt:lpstr>
      <vt:lpstr>Слайд 6</vt:lpstr>
      <vt:lpstr> Осада Константинополя</vt:lpstr>
      <vt:lpstr>А.С. Пушкин  «Песнь о вещем Олеге»</vt:lpstr>
      <vt:lpstr>Полюдье – это…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Причины принятия христианства</vt:lpstr>
      <vt:lpstr>Слайд 20</vt:lpstr>
      <vt:lpstr>Слайд 21</vt:lpstr>
      <vt:lpstr>4. Соотнести</vt:lpstr>
      <vt:lpstr>6.Соотнести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киевские князья. Принятие христианства. § 4, 5 (часть 2)</dc:title>
  <dc:creator>Ольга</dc:creator>
  <cp:lastModifiedBy>admin</cp:lastModifiedBy>
  <cp:revision>16</cp:revision>
  <dcterms:created xsi:type="dcterms:W3CDTF">2013-04-08T12:44:55Z</dcterms:created>
  <dcterms:modified xsi:type="dcterms:W3CDTF">2014-02-23T18:24:08Z</dcterms:modified>
</cp:coreProperties>
</file>